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9B29E-E17A-3F3A-1335-FDF05F285E91}" v="8" dt="2022-09-15T23:34:00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66527-3EF8-414D-8105-8BF524745ACE}" type="datetimeFigureOut"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60C7-F9E8-42C6-86F8-53E238757A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-https:/files.eric.ed.gov/fulltext/EJ1055563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00" dirty="0"/>
              <a:t>-</a:t>
            </a:r>
            <a:r>
              <a:rPr lang="en-US" sz="700" b="1" dirty="0"/>
              <a:t>Tuval-Mashiach, R., Patton, B. W., &amp; </a:t>
            </a:r>
            <a:r>
              <a:rPr lang="en-US" sz="700" b="1" dirty="0" err="1"/>
              <a:t>Drebing</a:t>
            </a:r>
            <a:r>
              <a:rPr lang="en-US" sz="700" b="1" dirty="0"/>
              <a:t>, C. (2018). “When you make a movie, and you see your story there, you can hold it”: Qualitative exploration of collaborative filmmaking as a therapeutic tool for veterans. </a:t>
            </a:r>
            <a:r>
              <a:rPr lang="en-US" sz="700" b="1" i="1" dirty="0"/>
              <a:t>Frontiers in Psycholog</a:t>
            </a:r>
            <a:endParaRPr lang="en-US" sz="700" b="1" dirty="0">
              <a:cs typeface="Calibri"/>
            </a:endParaRPr>
          </a:p>
          <a:p>
            <a:r>
              <a:rPr lang="en-US" sz="700" b="1" dirty="0">
                <a:hlinkClick r:id="rId3"/>
              </a:rPr>
              <a:t>-</a:t>
            </a:r>
            <a:r>
              <a:rPr lang="en-US" sz="700" b="1" dirty="0" err="1"/>
              <a:t>Drebing</a:t>
            </a:r>
            <a:r>
              <a:rPr lang="en-US" sz="700" b="1" dirty="0"/>
              <a:t>, C. E., Mamon, D., Calixte, R. M., Tuval-Mashiach, R., Patton, B., Scoglio, A. A., ... &amp; Penk, W. E. (2022). Pilot outcomes of a filmmaking intervention designed to enhance treatment entry and social reintegration of veterans. </a:t>
            </a:r>
            <a:r>
              <a:rPr lang="en-US" sz="700" b="1" i="1" dirty="0"/>
              <a:t>Psychological Service</a:t>
            </a:r>
            <a:r>
              <a:rPr lang="en-US" sz="700" i="1" dirty="0"/>
              <a:t>s</a:t>
            </a:r>
            <a:r>
              <a:rPr lang="en-US" sz="700" dirty="0"/>
              <a:t>.</a:t>
            </a:r>
            <a:endParaRPr lang="en-US" sz="700" dirty="0">
              <a:hlinkClick r:id="rId3"/>
            </a:endParaRPr>
          </a:p>
          <a:p>
            <a:r>
              <a:rPr lang="en-US" sz="700" b="1" dirty="0">
                <a:cs typeface="Calibri"/>
              </a:rPr>
              <a:t>- </a:t>
            </a:r>
            <a:r>
              <a:rPr lang="en-US" sz="700" b="1" dirty="0"/>
              <a:t>LePage, P., &amp; Courey, S. (2011). Filmmaking: A Video-Based Intervention for Developing Social Skills in Children with Autism Spectrum Disorder. </a:t>
            </a:r>
            <a:r>
              <a:rPr lang="en-US" sz="700" b="1" i="1" dirty="0"/>
              <a:t>Interdisciplinary journal of teaching and learning</a:t>
            </a:r>
            <a:r>
              <a:rPr lang="en-US" sz="700" b="1" dirty="0"/>
              <a:t>, </a:t>
            </a:r>
            <a:r>
              <a:rPr lang="en-US" sz="700" b="1" i="1" dirty="0"/>
              <a:t>1</a:t>
            </a:r>
            <a:r>
              <a:rPr lang="en-US" sz="700" b="1" dirty="0"/>
              <a:t>(2), 88-103.</a:t>
            </a:r>
            <a:endParaRPr lang="en-US" sz="700" b="1" dirty="0">
              <a:cs typeface="Calibri"/>
            </a:endParaRPr>
          </a:p>
          <a:p>
            <a:r>
              <a:rPr lang="en-US" sz="700" b="1" dirty="0">
                <a:cs typeface="Calibri"/>
              </a:rPr>
              <a:t>- </a:t>
            </a:r>
            <a:r>
              <a:rPr lang="en-US" sz="700" b="1" dirty="0"/>
              <a:t>Valeria, S., Sabatino, A. C., Chiara, I., Pastorino, G. M. G., &amp; Verrastro, V. (2020). Filmmaking and video as therapeutic tools: Case studies on autism spectrum disorder.</a:t>
            </a:r>
            <a:endParaRPr lang="en-US" sz="700" b="1" dirty="0">
              <a:cs typeface="Calibri"/>
            </a:endParaRPr>
          </a:p>
          <a:p>
            <a:r>
              <a:rPr lang="en-US" sz="700" b="1" dirty="0">
                <a:cs typeface="Calibri"/>
              </a:rPr>
              <a:t>- </a:t>
            </a:r>
            <a:r>
              <a:rPr lang="en-US" sz="700" b="1" dirty="0"/>
              <a:t>Ludwin, K., &amp; Capstick, A. (2015). Using participatory video to understand diversity among people with dementia in long‐term care. </a:t>
            </a:r>
            <a:r>
              <a:rPr lang="en-US" sz="700" b="1" i="1" dirty="0"/>
              <a:t>Journal of Psychological Issues in Organizational Culture</a:t>
            </a:r>
            <a:r>
              <a:rPr lang="en-US" sz="700" b="1" dirty="0"/>
              <a:t>, </a:t>
            </a:r>
            <a:r>
              <a:rPr lang="en-US" sz="700" b="1" i="1" dirty="0"/>
              <a:t>5</a:t>
            </a:r>
            <a:r>
              <a:rPr lang="en-US" sz="700" b="1" dirty="0"/>
              <a:t>(4), 30-38.</a:t>
            </a:r>
            <a:endParaRPr lang="en-US" sz="700" b="1" dirty="0">
              <a:cs typeface="Calibri"/>
            </a:endParaRPr>
          </a:p>
          <a:p>
            <a:r>
              <a:rPr lang="en-US" sz="700" b="1" dirty="0">
                <a:cs typeface="Calibri"/>
              </a:rPr>
              <a:t>- </a:t>
            </a:r>
            <a:r>
              <a:rPr lang="en-US" sz="700" b="1" dirty="0"/>
              <a:t>Johnson, J. L., &amp; Alderson, K. G. (2008). Therapeutic filmmaking: An exploratory pilot study. </a:t>
            </a:r>
            <a:r>
              <a:rPr lang="en-US" sz="700" b="1" i="1" dirty="0"/>
              <a:t>The Arts in Psychotherapy</a:t>
            </a:r>
            <a:r>
              <a:rPr lang="en-US" sz="700" b="1" dirty="0"/>
              <a:t>, </a:t>
            </a:r>
            <a:r>
              <a:rPr lang="en-US" sz="700" b="1" i="1" dirty="0"/>
              <a:t>35</a:t>
            </a:r>
            <a:r>
              <a:rPr lang="en-US" sz="700" b="1" dirty="0"/>
              <a:t>(1), 11-19.</a:t>
            </a:r>
            <a:endParaRPr lang="en-US" sz="700" b="1" dirty="0">
              <a:cs typeface="Calibri"/>
            </a:endParaRPr>
          </a:p>
          <a:p>
            <a:endParaRPr lang="en-US" sz="7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5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5" indent="0" algn="ctr">
              <a:buNone/>
              <a:defRPr sz="2000"/>
            </a:lvl2pPr>
            <a:lvl3pPr marL="914290" indent="0" algn="ctr">
              <a:buNone/>
              <a:defRPr sz="1800"/>
            </a:lvl3pPr>
            <a:lvl4pPr marL="1371435" indent="0" algn="ctr">
              <a:buNone/>
              <a:defRPr sz="1600"/>
            </a:lvl4pPr>
            <a:lvl5pPr marL="1828581" indent="0" algn="ctr">
              <a:buNone/>
              <a:defRPr sz="1600"/>
            </a:lvl5pPr>
            <a:lvl6pPr marL="2285726" indent="0" algn="ctr">
              <a:buNone/>
              <a:defRPr sz="1600"/>
            </a:lvl6pPr>
            <a:lvl7pPr marL="2742871" indent="0" algn="ctr">
              <a:buNone/>
              <a:defRPr sz="1600"/>
            </a:lvl7pPr>
            <a:lvl8pPr marL="3200016" indent="0" algn="ctr">
              <a:buNone/>
              <a:defRPr sz="1600"/>
            </a:lvl8pPr>
            <a:lvl9pPr marL="36571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2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4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5" indent="0">
              <a:buNone/>
              <a:defRPr sz="1400"/>
            </a:lvl2pPr>
            <a:lvl3pPr marL="914290" indent="0">
              <a:buNone/>
              <a:defRPr sz="1200"/>
            </a:lvl3pPr>
            <a:lvl4pPr marL="1371435" indent="0">
              <a:buNone/>
              <a:defRPr sz="1000"/>
            </a:lvl4pPr>
            <a:lvl5pPr marL="1828581" indent="0">
              <a:buNone/>
              <a:defRPr sz="1000"/>
            </a:lvl5pPr>
            <a:lvl6pPr marL="2285726" indent="0">
              <a:buNone/>
              <a:defRPr sz="1000"/>
            </a:lvl6pPr>
            <a:lvl7pPr marL="2742871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5" indent="0">
              <a:buNone/>
              <a:defRPr sz="1400"/>
            </a:lvl2pPr>
            <a:lvl3pPr marL="914290" indent="0">
              <a:buNone/>
              <a:defRPr sz="1200"/>
            </a:lvl3pPr>
            <a:lvl4pPr marL="1371435" indent="0">
              <a:buNone/>
              <a:defRPr sz="1000"/>
            </a:lvl4pPr>
            <a:lvl5pPr marL="1828581" indent="0">
              <a:buNone/>
              <a:defRPr sz="1000"/>
            </a:lvl5pPr>
            <a:lvl6pPr marL="2285726" indent="0">
              <a:buNone/>
              <a:defRPr sz="1000"/>
            </a:lvl6pPr>
            <a:lvl7pPr marL="2742871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3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290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1F8F347-4F36-B22B-693E-FD3AF0CD0648}"/>
              </a:ext>
            </a:extLst>
          </p:cNvPr>
          <p:cNvSpPr/>
          <p:nvPr/>
        </p:nvSpPr>
        <p:spPr>
          <a:xfrm rot="16200000">
            <a:off x="9779232" y="4557112"/>
            <a:ext cx="1164378" cy="3342324"/>
          </a:xfrm>
          <a:prstGeom prst="rect">
            <a:avLst/>
          </a:prstGeom>
          <a:solidFill>
            <a:srgbClr val="CDE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C5B4B6-DF23-1F4B-924B-1A426B137341}"/>
              </a:ext>
            </a:extLst>
          </p:cNvPr>
          <p:cNvSpPr txBox="1"/>
          <p:nvPr/>
        </p:nvSpPr>
        <p:spPr>
          <a:xfrm>
            <a:off x="3187069" y="3169286"/>
            <a:ext cx="4436833" cy="3726489"/>
          </a:xfrm>
          <a:prstGeom prst="rect">
            <a:avLst/>
          </a:prstGeom>
          <a:noFill/>
        </p:spPr>
        <p:txBody>
          <a:bodyPr wrap="square" lIns="32657" tIns="16329" rIns="32657" bIns="16329" rtlCol="0" anchor="t">
            <a:spAutoFit/>
          </a:bodyPr>
          <a:lstStyle/>
          <a:p>
            <a:r>
              <a:rPr lang="en-US" sz="1143" b="1" dirty="0"/>
              <a:t>Our Bereavement &amp; Grief Study: Visualizing Loss Using Collaborative Filmmaking</a:t>
            </a:r>
          </a:p>
          <a:p>
            <a:endParaRPr lang="en-US" sz="1143" b="1" dirty="0"/>
          </a:p>
          <a:p>
            <a:pPr marL="163195" indent="-163195">
              <a:buFont typeface="Arial"/>
              <a:buChar char="•"/>
            </a:pPr>
            <a:r>
              <a:rPr lang="en-US" sz="1143" dirty="0"/>
              <a:t>Funded by the </a:t>
            </a:r>
            <a:r>
              <a:rPr lang="en-US" sz="1143" err="1"/>
              <a:t>McElhattan</a:t>
            </a:r>
            <a:r>
              <a:rPr lang="en-US" sz="1143" dirty="0"/>
              <a:t> Foundation</a:t>
            </a:r>
            <a:endParaRPr lang="en-US" sz="1143" dirty="0">
              <a:ea typeface="Calibri" panose="020F0502020204030204"/>
              <a:cs typeface="Calibri" panose="020F0502020204030204"/>
            </a:endParaRPr>
          </a:p>
          <a:p>
            <a:pPr marL="163195" indent="-163195">
              <a:buFont typeface="Arial"/>
              <a:buChar char="•"/>
            </a:pPr>
            <a:r>
              <a:rPr lang="en-US" sz="1143" dirty="0"/>
              <a:t>Research Collaboration with the </a:t>
            </a:r>
            <a:br>
              <a:rPr lang="en-US" sz="1143" dirty="0"/>
            </a:br>
            <a:r>
              <a:rPr lang="en-US" sz="1143" dirty="0"/>
              <a:t>Pediatric Palliative Care Coalition </a:t>
            </a:r>
            <a:endParaRPr lang="en-US" sz="1143" dirty="0">
              <a:ea typeface="Calibri" panose="020F0502020204030204"/>
              <a:cs typeface="Calibri" panose="020F0502020204030204"/>
            </a:endParaRPr>
          </a:p>
          <a:p>
            <a:pPr marL="163195" indent="-163195">
              <a:buFont typeface="Arial"/>
              <a:buChar char="•"/>
            </a:pPr>
            <a:r>
              <a:rPr lang="en-US" sz="1100" dirty="0"/>
              <a:t>Advisory board includes representation </a:t>
            </a:r>
            <a:br>
              <a:rPr lang="en-US" sz="1100" dirty="0"/>
            </a:br>
            <a:r>
              <a:rPr lang="en-US" sz="1100" dirty="0"/>
              <a:t>from PPCC administration &amp; families, and </a:t>
            </a:r>
            <a:br>
              <a:rPr lang="en-US" sz="1100" dirty="0"/>
            </a:br>
            <a:r>
              <a:rPr lang="en-US" sz="1100" dirty="0"/>
              <a:t>academics with expertise in bereavement </a:t>
            </a:r>
            <a:br>
              <a:rPr lang="en-US" sz="1100" dirty="0"/>
            </a:br>
            <a:r>
              <a:rPr lang="en-US" sz="1100" dirty="0"/>
              <a:t>and palliative care </a:t>
            </a:r>
            <a:endParaRPr lang="en-US" sz="1100" dirty="0">
              <a:ea typeface="Calibri" panose="020F0502020204030204"/>
              <a:cs typeface="Calibri" panose="020F0502020204030204"/>
            </a:endParaRPr>
          </a:p>
          <a:p>
            <a:pPr lvl="8"/>
            <a:endParaRPr lang="en-US" sz="1143" dirty="0"/>
          </a:p>
          <a:p>
            <a:pPr marL="183515" indent="-183515">
              <a:buAutoNum type="arabicParenR"/>
            </a:pPr>
            <a:r>
              <a:rPr lang="en-US" sz="1143" dirty="0"/>
              <a:t>Generate 15 parent-created short films that document grief and coping experiences following the death of a child from a life-limiting illness following hospice of palliative care</a:t>
            </a:r>
            <a:endParaRPr lang="en-US" sz="1143" dirty="0">
              <a:ea typeface="Calibri" panose="020F0502020204030204"/>
              <a:cs typeface="Calibri" panose="020F0502020204030204"/>
            </a:endParaRPr>
          </a:p>
          <a:p>
            <a:pPr marL="183515" indent="-183515">
              <a:buAutoNum type="arabicParenR"/>
            </a:pPr>
            <a:r>
              <a:rPr lang="en-US" sz="1143" dirty="0"/>
              <a:t>Study the role of Collaborative Filmmaking as a therapeutic tool for participants navigating the grief journey after the loss of a child</a:t>
            </a:r>
            <a:endParaRPr lang="en-US" sz="214">
              <a:ea typeface="Calibri" panose="020F0502020204030204"/>
              <a:cs typeface="Calibri" panose="020F0502020204030204"/>
            </a:endParaRPr>
          </a:p>
          <a:p>
            <a:pPr marL="183515" indent="-183515">
              <a:buFontTx/>
              <a:buAutoNum type="arabicParenR"/>
            </a:pPr>
            <a:r>
              <a:rPr lang="en-US" sz="1143" dirty="0"/>
              <a:t>Improve knowledge of grief and bereavement </a:t>
            </a:r>
            <a:endParaRPr lang="en-US" sz="1143" dirty="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1143" dirty="0"/>
              <a:t>experiences among audience members after </a:t>
            </a:r>
            <a:endParaRPr lang="en-US" sz="214"/>
          </a:p>
          <a:p>
            <a:pPr lvl="1"/>
            <a:r>
              <a:rPr lang="en-US" sz="1143" dirty="0"/>
              <a:t>screening the parent-created films </a:t>
            </a:r>
            <a:endParaRPr lang="en-US" sz="214">
              <a:cs typeface="Calibri" panose="020F0502020204030204"/>
            </a:endParaRPr>
          </a:p>
          <a:p>
            <a:pPr marL="183515" indent="-183515">
              <a:buFontTx/>
              <a:buAutoNum type="arabicParenR"/>
            </a:pPr>
            <a:endParaRPr lang="en-US" sz="1143" i="1" dirty="0">
              <a:ea typeface="Calibri" panose="020F0502020204030204"/>
              <a:cs typeface="Calibri" panose="020F0502020204030204"/>
            </a:endParaRPr>
          </a:p>
          <a:p>
            <a:endParaRPr lang="en-US" sz="114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DED92-A81B-8531-F2BC-DED420205073}"/>
              </a:ext>
            </a:extLst>
          </p:cNvPr>
          <p:cNvSpPr/>
          <p:nvPr/>
        </p:nvSpPr>
        <p:spPr>
          <a:xfrm>
            <a:off x="6050549" y="3680639"/>
            <a:ext cx="1246541" cy="1158539"/>
          </a:xfrm>
          <a:prstGeom prst="rect">
            <a:avLst/>
          </a:prstGeom>
          <a:solidFill>
            <a:srgbClr val="E9C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2457BA-5A59-E64D-B344-96DCCC1FDDEE}"/>
              </a:ext>
            </a:extLst>
          </p:cNvPr>
          <p:cNvSpPr/>
          <p:nvPr/>
        </p:nvSpPr>
        <p:spPr>
          <a:xfrm>
            <a:off x="156887" y="1204104"/>
            <a:ext cx="11761061" cy="103011"/>
          </a:xfrm>
          <a:prstGeom prst="rect">
            <a:avLst/>
          </a:prstGeom>
          <a:solidFill>
            <a:srgbClr val="7F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3120752" y="262314"/>
            <a:ext cx="6570332" cy="685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8" b="1" dirty="0"/>
              <a:t>Exploring Bereavement &amp; Grief Experiences in an Ongoing Collaborative Filmmaking Study: Preliminary Lessons Learned</a:t>
            </a:r>
            <a:endParaRPr lang="en-US" sz="1786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E74D7-7D79-7E4D-9F23-38C2D2E6C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1168" y="114231"/>
            <a:ext cx="1221257" cy="944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C35026-1AFD-EE46-B438-F73981ABA72D}"/>
              </a:ext>
            </a:extLst>
          </p:cNvPr>
          <p:cNvSpPr txBox="1"/>
          <p:nvPr/>
        </p:nvSpPr>
        <p:spPr>
          <a:xfrm>
            <a:off x="338194" y="1430689"/>
            <a:ext cx="2782226" cy="2200878"/>
          </a:xfrm>
          <a:prstGeom prst="rect">
            <a:avLst/>
          </a:prstGeom>
          <a:noFill/>
        </p:spPr>
        <p:txBody>
          <a:bodyPr wrap="square" lIns="32657" tIns="16329" rIns="32657" bIns="16329" rtlCol="0" anchor="t">
            <a:spAutoFit/>
          </a:bodyPr>
          <a:lstStyle/>
          <a:p>
            <a:r>
              <a:rPr lang="en-US" sz="1143" b="1" dirty="0"/>
              <a:t>Why Visual Research Methods?</a:t>
            </a:r>
          </a:p>
          <a:p>
            <a:pPr marL="163266" indent="-163266">
              <a:buFont typeface="Arial" panose="020B0604020202020204" pitchFamily="34" charset="0"/>
              <a:buChar char="•"/>
            </a:pPr>
            <a:r>
              <a:rPr lang="en-US" sz="1143" dirty="0"/>
              <a:t>Scoping review we conducted found that film methods:</a:t>
            </a:r>
          </a:p>
          <a:p>
            <a:pPr marL="363267" lvl="2" indent="-102041">
              <a:lnSpc>
                <a:spcPct val="90000"/>
              </a:lnSpc>
              <a:buFontTx/>
              <a:buChar char="-"/>
            </a:pPr>
            <a:r>
              <a:rPr lang="en-US" sz="1143" dirty="0"/>
              <a:t>Provide rich descriptions</a:t>
            </a:r>
          </a:p>
          <a:p>
            <a:pPr marL="363267" lvl="2" indent="-102041">
              <a:lnSpc>
                <a:spcPct val="90000"/>
              </a:lnSpc>
              <a:buFontTx/>
              <a:buChar char="-"/>
            </a:pPr>
            <a:r>
              <a:rPr lang="en-US" sz="1143" dirty="0"/>
              <a:t>Capture emic perspectives</a:t>
            </a:r>
          </a:p>
          <a:p>
            <a:pPr marL="363267" lvl="2" indent="-102041">
              <a:lnSpc>
                <a:spcPct val="90000"/>
              </a:lnSpc>
              <a:buFontTx/>
              <a:buChar char="-"/>
            </a:pPr>
            <a:r>
              <a:rPr lang="en-US" sz="1143" dirty="0"/>
              <a:t>Increase comfort in participation</a:t>
            </a:r>
          </a:p>
          <a:p>
            <a:pPr marL="363267" lvl="2" indent="-102041">
              <a:lnSpc>
                <a:spcPct val="90000"/>
              </a:lnSpc>
              <a:buFontTx/>
              <a:buChar char="-"/>
            </a:pPr>
            <a:r>
              <a:rPr lang="en-US" sz="1143" dirty="0"/>
              <a:t>Empower participants</a:t>
            </a:r>
          </a:p>
          <a:p>
            <a:pPr marL="363267" lvl="2" indent="-102041">
              <a:lnSpc>
                <a:spcPct val="90000"/>
              </a:lnSpc>
              <a:buFontTx/>
              <a:buChar char="-"/>
            </a:pPr>
            <a:r>
              <a:rPr lang="en-US" sz="1143" dirty="0"/>
              <a:t>Can be used for advocacy</a:t>
            </a:r>
          </a:p>
          <a:p>
            <a:pPr marL="363267" lvl="2" indent="-102041">
              <a:lnSpc>
                <a:spcPct val="90000"/>
              </a:lnSpc>
              <a:buFontTx/>
              <a:buChar char="-"/>
            </a:pPr>
            <a:r>
              <a:rPr lang="en-US" sz="1143" dirty="0"/>
              <a:t>Community-engagement throughout the research process was limited </a:t>
            </a:r>
            <a:r>
              <a:rPr lang="en-US" sz="714" dirty="0"/>
              <a:t>(Baumann, Merante, </a:t>
            </a:r>
            <a:r>
              <a:rPr lang="en-US" sz="714" dirty="0" err="1"/>
              <a:t>Folb</a:t>
            </a:r>
            <a:r>
              <a:rPr lang="en-US" sz="714" dirty="0"/>
              <a:t>, Burke, 2019)</a:t>
            </a:r>
          </a:p>
          <a:p>
            <a:pPr marL="261226" lvl="2">
              <a:lnSpc>
                <a:spcPct val="90000"/>
              </a:lnSpc>
            </a:pPr>
            <a:endParaRPr lang="en-US" sz="714" dirty="0"/>
          </a:p>
          <a:p>
            <a:endParaRPr lang="en-US" sz="1143" dirty="0">
              <a:cs typeface="Calibri" panose="020F0502020204030204"/>
            </a:endParaRPr>
          </a:p>
          <a:p>
            <a:pPr indent="-65306">
              <a:lnSpc>
                <a:spcPct val="90000"/>
              </a:lnSpc>
            </a:pPr>
            <a:endParaRPr lang="en-US" sz="1143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C5B4B6-DF23-1F4B-924B-1A426B137341}"/>
              </a:ext>
            </a:extLst>
          </p:cNvPr>
          <p:cNvSpPr txBox="1"/>
          <p:nvPr/>
        </p:nvSpPr>
        <p:spPr>
          <a:xfrm>
            <a:off x="7680533" y="1343085"/>
            <a:ext cx="4433390" cy="4430014"/>
          </a:xfrm>
          <a:prstGeom prst="rect">
            <a:avLst/>
          </a:prstGeom>
          <a:noFill/>
        </p:spPr>
        <p:txBody>
          <a:bodyPr wrap="square" lIns="32657" tIns="16329" rIns="32657" bIns="16329" rtlCol="0" anchor="t">
            <a:spAutoFit/>
          </a:bodyPr>
          <a:lstStyle/>
          <a:p>
            <a:r>
              <a:rPr lang="en-US" sz="1143" b="1" dirty="0">
                <a:ea typeface="+mn-lt"/>
                <a:cs typeface="+mn-lt"/>
              </a:rPr>
              <a:t>Preliminary Lessons Learned in the Visualizing Loss Study</a:t>
            </a:r>
            <a:endParaRPr lang="en-US" sz="1143" dirty="0">
              <a:ea typeface="+mn-lt"/>
              <a:cs typeface="+mn-lt"/>
            </a:endParaRPr>
          </a:p>
          <a:p>
            <a:r>
              <a:rPr lang="en-US" sz="1143" i="1" dirty="0"/>
              <a:t>Participant recruitment &amp; data collection is on-going. Seven participants currently involved in the Collaborative Filmmaking process addressing the filmmaking prompts: </a:t>
            </a:r>
            <a:endParaRPr lang="en-US" sz="214" i="1" dirty="0"/>
          </a:p>
          <a:p>
            <a:endParaRPr lang="en-US" sz="1143" i="1" dirty="0"/>
          </a:p>
          <a:p>
            <a:r>
              <a:rPr lang="en-US" sz="1143" i="1" dirty="0"/>
              <a:t>What is your child's story/legacy and how does it impact your grief journey? </a:t>
            </a:r>
            <a:r>
              <a:rPr lang="en-US" sz="1143" i="1" dirty="0">
                <a:ea typeface="+mn-lt"/>
                <a:cs typeface="+mn-lt"/>
              </a:rPr>
              <a:t>What are some of the ways you express grief? What do you want others to know about your bereavement experience?</a:t>
            </a:r>
            <a:endParaRPr lang="en-US" sz="214" i="1">
              <a:cs typeface="Calibri"/>
            </a:endParaRPr>
          </a:p>
          <a:p>
            <a:endParaRPr lang="en-US" sz="1143" b="1" dirty="0"/>
          </a:p>
          <a:p>
            <a:pPr marL="183674" indent="-183674">
              <a:buAutoNum type="arabicPeriod"/>
            </a:pPr>
            <a:r>
              <a:rPr lang="en-US" sz="1143" dirty="0"/>
              <a:t>Co-creation of study logo helpful process for developing relationships with the participants and processing shared experiences </a:t>
            </a:r>
            <a:endParaRPr lang="en-US" sz="1143">
              <a:cs typeface="Calibri" panose="020F0502020204030204"/>
            </a:endParaRPr>
          </a:p>
          <a:p>
            <a:pPr marL="183674" indent="-183674">
              <a:buAutoNum type="arabicPeriod"/>
            </a:pPr>
            <a:r>
              <a:rPr lang="en-US" sz="1143" dirty="0"/>
              <a:t>Prolonged filmmaking process from unexpected grief in the film-planning phase</a:t>
            </a:r>
          </a:p>
          <a:p>
            <a:pPr marL="326532" lvl="1" indent="-163266">
              <a:buFont typeface="Arial" panose="020B0604020202020204" pitchFamily="34" charset="0"/>
              <a:buChar char="•"/>
            </a:pPr>
            <a:r>
              <a:rPr lang="en-US" sz="1143" i="1" dirty="0"/>
              <a:t>“I can’t believe how hesitant I was when the equipment came”</a:t>
            </a:r>
          </a:p>
          <a:p>
            <a:pPr marL="326532" lvl="1" indent="-163266">
              <a:buFont typeface="Arial" panose="020B0604020202020204" pitchFamily="34" charset="0"/>
              <a:buChar char="•"/>
            </a:pPr>
            <a:r>
              <a:rPr lang="en-US" sz="1143" i="1" dirty="0"/>
              <a:t>“I didn’t think it would be this hard...But this broke me. In a good way.”</a:t>
            </a:r>
            <a:endParaRPr lang="en-US" sz="1143" dirty="0">
              <a:cs typeface="Calibri" panose="020F0502020204030204"/>
            </a:endParaRPr>
          </a:p>
          <a:p>
            <a:pPr marL="183674" indent="-183674">
              <a:buAutoNum type="arabicPeriod"/>
            </a:pPr>
            <a:r>
              <a:rPr lang="en-US" sz="1143" dirty="0"/>
              <a:t>Thorough planning by study team before communicating with participants </a:t>
            </a:r>
            <a:endParaRPr lang="en-US" sz="1143" dirty="0">
              <a:cs typeface="Calibri" panose="020F0502020204030204"/>
            </a:endParaRPr>
          </a:p>
          <a:p>
            <a:pPr marL="326532" lvl="1" indent="-163266">
              <a:buFont typeface="Arial" panose="020B0604020202020204" pitchFamily="34" charset="0"/>
              <a:buChar char="•"/>
            </a:pPr>
            <a:r>
              <a:rPr lang="en-US" sz="1143" dirty="0"/>
              <a:t>E.g. text messages, sensitive interviewing, death anniversaries, inclusion of a social work team member, advisory board</a:t>
            </a:r>
            <a:endParaRPr lang="en-US" sz="1143" dirty="0">
              <a:cs typeface="Calibri" panose="020F0502020204030204"/>
            </a:endParaRPr>
          </a:p>
          <a:p>
            <a:pPr marL="326532" lvl="1" indent="-163266">
              <a:buFont typeface="Arial" panose="020B0604020202020204" pitchFamily="34" charset="0"/>
              <a:buChar char="•"/>
            </a:pPr>
            <a:r>
              <a:rPr lang="en-US" sz="1143" dirty="0"/>
              <a:t> More frequent reflections and debriefing sessions for/by the research team after watching films or hearing descriptions of child’s death</a:t>
            </a:r>
          </a:p>
          <a:p>
            <a:pPr marL="183674" indent="-183674">
              <a:buAutoNum type="arabicPeriod"/>
            </a:pPr>
            <a:r>
              <a:rPr lang="en-US" sz="1143" dirty="0">
                <a:cs typeface="Calibri" panose="020F0502020204030204"/>
              </a:rPr>
              <a:t>More frequent reflection and debriefing session for/by the research team after watching films or hearing descriptions of child's death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15565" r="13360" b="16019"/>
          <a:stretch/>
        </p:blipFill>
        <p:spPr>
          <a:xfrm>
            <a:off x="6126019" y="3723919"/>
            <a:ext cx="1097379" cy="1068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2627D-6299-9B8B-2E72-CEFD4E67F468}"/>
              </a:ext>
            </a:extLst>
          </p:cNvPr>
          <p:cNvSpPr txBox="1"/>
          <p:nvPr/>
        </p:nvSpPr>
        <p:spPr>
          <a:xfrm>
            <a:off x="3537424" y="924634"/>
            <a:ext cx="5758976" cy="31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4" b="1" dirty="0"/>
              <a:t>Grace </a:t>
            </a:r>
            <a:r>
              <a:rPr lang="en-US" sz="714" b="1" dirty="0" err="1"/>
              <a:t>Checo</a:t>
            </a:r>
            <a:r>
              <a:rPr lang="en-US" sz="714" dirty="0"/>
              <a:t>, BS, Research Assistant; </a:t>
            </a:r>
            <a:r>
              <a:rPr lang="en-US" sz="714" b="1" dirty="0"/>
              <a:t>Sara Baumann</a:t>
            </a:r>
            <a:r>
              <a:rPr lang="en-US" sz="714" dirty="0"/>
              <a:t>, PhD, MPH, Assistant Professor, Behavioral and Community Health Sciences;</a:t>
            </a:r>
          </a:p>
          <a:p>
            <a:pPr algn="ctr"/>
            <a:r>
              <a:rPr lang="en-US" sz="714" dirty="0"/>
              <a:t> </a:t>
            </a:r>
            <a:r>
              <a:rPr lang="en-US" sz="714" b="1" dirty="0"/>
              <a:t>Jessica Burke</a:t>
            </a:r>
            <a:r>
              <a:rPr lang="en-US" sz="714" dirty="0"/>
              <a:t>, PhD, MHS Professor, Behavioral and Community Health Sciences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0F961-5BE4-28B1-9060-0F7AB8B95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209970"/>
            <a:ext cx="1718129" cy="965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CAEE62-A061-A5B6-5BB4-8D1FFA390AE7}"/>
              </a:ext>
            </a:extLst>
          </p:cNvPr>
          <p:cNvSpPr txBox="1"/>
          <p:nvPr/>
        </p:nvSpPr>
        <p:spPr>
          <a:xfrm>
            <a:off x="3364457" y="1351982"/>
            <a:ext cx="3919257" cy="1847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2657" tIns="16329" rIns="32657" bIns="1632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1226" lvl="2">
              <a:lnSpc>
                <a:spcPct val="90000"/>
              </a:lnSpc>
            </a:pPr>
            <a:endParaRPr lang="en-US" sz="214" dirty="0">
              <a:ea typeface="+mn-lt"/>
              <a:cs typeface="+mn-lt"/>
            </a:endParaRPr>
          </a:p>
          <a:p>
            <a:pPr indent="-65306">
              <a:lnSpc>
                <a:spcPct val="90000"/>
              </a:lnSpc>
            </a:pPr>
            <a:r>
              <a:rPr lang="en-US" sz="1143" b="1" dirty="0">
                <a:ea typeface="+mn-lt"/>
                <a:cs typeface="+mn-lt"/>
              </a:rPr>
              <a:t>Filmmaking as Therapeutic tool</a:t>
            </a:r>
            <a:endParaRPr lang="en-US" sz="1143" dirty="0">
              <a:ea typeface="+mn-lt"/>
              <a:cs typeface="+mn-lt"/>
            </a:endParaRPr>
          </a:p>
          <a:p>
            <a:pPr marL="163266" indent="-163266">
              <a:buFont typeface="Arial,Sans-Serif"/>
              <a:buChar char="•"/>
            </a:pPr>
            <a:r>
              <a:rPr lang="en-US" sz="1143" dirty="0">
                <a:ea typeface="+mn-lt"/>
                <a:cs typeface="+mn-lt"/>
              </a:rPr>
              <a:t>The impact of film and filmmaking have been explored as therapeutic tools in behavioral health studies; however, usually in group projects or guided by a psychotherapist.</a:t>
            </a:r>
          </a:p>
          <a:p>
            <a:pPr marL="163266" indent="-163266">
              <a:buFont typeface="Arial,Sans-Serif"/>
              <a:buChar char="•"/>
            </a:pPr>
            <a:r>
              <a:rPr lang="en-US" sz="1143" dirty="0">
                <a:ea typeface="+mn-lt"/>
                <a:cs typeface="+mn-lt"/>
              </a:rPr>
              <a:t>Studies found that filmmaking helped participants:</a:t>
            </a:r>
          </a:p>
          <a:p>
            <a:pPr lvl="1"/>
            <a:r>
              <a:rPr lang="en-US" sz="1143" dirty="0">
                <a:ea typeface="+mn-lt"/>
                <a:cs typeface="+mn-lt"/>
              </a:rPr>
              <a:t>- regain a sense of agency</a:t>
            </a:r>
          </a:p>
          <a:p>
            <a:pPr lvl="1"/>
            <a:r>
              <a:rPr lang="en-US" sz="1143" dirty="0">
                <a:ea typeface="+mn-lt"/>
                <a:cs typeface="+mn-lt"/>
              </a:rPr>
              <a:t>- process trauma</a:t>
            </a:r>
          </a:p>
          <a:p>
            <a:pPr lvl="1"/>
            <a:r>
              <a:rPr lang="en-US" sz="1143" dirty="0">
                <a:ea typeface="+mn-lt"/>
                <a:cs typeface="+mn-lt"/>
              </a:rPr>
              <a:t>- create therapeutic transformation</a:t>
            </a:r>
          </a:p>
          <a:p>
            <a:pPr lvl="1"/>
            <a:r>
              <a:rPr lang="en-US" sz="1143" dirty="0">
                <a:ea typeface="+mn-lt"/>
                <a:cs typeface="+mn-lt"/>
              </a:rPr>
              <a:t>- initiate discussion with the resulting film</a:t>
            </a:r>
          </a:p>
          <a:p>
            <a:pPr lvl="1"/>
            <a:r>
              <a:rPr lang="en-US" sz="714" dirty="0">
                <a:ea typeface="+mn-lt"/>
                <a:cs typeface="+mn-lt"/>
              </a:rPr>
              <a:t>(Tuval-Mashiach, Patton, </a:t>
            </a:r>
            <a:r>
              <a:rPr lang="en-US" sz="714" dirty="0" err="1">
                <a:ea typeface="+mn-lt"/>
                <a:cs typeface="+mn-lt"/>
              </a:rPr>
              <a:t>Drebing</a:t>
            </a:r>
            <a:r>
              <a:rPr lang="en-US" sz="714" dirty="0">
                <a:ea typeface="+mn-lt"/>
                <a:cs typeface="+mn-lt"/>
              </a:rPr>
              <a:t>, 2018; Valeria, Sabatino, Chiara, Pastorino, Verrastro, 2020; Ludwin, Capstick, 2015)</a:t>
            </a:r>
          </a:p>
        </p:txBody>
      </p:sp>
      <p:pic>
        <p:nvPicPr>
          <p:cNvPr id="15" name="Picture 14" descr="Application&#10;&#10;Description automatically generated">
            <a:extLst>
              <a:ext uri="{FF2B5EF4-FFF2-40B4-BE49-F238E27FC236}">
                <a16:creationId xmlns:a16="http://schemas.microsoft.com/office/drawing/2014/main" id="{4CB1CEE2-881A-85EC-F04B-ACDC06F86A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63" y="3361315"/>
            <a:ext cx="2447871" cy="33191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FE43DE3-0DFC-214E-9313-53D4F2B14B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11" t="3704" r="9512" b="5231"/>
          <a:stretch/>
        </p:blipFill>
        <p:spPr>
          <a:xfrm>
            <a:off x="197153" y="6008067"/>
            <a:ext cx="2401974" cy="765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0572D-2F01-5E4B-A0E5-7777E2C389D9}"/>
              </a:ext>
            </a:extLst>
          </p:cNvPr>
          <p:cNvSpPr txBox="1"/>
          <p:nvPr/>
        </p:nvSpPr>
        <p:spPr>
          <a:xfrm>
            <a:off x="338683" y="3215553"/>
            <a:ext cx="3278777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3" b="1" dirty="0"/>
              <a:t>What is Collaborative Filmmaking?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959302F-39E2-8194-ECD2-9555C93719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r="1064" b="25340"/>
          <a:stretch/>
        </p:blipFill>
        <p:spPr>
          <a:xfrm>
            <a:off x="8898575" y="5766387"/>
            <a:ext cx="619881" cy="721297"/>
          </a:xfrm>
          <a:prstGeom prst="rect">
            <a:avLst/>
          </a:prstGeom>
        </p:spPr>
      </p:pic>
      <p:pic>
        <p:nvPicPr>
          <p:cNvPr id="34" name="Picture 33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8972F1A7-99CB-754F-B91C-16AD6C731F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799" y="5761196"/>
            <a:ext cx="802367" cy="7254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8A98592-4991-551B-8738-6AF606C6B202}"/>
              </a:ext>
            </a:extLst>
          </p:cNvPr>
          <p:cNvSpPr txBox="1"/>
          <p:nvPr/>
        </p:nvSpPr>
        <p:spPr>
          <a:xfrm>
            <a:off x="11144086" y="6508219"/>
            <a:ext cx="755244" cy="252781"/>
          </a:xfrm>
          <a:prstGeom prst="rect">
            <a:avLst/>
          </a:prstGeom>
          <a:noFill/>
        </p:spPr>
        <p:txBody>
          <a:bodyPr wrap="none" lIns="32657" tIns="16329" rIns="32657" bIns="16329" rtlCol="0" anchor="t">
            <a:spAutoFit/>
          </a:bodyPr>
          <a:lstStyle/>
          <a:p>
            <a:pPr algn="ctr"/>
            <a:r>
              <a:rPr lang="en-US" sz="714" dirty="0">
                <a:solidFill>
                  <a:srgbClr val="2A615C"/>
                </a:solidFill>
              </a:rPr>
              <a:t>Grace Checo</a:t>
            </a:r>
            <a:br>
              <a:rPr lang="en-US" sz="714" dirty="0">
                <a:solidFill>
                  <a:srgbClr val="2A615C"/>
                </a:solidFill>
              </a:rPr>
            </a:br>
            <a:r>
              <a:rPr lang="en-US" sz="714" i="1" dirty="0">
                <a:solidFill>
                  <a:srgbClr val="2A615C"/>
                </a:solidFill>
              </a:rPr>
              <a:t>Research Assistant</a:t>
            </a:r>
            <a:endParaRPr lang="en-US" sz="714" dirty="0">
              <a:solidFill>
                <a:srgbClr val="2A615C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21AE0C0-0578-7C6F-6689-9208688F4F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3"/>
          <a:stretch/>
        </p:blipFill>
        <p:spPr>
          <a:xfrm>
            <a:off x="11206103" y="5794922"/>
            <a:ext cx="633871" cy="7155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311C21B-B8BC-0679-9FC0-3EBDD62A07F8}"/>
              </a:ext>
            </a:extLst>
          </p:cNvPr>
          <p:cNvSpPr txBox="1"/>
          <p:nvPr/>
        </p:nvSpPr>
        <p:spPr>
          <a:xfrm>
            <a:off x="8785604" y="6512118"/>
            <a:ext cx="848217" cy="252781"/>
          </a:xfrm>
          <a:prstGeom prst="rect">
            <a:avLst/>
          </a:prstGeom>
          <a:noFill/>
        </p:spPr>
        <p:txBody>
          <a:bodyPr wrap="none" lIns="32657" tIns="16329" rIns="32657" bIns="16329" rtlCol="0" anchor="t">
            <a:spAutoFit/>
          </a:bodyPr>
          <a:lstStyle/>
          <a:p>
            <a:pPr algn="ctr"/>
            <a:r>
              <a:rPr lang="en-US" sz="714" dirty="0">
                <a:solidFill>
                  <a:srgbClr val="2A615C"/>
                </a:solidFill>
              </a:rPr>
              <a:t>Jessica Burke, PhD</a:t>
            </a:r>
          </a:p>
          <a:p>
            <a:pPr algn="ctr"/>
            <a:r>
              <a:rPr lang="en-US" sz="714" i="1" dirty="0">
                <a:solidFill>
                  <a:srgbClr val="2A615C"/>
                </a:solidFill>
              </a:rPr>
              <a:t>Principal Investigator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37EFE2-F4A6-2BB3-2EDA-D40863019CF3}"/>
              </a:ext>
            </a:extLst>
          </p:cNvPr>
          <p:cNvSpPr txBox="1"/>
          <p:nvPr/>
        </p:nvSpPr>
        <p:spPr>
          <a:xfrm>
            <a:off x="10015160" y="6507995"/>
            <a:ext cx="796921" cy="252781"/>
          </a:xfrm>
          <a:prstGeom prst="rect">
            <a:avLst/>
          </a:prstGeom>
          <a:noFill/>
        </p:spPr>
        <p:txBody>
          <a:bodyPr wrap="none" lIns="32657" tIns="16329" rIns="32657" bIns="16329" rtlCol="0" anchor="t">
            <a:spAutoFit/>
          </a:bodyPr>
          <a:lstStyle/>
          <a:p>
            <a:pPr algn="ctr"/>
            <a:r>
              <a:rPr lang="en-US" sz="714" dirty="0">
                <a:solidFill>
                  <a:srgbClr val="2A615C"/>
                </a:solidFill>
              </a:rPr>
              <a:t>Sara Baumann, PhD</a:t>
            </a:r>
            <a:br>
              <a:rPr lang="en-US" sz="714" dirty="0">
                <a:solidFill>
                  <a:srgbClr val="2A615C"/>
                </a:solidFill>
              </a:rPr>
            </a:br>
            <a:r>
              <a:rPr lang="en-US" sz="714" i="1" dirty="0">
                <a:solidFill>
                  <a:srgbClr val="2A615C"/>
                </a:solidFill>
              </a:rPr>
              <a:t>Co-Investigator</a:t>
            </a:r>
            <a:endParaRPr lang="en-US" sz="214"/>
          </a:p>
        </p:txBody>
      </p:sp>
      <p:pic>
        <p:nvPicPr>
          <p:cNvPr id="6" name="Picture 10" descr="Qr code&#10;&#10;Description automatically generated">
            <a:extLst>
              <a:ext uri="{FF2B5EF4-FFF2-40B4-BE49-F238E27FC236}">
                <a16:creationId xmlns:a16="http://schemas.microsoft.com/office/drawing/2014/main" id="{563E3BFA-3B7D-2E77-B969-D027D686D8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214" y="5352143"/>
            <a:ext cx="544286" cy="5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5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799</Words>
  <Application>Microsoft Macintosh PowerPoint</Application>
  <PresentationFormat>Widescreen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Arial,Sans-Serif</vt:lpstr>
      <vt:lpstr>Calibri</vt:lpstr>
      <vt:lpstr>Calibri Light</vt:lpstr>
      <vt:lpstr>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Evelyn Castillo</cp:lastModifiedBy>
  <cp:revision>6</cp:revision>
  <dcterms:created xsi:type="dcterms:W3CDTF">2022-09-15T23:32:41Z</dcterms:created>
  <dcterms:modified xsi:type="dcterms:W3CDTF">2022-09-16T22:06:51Z</dcterms:modified>
</cp:coreProperties>
</file>