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4"/>
  </p:sldMasterIdLst>
  <p:notesMasterIdLst>
    <p:notesMasterId r:id="rId6"/>
  </p:notesMasterIdLst>
  <p:sldIdLst>
    <p:sldId id="319" r:id="rId5"/>
  </p:sldIdLst>
  <p:sldSz cx="34137600" cy="19202400"/>
  <p:notesSz cx="9601200" cy="7315200"/>
  <p:embeddedFontLst>
    <p:embeddedFont>
      <p:font typeface="Arial Black" panose="020B0604020202020204" pitchFamily="34" charset="0"/>
      <p:bold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0769" userDrawn="1">
          <p15:clr>
            <a:srgbClr val="A4A3A4"/>
          </p15:clr>
        </p15:guide>
        <p15:guide id="3" pos="4165" userDrawn="1">
          <p15:clr>
            <a:srgbClr val="A4A3A4"/>
          </p15:clr>
        </p15:guide>
        <p15:guide id="4" pos="183" userDrawn="1">
          <p15:clr>
            <a:srgbClr val="A4A3A4"/>
          </p15:clr>
        </p15:guide>
        <p15:guide id="5" pos="514" userDrawn="1">
          <p15:clr>
            <a:srgbClr val="A4A3A4"/>
          </p15:clr>
        </p15:guide>
        <p15:guide id="6" orient="horz" pos="604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say Herr" initials="LH" lastIdx="1" clrIdx="0">
    <p:extLst>
      <p:ext uri="{19B8F6BF-5375-455C-9EA6-DF929625EA0E}">
        <p15:presenceInfo xmlns:p15="http://schemas.microsoft.com/office/powerpoint/2012/main" userId="S::Lindsay.Herr@asco.org::2d679bad-8c1c-43f8-9b76-32e18ee1ecc8" providerId="AD"/>
      </p:ext>
    </p:extLst>
  </p:cmAuthor>
  <p:cmAuthor id="2" name="Arnold, R. M." initials="ARM" lastIdx="12" clrIdx="1">
    <p:extLst>
      <p:ext uri="{19B8F6BF-5375-455C-9EA6-DF929625EA0E}">
        <p15:presenceInfo xmlns:p15="http://schemas.microsoft.com/office/powerpoint/2012/main" userId="S::arnoldrm@upmc.edu::71d7cddb-fb7c-46f9-a968-40c8415df66e" providerId="AD"/>
      </p:ext>
    </p:extLst>
  </p:cmAuthor>
  <p:cmAuthor id="3" name="Yael Schenker" initials="YS" lastIdx="6" clrIdx="2">
    <p:extLst>
      <p:ext uri="{19B8F6BF-5375-455C-9EA6-DF929625EA0E}">
        <p15:presenceInfo xmlns:p15="http://schemas.microsoft.com/office/powerpoint/2012/main" userId="Yael Schenk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6E06"/>
    <a:srgbClr val="F4520A"/>
    <a:srgbClr val="FFA726"/>
    <a:srgbClr val="263238"/>
    <a:srgbClr val="EEEBE9"/>
    <a:srgbClr val="EA4C89"/>
    <a:srgbClr val="FFF59D"/>
    <a:srgbClr val="FFFFFF"/>
    <a:srgbClr val="EFF8F3"/>
    <a:srgbClr val="874A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1" autoAdjust="0"/>
    <p:restoredTop sz="79728" autoAdjust="0"/>
  </p:normalViewPr>
  <p:slideViewPr>
    <p:cSldViewPr snapToGrid="0" showGuides="1">
      <p:cViewPr varScale="1">
        <p:scale>
          <a:sx n="36" d="100"/>
          <a:sy n="36" d="100"/>
        </p:scale>
        <p:origin x="1680" y="248"/>
      </p:cViewPr>
      <p:guideLst>
        <p:guide pos="10769"/>
        <p:guide pos="4165"/>
        <p:guide pos="183"/>
        <p:guide pos="514"/>
        <p:guide orient="horz" pos="60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1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D1CB04D-1C75-43E0-9B64-B7DDAA42BB2C}" type="datetimeFigureOut">
              <a:rPr lang="en-US" smtClean="0"/>
              <a:t>9/16/22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06675" y="914400"/>
            <a:ext cx="438785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26C2670-3342-473C-969D-FDFF399F2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4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1pPr>
    <a:lvl2pPr marL="283235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2pPr>
    <a:lvl3pPr marL="566471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3pPr>
    <a:lvl4pPr marL="849706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4pPr>
    <a:lvl5pPr marL="1132942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5pPr>
    <a:lvl6pPr marL="1416177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6pPr>
    <a:lvl7pPr marL="1699412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7pPr>
    <a:lvl8pPr marL="1982648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8pPr>
    <a:lvl9pPr marL="2265883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6675" y="914400"/>
            <a:ext cx="4387850" cy="2468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C2670-3342-473C-969D-FDFF399F20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57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3142616"/>
            <a:ext cx="25603200" cy="6685280"/>
          </a:xfrm>
        </p:spPr>
        <p:txBody>
          <a:bodyPr anchor="b"/>
          <a:lstStyle>
            <a:lvl1pPr algn="ctr">
              <a:defRPr sz="1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10085706"/>
            <a:ext cx="25603200" cy="4636134"/>
          </a:xfrm>
        </p:spPr>
        <p:txBody>
          <a:bodyPr/>
          <a:lstStyle>
            <a:lvl1pPr marL="0" indent="0" algn="ctr">
              <a:buNone/>
              <a:defRPr sz="6720"/>
            </a:lvl1pPr>
            <a:lvl2pPr marL="1280160" indent="0" algn="ctr">
              <a:buNone/>
              <a:defRPr sz="5600"/>
            </a:lvl2pPr>
            <a:lvl3pPr marL="2560320" indent="0" algn="ctr">
              <a:buNone/>
              <a:defRPr sz="5040"/>
            </a:lvl3pPr>
            <a:lvl4pPr marL="3840480" indent="0" algn="ctr">
              <a:buNone/>
              <a:defRPr sz="4480"/>
            </a:lvl4pPr>
            <a:lvl5pPr marL="5120640" indent="0" algn="ctr">
              <a:buNone/>
              <a:defRPr sz="4480"/>
            </a:lvl5pPr>
            <a:lvl6pPr marL="6400800" indent="0" algn="ctr">
              <a:buNone/>
              <a:defRPr sz="4480"/>
            </a:lvl6pPr>
            <a:lvl7pPr marL="7680960" indent="0" algn="ctr">
              <a:buNone/>
              <a:defRPr sz="4480"/>
            </a:lvl7pPr>
            <a:lvl8pPr marL="8961120" indent="0" algn="ctr">
              <a:buNone/>
              <a:defRPr sz="4480"/>
            </a:lvl8pPr>
            <a:lvl9pPr marL="10241280" indent="0" algn="ctr">
              <a:buNone/>
              <a:defRPr sz="44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6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77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4429720" y="1022350"/>
            <a:ext cx="7360920" cy="1627314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46960" y="1022350"/>
            <a:ext cx="21656040" cy="1627314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7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46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180" y="4787268"/>
            <a:ext cx="29443680" cy="7987664"/>
          </a:xfrm>
        </p:spPr>
        <p:txBody>
          <a:bodyPr anchor="b"/>
          <a:lstStyle>
            <a:lvl1pPr>
              <a:defRPr sz="1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9180" y="12850498"/>
            <a:ext cx="29443680" cy="4200524"/>
          </a:xfrm>
        </p:spPr>
        <p:txBody>
          <a:bodyPr/>
          <a:lstStyle>
            <a:lvl1pPr marL="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1pPr>
            <a:lvl2pPr marL="128016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2pPr>
            <a:lvl3pPr marL="256032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3pPr>
            <a:lvl4pPr marL="3840480" indent="0">
              <a:buNone/>
              <a:defRPr sz="4480">
                <a:solidFill>
                  <a:schemeClr val="tx1">
                    <a:tint val="75000"/>
                  </a:schemeClr>
                </a:solidFill>
              </a:defRPr>
            </a:lvl4pPr>
            <a:lvl5pPr marL="5120640" indent="0">
              <a:buNone/>
              <a:defRPr sz="4480">
                <a:solidFill>
                  <a:schemeClr val="tx1">
                    <a:tint val="75000"/>
                  </a:schemeClr>
                </a:solidFill>
              </a:defRPr>
            </a:lvl5pPr>
            <a:lvl6pPr marL="6400800" indent="0">
              <a:buNone/>
              <a:defRPr sz="4480">
                <a:solidFill>
                  <a:schemeClr val="tx1">
                    <a:tint val="75000"/>
                  </a:schemeClr>
                </a:solidFill>
              </a:defRPr>
            </a:lvl6pPr>
            <a:lvl7pPr marL="7680960" indent="0">
              <a:buNone/>
              <a:defRPr sz="4480">
                <a:solidFill>
                  <a:schemeClr val="tx1">
                    <a:tint val="75000"/>
                  </a:schemeClr>
                </a:solidFill>
              </a:defRPr>
            </a:lvl7pPr>
            <a:lvl8pPr marL="8961120" indent="0">
              <a:buNone/>
              <a:defRPr sz="4480">
                <a:solidFill>
                  <a:schemeClr val="tx1">
                    <a:tint val="75000"/>
                  </a:schemeClr>
                </a:solidFill>
              </a:defRPr>
            </a:lvl8pPr>
            <a:lvl9pPr marL="10241280" indent="0">
              <a:buNone/>
              <a:defRPr sz="44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70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46960" y="5111750"/>
            <a:ext cx="14508480" cy="121837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282160" y="5111750"/>
            <a:ext cx="14508480" cy="121837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82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406" y="1022352"/>
            <a:ext cx="29443680" cy="37115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1408" y="4707256"/>
            <a:ext cx="14441804" cy="2306954"/>
          </a:xfrm>
        </p:spPr>
        <p:txBody>
          <a:bodyPr anchor="b"/>
          <a:lstStyle>
            <a:lvl1pPr marL="0" indent="0">
              <a:buNone/>
              <a:defRPr sz="6720" b="1"/>
            </a:lvl1pPr>
            <a:lvl2pPr marL="1280160" indent="0">
              <a:buNone/>
              <a:defRPr sz="5600" b="1"/>
            </a:lvl2pPr>
            <a:lvl3pPr marL="2560320" indent="0">
              <a:buNone/>
              <a:defRPr sz="5040" b="1"/>
            </a:lvl3pPr>
            <a:lvl4pPr marL="3840480" indent="0">
              <a:buNone/>
              <a:defRPr sz="4480" b="1"/>
            </a:lvl4pPr>
            <a:lvl5pPr marL="5120640" indent="0">
              <a:buNone/>
              <a:defRPr sz="4480" b="1"/>
            </a:lvl5pPr>
            <a:lvl6pPr marL="6400800" indent="0">
              <a:buNone/>
              <a:defRPr sz="4480" b="1"/>
            </a:lvl6pPr>
            <a:lvl7pPr marL="7680960" indent="0">
              <a:buNone/>
              <a:defRPr sz="4480" b="1"/>
            </a:lvl7pPr>
            <a:lvl8pPr marL="8961120" indent="0">
              <a:buNone/>
              <a:defRPr sz="4480" b="1"/>
            </a:lvl8pPr>
            <a:lvl9pPr marL="10241280" indent="0">
              <a:buNone/>
              <a:defRPr sz="44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51408" y="7014210"/>
            <a:ext cx="14441804" cy="103168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7282160" y="4707256"/>
            <a:ext cx="14512926" cy="2306954"/>
          </a:xfrm>
        </p:spPr>
        <p:txBody>
          <a:bodyPr anchor="b"/>
          <a:lstStyle>
            <a:lvl1pPr marL="0" indent="0">
              <a:buNone/>
              <a:defRPr sz="6720" b="1"/>
            </a:lvl1pPr>
            <a:lvl2pPr marL="1280160" indent="0">
              <a:buNone/>
              <a:defRPr sz="5600" b="1"/>
            </a:lvl2pPr>
            <a:lvl3pPr marL="2560320" indent="0">
              <a:buNone/>
              <a:defRPr sz="5040" b="1"/>
            </a:lvl3pPr>
            <a:lvl4pPr marL="3840480" indent="0">
              <a:buNone/>
              <a:defRPr sz="4480" b="1"/>
            </a:lvl4pPr>
            <a:lvl5pPr marL="5120640" indent="0">
              <a:buNone/>
              <a:defRPr sz="4480" b="1"/>
            </a:lvl5pPr>
            <a:lvl6pPr marL="6400800" indent="0">
              <a:buNone/>
              <a:defRPr sz="4480" b="1"/>
            </a:lvl6pPr>
            <a:lvl7pPr marL="7680960" indent="0">
              <a:buNone/>
              <a:defRPr sz="4480" b="1"/>
            </a:lvl7pPr>
            <a:lvl8pPr marL="8961120" indent="0">
              <a:buNone/>
              <a:defRPr sz="4480" b="1"/>
            </a:lvl8pPr>
            <a:lvl9pPr marL="10241280" indent="0">
              <a:buNone/>
              <a:defRPr sz="44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7282160" y="7014210"/>
            <a:ext cx="14512926" cy="103168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72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04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44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408" y="1280160"/>
            <a:ext cx="11010264" cy="4480560"/>
          </a:xfrm>
        </p:spPr>
        <p:txBody>
          <a:bodyPr anchor="b"/>
          <a:lstStyle>
            <a:lvl1pPr>
              <a:defRPr sz="8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2926" y="2764791"/>
            <a:ext cx="17282160" cy="13646150"/>
          </a:xfrm>
        </p:spPr>
        <p:txBody>
          <a:bodyPr/>
          <a:lstStyle>
            <a:lvl1pPr>
              <a:defRPr sz="8960"/>
            </a:lvl1pPr>
            <a:lvl2pPr>
              <a:defRPr sz="7840"/>
            </a:lvl2pPr>
            <a:lvl3pPr>
              <a:defRPr sz="6720"/>
            </a:lvl3pPr>
            <a:lvl4pPr>
              <a:defRPr sz="5600"/>
            </a:lvl4pPr>
            <a:lvl5pPr>
              <a:defRPr sz="5600"/>
            </a:lvl5pPr>
            <a:lvl6pPr>
              <a:defRPr sz="5600"/>
            </a:lvl6pPr>
            <a:lvl7pPr>
              <a:defRPr sz="5600"/>
            </a:lvl7pPr>
            <a:lvl8pPr>
              <a:defRPr sz="5600"/>
            </a:lvl8pPr>
            <a:lvl9pPr>
              <a:defRPr sz="5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51408" y="5760720"/>
            <a:ext cx="11010264" cy="10672446"/>
          </a:xfrm>
        </p:spPr>
        <p:txBody>
          <a:bodyPr/>
          <a:lstStyle>
            <a:lvl1pPr marL="0" indent="0">
              <a:buNone/>
              <a:defRPr sz="4480"/>
            </a:lvl1pPr>
            <a:lvl2pPr marL="1280160" indent="0">
              <a:buNone/>
              <a:defRPr sz="3920"/>
            </a:lvl2pPr>
            <a:lvl3pPr marL="2560320" indent="0">
              <a:buNone/>
              <a:defRPr sz="3360"/>
            </a:lvl3pPr>
            <a:lvl4pPr marL="3840480" indent="0">
              <a:buNone/>
              <a:defRPr sz="2800"/>
            </a:lvl4pPr>
            <a:lvl5pPr marL="5120640" indent="0">
              <a:buNone/>
              <a:defRPr sz="2800"/>
            </a:lvl5pPr>
            <a:lvl6pPr marL="6400800" indent="0">
              <a:buNone/>
              <a:defRPr sz="2800"/>
            </a:lvl6pPr>
            <a:lvl7pPr marL="7680960" indent="0">
              <a:buNone/>
              <a:defRPr sz="2800"/>
            </a:lvl7pPr>
            <a:lvl8pPr marL="8961120" indent="0">
              <a:buNone/>
              <a:defRPr sz="2800"/>
            </a:lvl8pPr>
            <a:lvl9pPr marL="10241280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00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408" y="1280160"/>
            <a:ext cx="11010264" cy="4480560"/>
          </a:xfrm>
        </p:spPr>
        <p:txBody>
          <a:bodyPr anchor="b"/>
          <a:lstStyle>
            <a:lvl1pPr>
              <a:defRPr sz="8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512926" y="2764791"/>
            <a:ext cx="17282160" cy="13646150"/>
          </a:xfrm>
        </p:spPr>
        <p:txBody>
          <a:bodyPr anchor="t"/>
          <a:lstStyle>
            <a:lvl1pPr marL="0" indent="0">
              <a:buNone/>
              <a:defRPr sz="8960"/>
            </a:lvl1pPr>
            <a:lvl2pPr marL="1280160" indent="0">
              <a:buNone/>
              <a:defRPr sz="7840"/>
            </a:lvl2pPr>
            <a:lvl3pPr marL="2560320" indent="0">
              <a:buNone/>
              <a:defRPr sz="6720"/>
            </a:lvl3pPr>
            <a:lvl4pPr marL="3840480" indent="0">
              <a:buNone/>
              <a:defRPr sz="5600"/>
            </a:lvl4pPr>
            <a:lvl5pPr marL="5120640" indent="0">
              <a:buNone/>
              <a:defRPr sz="5600"/>
            </a:lvl5pPr>
            <a:lvl6pPr marL="6400800" indent="0">
              <a:buNone/>
              <a:defRPr sz="5600"/>
            </a:lvl6pPr>
            <a:lvl7pPr marL="7680960" indent="0">
              <a:buNone/>
              <a:defRPr sz="5600"/>
            </a:lvl7pPr>
            <a:lvl8pPr marL="8961120" indent="0">
              <a:buNone/>
              <a:defRPr sz="5600"/>
            </a:lvl8pPr>
            <a:lvl9pPr marL="10241280" indent="0">
              <a:buNone/>
              <a:defRPr sz="5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51408" y="5760720"/>
            <a:ext cx="11010264" cy="10672446"/>
          </a:xfrm>
        </p:spPr>
        <p:txBody>
          <a:bodyPr/>
          <a:lstStyle>
            <a:lvl1pPr marL="0" indent="0">
              <a:buNone/>
              <a:defRPr sz="4480"/>
            </a:lvl1pPr>
            <a:lvl2pPr marL="1280160" indent="0">
              <a:buNone/>
              <a:defRPr sz="3920"/>
            </a:lvl2pPr>
            <a:lvl3pPr marL="2560320" indent="0">
              <a:buNone/>
              <a:defRPr sz="3360"/>
            </a:lvl3pPr>
            <a:lvl4pPr marL="3840480" indent="0">
              <a:buNone/>
              <a:defRPr sz="2800"/>
            </a:lvl4pPr>
            <a:lvl5pPr marL="5120640" indent="0">
              <a:buNone/>
              <a:defRPr sz="2800"/>
            </a:lvl5pPr>
            <a:lvl6pPr marL="6400800" indent="0">
              <a:buNone/>
              <a:defRPr sz="2800"/>
            </a:lvl6pPr>
            <a:lvl7pPr marL="7680960" indent="0">
              <a:buNone/>
              <a:defRPr sz="2800"/>
            </a:lvl7pPr>
            <a:lvl8pPr marL="8961120" indent="0">
              <a:buNone/>
              <a:defRPr sz="2800"/>
            </a:lvl8pPr>
            <a:lvl9pPr marL="10241280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83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46960" y="1022352"/>
            <a:ext cx="29443680" cy="3711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46960" y="5111750"/>
            <a:ext cx="29443680" cy="12183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6960" y="17797781"/>
            <a:ext cx="7680960" cy="1022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5061-2F74-46D4-9F8F-C77EF304855D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8080" y="17797781"/>
            <a:ext cx="11521440" cy="1022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109680" y="17797781"/>
            <a:ext cx="7680960" cy="1022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2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2560320" rtl="0" eaLnBrk="1" latinLnBrk="0" hangingPunct="1">
        <a:lnSpc>
          <a:spcPct val="90000"/>
        </a:lnSpc>
        <a:spcBef>
          <a:spcPct val="0"/>
        </a:spcBef>
        <a:buNone/>
        <a:defRPr sz="12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40080" indent="-640080" algn="l" defTabSz="256032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784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indent="-640080" algn="l" defTabSz="256032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2pPr>
      <a:lvl3pPr marL="3200400" indent="-640080" algn="l" defTabSz="256032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4480560" indent="-640080" algn="l" defTabSz="256032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4pPr>
      <a:lvl5pPr marL="5760720" indent="-640080" algn="l" defTabSz="256032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5pPr>
      <a:lvl6pPr marL="7040880" indent="-640080" algn="l" defTabSz="256032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6pPr>
      <a:lvl7pPr marL="8321040" indent="-640080" algn="l" defTabSz="256032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indent="-640080" algn="l" defTabSz="256032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8pPr>
      <a:lvl9pPr marL="10881360" indent="-640080" algn="l" defTabSz="256032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1pPr>
      <a:lvl2pPr marL="128016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2pPr>
      <a:lvl3pPr marL="256032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4pPr>
      <a:lvl5pPr marL="512064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5pPr>
      <a:lvl6pPr marL="640080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6pPr>
      <a:lvl7pPr marL="768096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7pPr>
      <a:lvl8pPr marL="896112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8pPr>
      <a:lvl9pPr marL="1024128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2AD944-7D57-4665-971F-668A33F598C8}"/>
              </a:ext>
            </a:extLst>
          </p:cNvPr>
          <p:cNvSpPr txBox="1"/>
          <p:nvPr/>
        </p:nvSpPr>
        <p:spPr>
          <a:xfrm>
            <a:off x="0" y="7621"/>
            <a:ext cx="34137600" cy="276998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Does therapeutic alliance have an impact on healthcare utilization in advanced cancer?</a:t>
            </a: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6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Sarah Bell MD, Andrew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Althouse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PhD, Shane Belin, Yael Schenker MD MAS, Teresa Thomas PhD RN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AFFILIATIONS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7E0184-1599-4CA6-A246-A096FD37DD48}"/>
              </a:ext>
            </a:extLst>
          </p:cNvPr>
          <p:cNvSpPr txBox="1"/>
          <p:nvPr/>
        </p:nvSpPr>
        <p:spPr>
          <a:xfrm>
            <a:off x="853320" y="3113940"/>
            <a:ext cx="523918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b="1" dirty="0"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DC30069-C0D7-4F6F-B335-A4FC423BC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11" y="77528"/>
            <a:ext cx="2529016" cy="25640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0914" y="7621"/>
            <a:ext cx="7787693" cy="315834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143362" y="8734384"/>
            <a:ext cx="11219517" cy="9475082"/>
          </a:xfrm>
          <a:prstGeom prst="rect">
            <a:avLst/>
          </a:prstGeom>
          <a:solidFill>
            <a:srgbClr val="F86E0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861044" y="9440052"/>
            <a:ext cx="10034005" cy="806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b="1" dirty="0">
                <a:latin typeface="Calibri" panose="020F0502020204030204" pitchFamily="34" charset="0"/>
                <a:cs typeface="Calibri" panose="020F0502020204030204" pitchFamily="34" charset="0"/>
              </a:rPr>
              <a:t>Discussion questions:</a:t>
            </a:r>
          </a:p>
          <a:p>
            <a:endParaRPr lang="en-US" sz="4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600" dirty="0">
                <a:latin typeface="Calibri" panose="020F0502020204030204" pitchFamily="34" charset="0"/>
                <a:cs typeface="Calibri" panose="020F0502020204030204" pitchFamily="34" charset="0"/>
              </a:rPr>
              <a:t>1. Does it matter that therapeutic alliance did not impact healthcare utilization?</a:t>
            </a:r>
            <a:endParaRPr lang="en-US" sz="4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600" dirty="0">
                <a:latin typeface="Calibri" panose="020F0502020204030204" pitchFamily="34" charset="0"/>
                <a:cs typeface="Calibri" panose="020F0502020204030204" pitchFamily="34" charset="0"/>
              </a:rPr>
              <a:t>2. Is therapeutic alliance truly separate from healthcare utilization?</a:t>
            </a:r>
          </a:p>
          <a:p>
            <a:endParaRPr lang="en-US" sz="4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600" dirty="0">
                <a:latin typeface="Calibri" panose="020F0502020204030204" pitchFamily="34" charset="0"/>
                <a:cs typeface="Calibri" panose="020F0502020204030204" pitchFamily="34" charset="0"/>
              </a:rPr>
              <a:t>3. What other factors are contributing to our findings?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6356" y="10780485"/>
            <a:ext cx="10247773" cy="8294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100" dirty="0"/>
              <a:t>Secondary analysis of data from the CONNECT cluster randomized clinical trial of 672 patients with advanced cancer designed to evaluate the impact of primary palliative care.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100" dirty="0"/>
              <a:t>Therapeutic alliance was measured using The Human Connection (THC) scale at patients’ baseline assessment.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100" dirty="0"/>
              <a:t>Supportive care visits included: palliative care, physical therapy, wound care, mental health, speech pathology, occupational therapist, pain management, and homeopathic care.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776767" y="3515335"/>
            <a:ext cx="11930743" cy="473069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18793" y="3810883"/>
            <a:ext cx="10195560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I am:</a:t>
            </a:r>
          </a:p>
          <a:p>
            <a:r>
              <a:rPr lang="en-US" sz="4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Sarah Bell, MD</a:t>
            </a:r>
          </a:p>
          <a:p>
            <a:r>
              <a:rPr lang="en-US" sz="4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Gynecologic Oncology Fellow</a:t>
            </a:r>
          </a:p>
          <a:p>
            <a:r>
              <a:rPr lang="en-US" sz="4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UPMC Magee-Women’s Hospital</a:t>
            </a:r>
          </a:p>
          <a:p>
            <a:r>
              <a:rPr lang="en-US" sz="4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Email: </a:t>
            </a:r>
            <a:r>
              <a:rPr lang="en-US" sz="41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bellsg@upmc.edu</a:t>
            </a:r>
            <a:endParaRPr lang="en-US" sz="4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Twitter: @</a:t>
            </a:r>
            <a:r>
              <a:rPr lang="en-US" sz="41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sarahgracebell</a:t>
            </a:r>
            <a:endParaRPr lang="en-US" sz="4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09574CE4-53B6-86CA-A1AA-6C1B2491BE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3680" y="3810883"/>
            <a:ext cx="3083997" cy="431759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05F5EAF-EC24-ACCE-170B-024567A82FEC}"/>
              </a:ext>
            </a:extLst>
          </p:cNvPr>
          <p:cNvSpPr txBox="1"/>
          <p:nvPr/>
        </p:nvSpPr>
        <p:spPr>
          <a:xfrm>
            <a:off x="23252094" y="3165964"/>
            <a:ext cx="523918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b="1" dirty="0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F14EAD1-88FF-65B5-5EE5-25A4985B037D}"/>
              </a:ext>
            </a:extLst>
          </p:cNvPr>
          <p:cNvSpPr txBox="1"/>
          <p:nvPr/>
        </p:nvSpPr>
        <p:spPr>
          <a:xfrm>
            <a:off x="23360834" y="4867352"/>
            <a:ext cx="10247773" cy="1334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 dirty="0"/>
              <a:t>Aim 1: Do patients with a higher therapeutic alliance score have more supportive care visits?</a:t>
            </a:r>
          </a:p>
          <a:p>
            <a:pPr marL="571500" indent="-571500">
              <a:buFontTx/>
              <a:buChar char="-"/>
            </a:pPr>
            <a:r>
              <a:rPr lang="en-US" sz="4100" dirty="0"/>
              <a:t>The probability of having supportive care visits was not related to patients’ THC scores.</a:t>
            </a:r>
          </a:p>
          <a:p>
            <a:endParaRPr lang="en-US" sz="4100" dirty="0"/>
          </a:p>
          <a:p>
            <a:r>
              <a:rPr lang="en-US" sz="4100" b="1" dirty="0"/>
              <a:t>Aim 2: Are patients with lower therapeutic alliance scores more likely to enter hospice within three days of death?</a:t>
            </a:r>
          </a:p>
          <a:p>
            <a:pPr marL="571500" indent="-571500">
              <a:buFontTx/>
              <a:buChar char="-"/>
            </a:pPr>
            <a:r>
              <a:rPr lang="en-US" sz="4100" dirty="0"/>
              <a:t>There was no relationship between THC scores and probability of hospice within the last three days of life.</a:t>
            </a:r>
          </a:p>
          <a:p>
            <a:endParaRPr lang="en-US" sz="4100" dirty="0"/>
          </a:p>
          <a:p>
            <a:r>
              <a:rPr lang="en-US" sz="4100" b="1" dirty="0"/>
              <a:t>Aim 3: Do patients with lower therapeutic alliance scores have more emergency department visits within thirty days of death?</a:t>
            </a:r>
          </a:p>
          <a:p>
            <a:pPr marL="571500" indent="-571500">
              <a:buFontTx/>
              <a:buChar char="-"/>
            </a:pPr>
            <a:r>
              <a:rPr lang="en-US" sz="4100" dirty="0"/>
              <a:t>There may be an association between lower THC baseline score and a higher probability of emergency department visits in the last 30 days of life.</a:t>
            </a:r>
            <a:endParaRPr lang="en-US" sz="41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A2AC4C-1735-9754-EFE9-BBBA35E21BAB}"/>
              </a:ext>
            </a:extLst>
          </p:cNvPr>
          <p:cNvSpPr txBox="1"/>
          <p:nvPr/>
        </p:nvSpPr>
        <p:spPr>
          <a:xfrm>
            <a:off x="943898" y="9922582"/>
            <a:ext cx="523918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b="1" dirty="0">
                <a:latin typeface="Calibri" panose="020F0502020204030204" pitchFamily="34" charset="0"/>
                <a:cs typeface="Calibri" panose="020F0502020204030204" pitchFamily="34" charset="0"/>
              </a:rPr>
              <a:t>METHODS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1C7DC5-BB66-5905-8F2F-348AB2B775E7}"/>
              </a:ext>
            </a:extLst>
          </p:cNvPr>
          <p:cNvSpPr txBox="1"/>
          <p:nvPr/>
        </p:nvSpPr>
        <p:spPr>
          <a:xfrm>
            <a:off x="853320" y="4016215"/>
            <a:ext cx="9712149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dirty="0">
                <a:latin typeface="Calibri" panose="020F0502020204030204" pitchFamily="34" charset="0"/>
                <a:cs typeface="Calibri" panose="020F0502020204030204" pitchFamily="34" charset="0"/>
              </a:rPr>
              <a:t>Therapeutic Alliance is the extent to which a patient feels a sense of mutual understanding, caring, and trust with his or her oncologist.</a:t>
            </a:r>
          </a:p>
          <a:p>
            <a:r>
              <a:rPr lang="en-US" sz="4100" dirty="0">
                <a:latin typeface="Calibri" panose="020F0502020204030204" pitchFamily="34" charset="0"/>
                <a:cs typeface="Calibri" panose="020F0502020204030204" pitchFamily="34" charset="0"/>
              </a:rPr>
              <a:t>Aim: Does therapeutic alliance correlate with: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100" dirty="0">
                <a:latin typeface="Calibri" panose="020F0502020204030204" pitchFamily="34" charset="0"/>
                <a:cs typeface="Calibri" panose="020F0502020204030204" pitchFamily="34" charset="0"/>
              </a:rPr>
              <a:t>Number of supportive care visits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100" dirty="0">
                <a:latin typeface="Calibri" panose="020F0502020204030204" pitchFamily="34" charset="0"/>
                <a:cs typeface="Calibri" panose="020F0502020204030204" pitchFamily="34" charset="0"/>
              </a:rPr>
              <a:t>Hospice admission at end of life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100" dirty="0">
                <a:latin typeface="Calibri" panose="020F0502020204030204" pitchFamily="34" charset="0"/>
                <a:cs typeface="Calibri" panose="020F0502020204030204" pitchFamily="34" charset="0"/>
              </a:rPr>
              <a:t>Emergency department visits at end of life </a:t>
            </a:r>
          </a:p>
        </p:txBody>
      </p:sp>
    </p:spTree>
    <p:extLst>
      <p:ext uri="{BB962C8B-B14F-4D97-AF65-F5344CB8AC3E}">
        <p14:creationId xmlns:p14="http://schemas.microsoft.com/office/powerpoint/2010/main" val="1912921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C24C4ACFCE9A48B8FB24D317AF858B" ma:contentTypeVersion="12" ma:contentTypeDescription="Create a new document." ma:contentTypeScope="" ma:versionID="57617d509fbf826dc059d49637aea493">
  <xsd:schema xmlns:xsd="http://www.w3.org/2001/XMLSchema" xmlns:xs="http://www.w3.org/2001/XMLSchema" xmlns:p="http://schemas.microsoft.com/office/2006/metadata/properties" xmlns:ns2="7c3013fe-70f9-4ff4-8610-8d1cdb634c0d" xmlns:ns3="c358cfc3-f71e-41a5-9d77-25d9b3a30863" targetNamespace="http://schemas.microsoft.com/office/2006/metadata/properties" ma:root="true" ma:fieldsID="20a276d81431d8b95807eb994ce1c865" ns2:_="" ns3:_="">
    <xsd:import namespace="7c3013fe-70f9-4ff4-8610-8d1cdb634c0d"/>
    <xsd:import namespace="c358cfc3-f71e-41a5-9d77-25d9b3a308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3013fe-70f9-4ff4-8610-8d1cdb634c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58cfc3-f71e-41a5-9d77-25d9b3a308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B1A6537-1BFF-4A37-BC53-1AE7D3FE18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3013fe-70f9-4ff4-8610-8d1cdb634c0d"/>
    <ds:schemaRef ds:uri="c358cfc3-f71e-41a5-9d77-25d9b3a308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63943FB-B30E-4EA8-AC49-4555611B5C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DF4B4D-E2FB-4D27-8E56-E0FB6F9C2260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c358cfc3-f71e-41a5-9d77-25d9b3a30863"/>
    <ds:schemaRef ds:uri="7c3013fe-70f9-4ff4-8610-8d1cdb634c0d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9677</TotalTime>
  <Words>349</Words>
  <Application>Microsoft Macintosh PowerPoint</Application>
  <PresentationFormat>Custom</PresentationFormat>
  <Paragraphs>37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Arial Black</vt:lpstr>
      <vt:lpstr>Arial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finding goes here, translated into plain English. Emphasize the important words.</dc:title>
  <dc:creator>Lisa Greaves</dc:creator>
  <cp:lastModifiedBy>Evelyn Castillo</cp:lastModifiedBy>
  <cp:revision>100</cp:revision>
  <dcterms:created xsi:type="dcterms:W3CDTF">2019-07-25T20:43:26Z</dcterms:created>
  <dcterms:modified xsi:type="dcterms:W3CDTF">2022-09-16T22:09:57Z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0x010100B1C24C4ACFCE9A48B8FB24D317AF858B</vt:lpwstr>
  </property>
</Properties>
</file>