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4" autoAdjust="0"/>
    <p:restoredTop sz="95345" autoAdjust="0"/>
  </p:normalViewPr>
  <p:slideViewPr>
    <p:cSldViewPr snapToGrid="0">
      <p:cViewPr>
        <p:scale>
          <a:sx n="23" d="100"/>
          <a:sy n="23" d="100"/>
        </p:scale>
        <p:origin x="1056" y="-64"/>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9/1/22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9/1/22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endParaRPr lang="en-US" sz="1200" dirty="0">
              <a:solidFill>
                <a:prstClr val="white">
                  <a:lumMod val="50000"/>
                </a:prstClr>
              </a:solidFill>
              <a:cs typeface="Calibri" panose="020F0502020204030204" pitchFamily="34" charset="0"/>
            </a:endParaRP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9/1/22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9/1/22</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9982" y="921813"/>
            <a:ext cx="31943751" cy="3398741"/>
          </a:xfrm>
        </p:spPr>
        <p:txBody>
          <a:bodyPr>
            <a:normAutofit fontScale="90000"/>
          </a:bodyPr>
          <a:lstStyle/>
          <a:p>
            <a:pPr lvl="0" algn="ctr">
              <a:lnSpc>
                <a:spcPct val="100000"/>
              </a:lnSpc>
              <a:spcBef>
                <a:spcPts val="0"/>
              </a:spcBef>
              <a:buClr>
                <a:srgbClr val="AD8F67"/>
              </a:buClr>
            </a:pPr>
            <a:r>
              <a:rPr lang="en-US" dirty="0"/>
              <a:t>Experiences in Coping with Stress – A Qualitative Study of Family Caregivers of Children with Medical Complexity</a:t>
            </a:r>
            <a:br>
              <a:rPr lang="en-US" dirty="0"/>
            </a:br>
            <a:r>
              <a:rPr lang="en-US" sz="4000" b="0" dirty="0">
                <a:solidFill>
                  <a:srgbClr val="FFFFFF"/>
                </a:solidFill>
                <a:latin typeface="Domine" panose="02040503040403060204" pitchFamily="18" charset="0"/>
                <a:ea typeface="+mn-ea"/>
                <a:cs typeface="+mn-cs"/>
              </a:rPr>
              <a:t>Mikhaila Layshock B.S. </a:t>
            </a:r>
            <a:r>
              <a:rPr lang="en-US" sz="4000" b="0" baseline="30000" dirty="0">
                <a:solidFill>
                  <a:srgbClr val="FFFFFF"/>
                </a:solidFill>
                <a:latin typeface="Domine" panose="02040503040403060204" pitchFamily="18" charset="0"/>
                <a:ea typeface="+mn-ea"/>
                <a:cs typeface="+mn-cs"/>
              </a:rPr>
              <a:t>1</a:t>
            </a:r>
            <a:r>
              <a:rPr lang="en-US" sz="4000" b="0" dirty="0">
                <a:solidFill>
                  <a:srgbClr val="FFFFFF"/>
                </a:solidFill>
                <a:latin typeface="Domine" panose="02040503040403060204" pitchFamily="18" charset="0"/>
                <a:ea typeface="+mn-ea"/>
                <a:cs typeface="+mn-cs"/>
              </a:rPr>
              <a:t>, Lydia McLachlan B.S. </a:t>
            </a:r>
            <a:r>
              <a:rPr lang="en-US" sz="4000" b="0" baseline="30000" dirty="0">
                <a:solidFill>
                  <a:srgbClr val="FFFFFF"/>
                </a:solidFill>
                <a:latin typeface="Domine" panose="02040503040403060204" pitchFamily="18" charset="0"/>
                <a:ea typeface="+mn-ea"/>
                <a:cs typeface="+mn-cs"/>
              </a:rPr>
              <a:t>1</a:t>
            </a:r>
            <a:r>
              <a:rPr lang="en-US" sz="4000" b="0" dirty="0">
                <a:solidFill>
                  <a:srgbClr val="FFFFFF"/>
                </a:solidFill>
                <a:latin typeface="Domine" panose="02040503040403060204" pitchFamily="18" charset="0"/>
                <a:ea typeface="+mn-ea"/>
                <a:cs typeface="+mn-cs"/>
              </a:rPr>
              <a:t>, Justin Yu MD, MSc </a:t>
            </a:r>
            <a:r>
              <a:rPr lang="en-US" sz="4000" b="0" baseline="30000" dirty="0">
                <a:solidFill>
                  <a:srgbClr val="FFFFFF"/>
                </a:solidFill>
                <a:latin typeface="Domine" panose="02040503040403060204" pitchFamily="18" charset="0"/>
                <a:ea typeface="+mn-ea"/>
                <a:cs typeface="+mn-cs"/>
              </a:rPr>
              <a:t>1,2</a:t>
            </a:r>
            <a:br>
              <a:rPr lang="en-US" sz="4000" b="0" dirty="0">
                <a:solidFill>
                  <a:srgbClr val="FFFFFF"/>
                </a:solidFill>
                <a:latin typeface="Domine" panose="02040503040403060204" pitchFamily="18" charset="0"/>
                <a:ea typeface="+mn-ea"/>
                <a:cs typeface="+mn-cs"/>
              </a:rPr>
            </a:br>
            <a:r>
              <a:rPr lang="en-US" sz="3200" b="0" baseline="30000" dirty="0">
                <a:solidFill>
                  <a:srgbClr val="FFFFFF"/>
                </a:solidFill>
                <a:latin typeface="Domine" panose="02040503040403060204" pitchFamily="18" charset="0"/>
                <a:ea typeface="+mn-ea"/>
                <a:cs typeface="+mn-cs"/>
              </a:rPr>
              <a:t>1</a:t>
            </a:r>
            <a:r>
              <a:rPr lang="en-US" sz="3200" b="0" dirty="0">
                <a:solidFill>
                  <a:srgbClr val="FFFFFF"/>
                </a:solidFill>
                <a:latin typeface="Domine" panose="02040503040403060204" pitchFamily="18" charset="0"/>
                <a:ea typeface="+mn-ea"/>
                <a:cs typeface="+mn-cs"/>
              </a:rPr>
              <a:t> University of Pittsburgh School of Medicine, </a:t>
            </a:r>
            <a:r>
              <a:rPr lang="en-US" sz="3200" b="0" baseline="30000" dirty="0">
                <a:solidFill>
                  <a:srgbClr val="FFFFFF"/>
                </a:solidFill>
                <a:latin typeface="Domine" panose="02040503040403060204" pitchFamily="18" charset="0"/>
                <a:ea typeface="+mn-ea"/>
                <a:cs typeface="+mn-cs"/>
              </a:rPr>
              <a:t>2 </a:t>
            </a:r>
            <a:r>
              <a:rPr lang="en-US" sz="3200" b="0" dirty="0">
                <a:solidFill>
                  <a:srgbClr val="FFFFFF"/>
                </a:solidFill>
                <a:latin typeface="Domine" panose="02040503040403060204" pitchFamily="18" charset="0"/>
                <a:ea typeface="+mn-ea"/>
                <a:cs typeface="+mn-cs"/>
              </a:rPr>
              <a:t>Palliative Research Center (PaRC)</a:t>
            </a:r>
            <a:endParaRPr lang="en-US" dirty="0"/>
          </a:p>
        </p:txBody>
      </p:sp>
      <p:sp>
        <p:nvSpPr>
          <p:cNvPr id="5" name="Text Placeholder 4"/>
          <p:cNvSpPr>
            <a:spLocks noGrp="1"/>
          </p:cNvSpPr>
          <p:nvPr>
            <p:ph type="body" sz="quarter" idx="13"/>
          </p:nvPr>
        </p:nvSpPr>
        <p:spPr>
          <a:xfrm>
            <a:off x="402482" y="5852160"/>
            <a:ext cx="13542118" cy="1219200"/>
          </a:xfrm>
        </p:spPr>
        <p:txBody>
          <a:bodyPr/>
          <a:lstStyle/>
          <a:p>
            <a:r>
              <a:rPr lang="en-US" dirty="0"/>
              <a:t>BACKGROUND</a:t>
            </a:r>
          </a:p>
        </p:txBody>
      </p:sp>
      <p:sp>
        <p:nvSpPr>
          <p:cNvPr id="11" name="Content Placeholder 10"/>
          <p:cNvSpPr>
            <a:spLocks noGrp="1"/>
          </p:cNvSpPr>
          <p:nvPr>
            <p:ph sz="quarter" idx="24"/>
          </p:nvPr>
        </p:nvSpPr>
        <p:spPr>
          <a:xfrm>
            <a:off x="402165" y="7109623"/>
            <a:ext cx="13542118" cy="4282616"/>
          </a:xfrm>
        </p:spPr>
        <p:txBody>
          <a:bodyPr>
            <a:normAutofit/>
          </a:bodyPr>
          <a:lstStyle/>
          <a:p>
            <a:pPr>
              <a:buFont typeface="Courier New" panose="02070309020205020404" pitchFamily="49" charset="0"/>
              <a:buChar char="o"/>
            </a:pPr>
            <a:r>
              <a:rPr lang="en-US" sz="3400" dirty="0"/>
              <a:t>Children with Medical Complexity (CMC) experience chronic, multisystem health conditions, substantial health care needs, major functional limitations, and high resource use</a:t>
            </a:r>
          </a:p>
          <a:p>
            <a:pPr>
              <a:buFont typeface="Courier New" panose="02070309020205020404" pitchFamily="49" charset="0"/>
              <a:buChar char="o"/>
            </a:pPr>
            <a:r>
              <a:rPr lang="en-US" sz="3400" dirty="0"/>
              <a:t>Family caregivers provide most of their day-to-day care and report high levels of emotional stress </a:t>
            </a:r>
            <a:r>
              <a:rPr lang="en-US" sz="3400" baseline="30000" dirty="0"/>
              <a:t>1,2</a:t>
            </a:r>
          </a:p>
          <a:p>
            <a:pPr>
              <a:buFont typeface="Courier New" panose="02070309020205020404" pitchFamily="49" charset="0"/>
              <a:buChar char="o"/>
            </a:pPr>
            <a:r>
              <a:rPr lang="en-US" sz="3400" dirty="0"/>
              <a:t>Our understanding of how CMC family caregivers manage their unique stressors is limited</a:t>
            </a:r>
          </a:p>
          <a:p>
            <a:pPr>
              <a:buFont typeface="Courier New" panose="02070309020205020404" pitchFamily="49" charset="0"/>
              <a:buChar char="o"/>
            </a:pPr>
            <a:endParaRPr lang="en-US" sz="3500" dirty="0"/>
          </a:p>
          <a:p>
            <a:pPr lvl="1"/>
            <a:endParaRPr lang="en-US" dirty="0"/>
          </a:p>
          <a:p>
            <a:pPr marL="640080" lvl="1" indent="0">
              <a:buNone/>
            </a:pPr>
            <a:endParaRPr lang="en-US" dirty="0"/>
          </a:p>
        </p:txBody>
      </p:sp>
      <p:sp>
        <p:nvSpPr>
          <p:cNvPr id="7" name="Text Placeholder 6"/>
          <p:cNvSpPr>
            <a:spLocks noGrp="1"/>
          </p:cNvSpPr>
          <p:nvPr>
            <p:ph type="body" sz="quarter" idx="17"/>
          </p:nvPr>
        </p:nvSpPr>
        <p:spPr>
          <a:xfrm>
            <a:off x="402165" y="11606352"/>
            <a:ext cx="13542118" cy="1219200"/>
          </a:xfrm>
        </p:spPr>
        <p:txBody>
          <a:bodyPr/>
          <a:lstStyle/>
          <a:p>
            <a:r>
              <a:rPr lang="en-US" dirty="0"/>
              <a:t>STUDY AIMS</a:t>
            </a:r>
          </a:p>
        </p:txBody>
      </p:sp>
      <p:sp>
        <p:nvSpPr>
          <p:cNvPr id="12" name="Content Placeholder 11"/>
          <p:cNvSpPr>
            <a:spLocks noGrp="1"/>
          </p:cNvSpPr>
          <p:nvPr>
            <p:ph sz="quarter" idx="25"/>
          </p:nvPr>
        </p:nvSpPr>
        <p:spPr>
          <a:xfrm>
            <a:off x="374036" y="12903841"/>
            <a:ext cx="13495447" cy="2117481"/>
          </a:xfrm>
        </p:spPr>
        <p:txBody>
          <a:bodyPr>
            <a:normAutofit/>
          </a:bodyPr>
          <a:lstStyle/>
          <a:p>
            <a:pPr>
              <a:buFont typeface="Courier New" panose="02070309020205020404" pitchFamily="49" charset="0"/>
              <a:buChar char="o"/>
            </a:pPr>
            <a:r>
              <a:rPr lang="en-US" sz="3400" b="1" dirty="0"/>
              <a:t>Identify common sources of stress among family caregivers of CMC</a:t>
            </a:r>
          </a:p>
          <a:p>
            <a:pPr>
              <a:buFont typeface="Courier New" panose="02070309020205020404" pitchFamily="49" charset="0"/>
              <a:buChar char="o"/>
            </a:pPr>
            <a:r>
              <a:rPr lang="en-US" sz="3400" b="1" dirty="0"/>
              <a:t>Describe the impact of caregiving on the emotional well-being on CMC family caregivers</a:t>
            </a:r>
          </a:p>
        </p:txBody>
      </p:sp>
      <p:sp>
        <p:nvSpPr>
          <p:cNvPr id="9" name="Text Placeholder 8"/>
          <p:cNvSpPr>
            <a:spLocks noGrp="1"/>
          </p:cNvSpPr>
          <p:nvPr>
            <p:ph type="body" sz="quarter" idx="21"/>
          </p:nvPr>
        </p:nvSpPr>
        <p:spPr>
          <a:xfrm>
            <a:off x="14276381" y="5852160"/>
            <a:ext cx="14984419" cy="1219200"/>
          </a:xfrm>
          <a:solidFill>
            <a:schemeClr val="tx2">
              <a:lumMod val="75000"/>
            </a:schemeClr>
          </a:solidFill>
        </p:spPr>
        <p:txBody>
          <a:bodyPr/>
          <a:lstStyle/>
          <a:p>
            <a:r>
              <a:rPr lang="en-US" dirty="0"/>
              <a:t>Results</a:t>
            </a:r>
          </a:p>
        </p:txBody>
      </p:sp>
      <p:sp>
        <p:nvSpPr>
          <p:cNvPr id="18" name="Text Placeholder 17"/>
          <p:cNvSpPr>
            <a:spLocks noGrp="1"/>
          </p:cNvSpPr>
          <p:nvPr>
            <p:ph type="body" sz="quarter" idx="31"/>
          </p:nvPr>
        </p:nvSpPr>
        <p:spPr>
          <a:xfrm>
            <a:off x="29614820" y="5852160"/>
            <a:ext cx="13873898" cy="1219200"/>
          </a:xfrm>
          <a:solidFill>
            <a:schemeClr val="tx2">
              <a:lumMod val="75000"/>
            </a:schemeClr>
          </a:solidFill>
        </p:spPr>
        <p:txBody>
          <a:bodyPr/>
          <a:lstStyle/>
          <a:p>
            <a:r>
              <a:rPr lang="en-US" dirty="0"/>
              <a:t>Results</a:t>
            </a:r>
          </a:p>
        </p:txBody>
      </p:sp>
      <p:sp>
        <p:nvSpPr>
          <p:cNvPr id="21" name="Text Placeholder 20"/>
          <p:cNvSpPr>
            <a:spLocks noGrp="1"/>
          </p:cNvSpPr>
          <p:nvPr>
            <p:ph type="body" sz="quarter" idx="34"/>
          </p:nvPr>
        </p:nvSpPr>
        <p:spPr>
          <a:xfrm>
            <a:off x="29700562" y="21586066"/>
            <a:ext cx="13821355" cy="1219200"/>
          </a:xfrm>
        </p:spPr>
        <p:txBody>
          <a:bodyPr/>
          <a:lstStyle/>
          <a:p>
            <a:r>
              <a:rPr lang="en-US" dirty="0"/>
              <a:t>conclusions</a:t>
            </a:r>
          </a:p>
        </p:txBody>
      </p:sp>
      <p:sp>
        <p:nvSpPr>
          <p:cNvPr id="22" name="Content Placeholder 21"/>
          <p:cNvSpPr>
            <a:spLocks noGrp="1"/>
          </p:cNvSpPr>
          <p:nvPr>
            <p:ph sz="quarter" idx="35"/>
          </p:nvPr>
        </p:nvSpPr>
        <p:spPr>
          <a:xfrm>
            <a:off x="29900880" y="31122257"/>
            <a:ext cx="12801600" cy="1531605"/>
          </a:xfrm>
        </p:spPr>
        <p:txBody>
          <a:bodyPr>
            <a:normAutofit/>
          </a:bodyPr>
          <a:lstStyle/>
          <a:p>
            <a:r>
              <a:rPr lang="en-US" sz="3200" baseline="30000" dirty="0"/>
              <a:t>1</a:t>
            </a:r>
            <a:r>
              <a:rPr lang="en-US" sz="3200" dirty="0"/>
              <a:t>Bally, Uncovering What is Known, Journal of Pediatric Nursing, 2018.</a:t>
            </a:r>
          </a:p>
          <a:p>
            <a:r>
              <a:rPr lang="en-US" sz="3200" baseline="30000" dirty="0"/>
              <a:t>2</a:t>
            </a:r>
            <a:r>
              <a:rPr lang="en-US" sz="3200" dirty="0"/>
              <a:t>Berry, The Landscape of Medical, Children’s Hospital Association, 2013.</a:t>
            </a:r>
          </a:p>
          <a:p>
            <a:pPr marL="0" indent="0">
              <a:buNone/>
            </a:pPr>
            <a:endParaRPr lang="en-US" dirty="0"/>
          </a:p>
          <a:p>
            <a:endParaRPr lang="en-US" dirty="0"/>
          </a:p>
        </p:txBody>
      </p:sp>
      <p:pic>
        <p:nvPicPr>
          <p:cNvPr id="2" name="Picture 1">
            <a:extLst>
              <a:ext uri="{FF2B5EF4-FFF2-40B4-BE49-F238E27FC236}">
                <a16:creationId xmlns:a16="http://schemas.microsoft.com/office/drawing/2014/main" id="{3B7396C1-CF80-9AEC-C21F-A566CFF329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045699" y="21573"/>
            <a:ext cx="3886200" cy="5029200"/>
          </a:xfrm>
          <a:prstGeom prst="rect">
            <a:avLst/>
          </a:prstGeom>
        </p:spPr>
      </p:pic>
      <p:sp>
        <p:nvSpPr>
          <p:cNvPr id="31" name="Content Placeholder 10">
            <a:extLst>
              <a:ext uri="{FF2B5EF4-FFF2-40B4-BE49-F238E27FC236}">
                <a16:creationId xmlns:a16="http://schemas.microsoft.com/office/drawing/2014/main" id="{D845FC54-BD2D-8A3C-8078-6E1D84F79B46}"/>
              </a:ext>
            </a:extLst>
          </p:cNvPr>
          <p:cNvSpPr txBox="1">
            <a:spLocks/>
          </p:cNvSpPr>
          <p:nvPr/>
        </p:nvSpPr>
        <p:spPr>
          <a:xfrm>
            <a:off x="1188720" y="19488277"/>
            <a:ext cx="12801600" cy="4857623"/>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640080" lvl="1" indent="0">
              <a:buNone/>
            </a:pPr>
            <a:endParaRPr lang="en-US" sz="3600" dirty="0">
              <a:sym typeface="Wingdings" pitchFamily="2" charset="2"/>
            </a:endParaRPr>
          </a:p>
          <a:p>
            <a:pPr lvl="1"/>
            <a:endParaRPr lang="en-US" dirty="0"/>
          </a:p>
          <a:p>
            <a:pPr lvl="1"/>
            <a:endParaRPr lang="en-US" dirty="0"/>
          </a:p>
          <a:p>
            <a:pPr marL="640080" lvl="1" indent="0">
              <a:buFont typeface="Arial" panose="020B0604020202020204" pitchFamily="34" charset="0"/>
              <a:buNone/>
            </a:pPr>
            <a:endParaRPr lang="en-US" dirty="0"/>
          </a:p>
        </p:txBody>
      </p:sp>
      <p:sp>
        <p:nvSpPr>
          <p:cNvPr id="34" name="Text Placeholder 8">
            <a:extLst>
              <a:ext uri="{FF2B5EF4-FFF2-40B4-BE49-F238E27FC236}">
                <a16:creationId xmlns:a16="http://schemas.microsoft.com/office/drawing/2014/main" id="{3F81362A-0F60-EC1F-AF6C-B9BDF254795D}"/>
              </a:ext>
            </a:extLst>
          </p:cNvPr>
          <p:cNvSpPr txBox="1">
            <a:spLocks/>
          </p:cNvSpPr>
          <p:nvPr/>
        </p:nvSpPr>
        <p:spPr>
          <a:xfrm>
            <a:off x="455025" y="15021322"/>
            <a:ext cx="13442587" cy="1219200"/>
          </a:xfrm>
          <a:prstGeom prst="round1Rect">
            <a:avLst/>
          </a:prstGeom>
          <a:solidFill>
            <a:schemeClr val="accent5"/>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methods</a:t>
            </a:r>
          </a:p>
        </p:txBody>
      </p:sp>
      <p:sp>
        <p:nvSpPr>
          <p:cNvPr id="37" name="Content Placeholder 13">
            <a:extLst>
              <a:ext uri="{FF2B5EF4-FFF2-40B4-BE49-F238E27FC236}">
                <a16:creationId xmlns:a16="http://schemas.microsoft.com/office/drawing/2014/main" id="{8983549F-7AA1-FCF1-DE6A-A73C81B6AA2D}"/>
              </a:ext>
            </a:extLst>
          </p:cNvPr>
          <p:cNvSpPr txBox="1">
            <a:spLocks/>
          </p:cNvSpPr>
          <p:nvPr/>
        </p:nvSpPr>
        <p:spPr>
          <a:xfrm>
            <a:off x="455025" y="16379598"/>
            <a:ext cx="13442271" cy="8799059"/>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spcBef>
                <a:spcPts val="1800"/>
              </a:spcBef>
              <a:buFont typeface="Courier New" panose="02070309020205020404" pitchFamily="49" charset="0"/>
              <a:buChar char="o"/>
            </a:pPr>
            <a:r>
              <a:rPr lang="en-US" sz="3400" dirty="0"/>
              <a:t>Qualitative study of 25 family caregivers of CMC receiving care at Children’s Hospital of Pittsburgh </a:t>
            </a:r>
          </a:p>
          <a:p>
            <a:pPr>
              <a:spcBef>
                <a:spcPts val="1800"/>
              </a:spcBef>
              <a:buFont typeface="Courier New" panose="02070309020205020404" pitchFamily="49" charset="0"/>
              <a:buChar char="o"/>
            </a:pPr>
            <a:r>
              <a:rPr lang="en-US" sz="3400" dirty="0"/>
              <a:t>Eligibility Criteria:</a:t>
            </a:r>
          </a:p>
          <a:p>
            <a:pPr lvl="1">
              <a:spcBef>
                <a:spcPts val="1800"/>
              </a:spcBef>
              <a:buFont typeface="Courier New" panose="02070309020205020404" pitchFamily="49" charset="0"/>
              <a:buChar char="o"/>
            </a:pPr>
            <a:r>
              <a:rPr lang="en-US" sz="3400" dirty="0"/>
              <a:t>Caregiver ages 18 years or older</a:t>
            </a:r>
          </a:p>
          <a:p>
            <a:pPr lvl="1">
              <a:spcBef>
                <a:spcPts val="1800"/>
              </a:spcBef>
              <a:buFont typeface="Courier New" panose="02070309020205020404" pitchFamily="49" charset="0"/>
              <a:buChar char="o"/>
            </a:pPr>
            <a:r>
              <a:rPr lang="en-US" sz="3400" dirty="0"/>
              <a:t>Parent or legal guardian of CMC with medical decision making authority</a:t>
            </a:r>
          </a:p>
          <a:p>
            <a:pPr lvl="1">
              <a:spcBef>
                <a:spcPts val="1800"/>
              </a:spcBef>
              <a:buFont typeface="Courier New" panose="02070309020205020404" pitchFamily="49" charset="0"/>
              <a:buChar char="o"/>
            </a:pPr>
            <a:r>
              <a:rPr lang="en-US" sz="3400" dirty="0"/>
              <a:t>Able to complete interviews in English</a:t>
            </a:r>
          </a:p>
          <a:p>
            <a:pPr lvl="1">
              <a:spcBef>
                <a:spcPts val="1800"/>
              </a:spcBef>
              <a:buFont typeface="Courier New" panose="02070309020205020404" pitchFamily="49" charset="0"/>
              <a:buChar char="o"/>
            </a:pPr>
            <a:r>
              <a:rPr lang="en-US" sz="3400" dirty="0"/>
              <a:t>Caregivers of CMC living in nursing facilities were excluded</a:t>
            </a:r>
          </a:p>
          <a:p>
            <a:pPr>
              <a:spcBef>
                <a:spcPts val="1800"/>
              </a:spcBef>
              <a:buFont typeface="Courier New" panose="02070309020205020404" pitchFamily="49" charset="0"/>
              <a:buChar char="o"/>
            </a:pPr>
            <a:r>
              <a:rPr lang="en-US" sz="3400" dirty="0"/>
              <a:t>Semi-structured interviews lasting 45-60 min</a:t>
            </a:r>
          </a:p>
          <a:p>
            <a:pPr>
              <a:spcBef>
                <a:spcPts val="1800"/>
              </a:spcBef>
              <a:buFont typeface="Courier New" panose="02070309020205020404" pitchFamily="49" charset="0"/>
              <a:buChar char="o"/>
            </a:pPr>
            <a:r>
              <a:rPr lang="en-US" sz="3400" dirty="0"/>
              <a:t>Constant comparative methods were used to iteratively develop a codebook and independently apply codes to interview transcripts</a:t>
            </a:r>
          </a:p>
          <a:p>
            <a:pPr>
              <a:spcBef>
                <a:spcPts val="1800"/>
              </a:spcBef>
              <a:buFont typeface="Courier New" panose="02070309020205020404" pitchFamily="49" charset="0"/>
              <a:buChar char="o"/>
            </a:pPr>
            <a:r>
              <a:rPr lang="en-US" sz="3400" dirty="0"/>
              <a:t>Inductive and deductive thematic analysis was used to identify overarching themes</a:t>
            </a:r>
          </a:p>
        </p:txBody>
      </p:sp>
      <p:sp>
        <p:nvSpPr>
          <p:cNvPr id="50" name="Rectangle 49">
            <a:extLst>
              <a:ext uri="{FF2B5EF4-FFF2-40B4-BE49-F238E27FC236}">
                <a16:creationId xmlns:a16="http://schemas.microsoft.com/office/drawing/2014/main" id="{08CB41C1-2362-31DF-87B3-5DA75145BAEC}"/>
              </a:ext>
            </a:extLst>
          </p:cNvPr>
          <p:cNvSpPr/>
          <p:nvPr/>
        </p:nvSpPr>
        <p:spPr>
          <a:xfrm>
            <a:off x="14298303" y="7307689"/>
            <a:ext cx="14962497" cy="2549841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51" name="TextBox 50">
            <a:extLst>
              <a:ext uri="{FF2B5EF4-FFF2-40B4-BE49-F238E27FC236}">
                <a16:creationId xmlns:a16="http://schemas.microsoft.com/office/drawing/2014/main" id="{5159E49E-3C3F-1F49-D827-1D050CE0CDE5}"/>
              </a:ext>
            </a:extLst>
          </p:cNvPr>
          <p:cNvSpPr txBox="1"/>
          <p:nvPr/>
        </p:nvSpPr>
        <p:spPr>
          <a:xfrm>
            <a:off x="14251315" y="7200083"/>
            <a:ext cx="15070161" cy="26263600"/>
          </a:xfrm>
          <a:prstGeom prst="rect">
            <a:avLst/>
          </a:prstGeom>
          <a:noFill/>
        </p:spPr>
        <p:txBody>
          <a:bodyPr wrap="square" lIns="91440" rtlCol="0">
            <a:spAutoFit/>
          </a:bodyPr>
          <a:lstStyle/>
          <a:p>
            <a:pPr algn="ctr">
              <a:spcBef>
                <a:spcPts val="600"/>
              </a:spcBef>
            </a:pPr>
            <a:r>
              <a:rPr lang="en-US" sz="4200" b="1" u="sng" dirty="0">
                <a:solidFill>
                  <a:schemeClr val="tx1">
                    <a:lumMod val="75000"/>
                    <a:lumOff val="25000"/>
                  </a:schemeClr>
                </a:solidFill>
              </a:rPr>
              <a:t>CMC Caregiver Stressors</a:t>
            </a:r>
          </a:p>
          <a:p>
            <a:pPr algn="ctr">
              <a:spcBef>
                <a:spcPts val="600"/>
              </a:spcBef>
            </a:pPr>
            <a:r>
              <a:rPr lang="en-US" sz="3400" b="1" i="1" dirty="0"/>
              <a:t>Theme 1: Caregiving can be time consuming and isolating, usually without support</a:t>
            </a:r>
          </a:p>
          <a:p>
            <a:pPr marL="457200" indent="-457200">
              <a:spcBef>
                <a:spcPts val="600"/>
              </a:spcBef>
              <a:buClr>
                <a:schemeClr val="accent2">
                  <a:lumMod val="75000"/>
                </a:schemeClr>
              </a:buClr>
              <a:buSzPct val="100000"/>
              <a:buFont typeface="Courier New" panose="02070309020205020404" pitchFamily="49" charset="0"/>
              <a:buChar char="o"/>
            </a:pPr>
            <a:r>
              <a:rPr lang="en-US" sz="3200" u="sng" dirty="0"/>
              <a:t>24/7 Job</a:t>
            </a:r>
            <a:r>
              <a:rPr lang="en-US" sz="3200" dirty="0"/>
              <a:t>: </a:t>
            </a:r>
          </a:p>
          <a:p>
            <a:pPr marL="2300630" lvl="1" indent="-457200">
              <a:spcBef>
                <a:spcPts val="600"/>
              </a:spcBef>
              <a:buClr>
                <a:schemeClr val="accent2">
                  <a:lumMod val="75000"/>
                </a:schemeClr>
              </a:buClr>
              <a:buSzPct val="100000"/>
              <a:buFont typeface="Courier New" panose="02070309020205020404" pitchFamily="49" charset="0"/>
              <a:buChar char="o"/>
            </a:pPr>
            <a:r>
              <a:rPr lang="en-US" sz="3200" dirty="0"/>
              <a:t>“But for a parent, there is never that time off. It is a 24/7 responsibility, 24/7 worry that you can never escape from.”</a:t>
            </a:r>
          </a:p>
          <a:p>
            <a:pPr marL="2300630" lvl="1" indent="-457200">
              <a:spcBef>
                <a:spcPts val="600"/>
              </a:spcBef>
              <a:buClr>
                <a:schemeClr val="accent2">
                  <a:lumMod val="75000"/>
                </a:schemeClr>
              </a:buClr>
              <a:buSzPct val="100000"/>
              <a:buFont typeface="Courier New" panose="02070309020205020404" pitchFamily="49" charset="0"/>
              <a:buChar char="o"/>
            </a:pPr>
            <a:r>
              <a:rPr lang="en-US" sz="3200" dirty="0"/>
              <a:t>“It's labor-intensive sometimes when you got to take care of her daily care needs, pulmonary toileting treatments, diaper changes, all that stuff. But a lot of just watching her, so mostly monitoring. It's time-consuming.”</a:t>
            </a:r>
          </a:p>
          <a:p>
            <a:pPr marL="457200" indent="-457200">
              <a:spcBef>
                <a:spcPts val="600"/>
              </a:spcBef>
              <a:buClr>
                <a:schemeClr val="accent2">
                  <a:lumMod val="75000"/>
                </a:schemeClr>
              </a:buClr>
              <a:buSzPct val="100000"/>
              <a:buFont typeface="Courier New" panose="02070309020205020404" pitchFamily="49" charset="0"/>
              <a:buChar char="o"/>
            </a:pPr>
            <a:r>
              <a:rPr lang="en-US" sz="3200" u="sng" dirty="0"/>
              <a:t>Isolation</a:t>
            </a:r>
            <a:r>
              <a:rPr lang="en-US" sz="3200" dirty="0"/>
              <a:t>:</a:t>
            </a:r>
          </a:p>
          <a:p>
            <a:pPr marL="2300630" lvl="1" indent="-457200">
              <a:spcBef>
                <a:spcPts val="600"/>
              </a:spcBef>
              <a:buClr>
                <a:schemeClr val="accent2">
                  <a:lumMod val="75000"/>
                </a:schemeClr>
              </a:buClr>
              <a:buSzPct val="100000"/>
              <a:buFont typeface="Courier New" panose="02070309020205020404" pitchFamily="49" charset="0"/>
              <a:buChar char="o"/>
            </a:pPr>
            <a:r>
              <a:rPr lang="en-US" sz="3200" dirty="0"/>
              <a:t>“I took a position working from home because that's what suited the ability to care for my kid, but then I lost that connection with the outside world. So I think there's a lot of loneliness”</a:t>
            </a:r>
          </a:p>
          <a:p>
            <a:pPr marL="2300630" lvl="1" indent="-457200">
              <a:spcBef>
                <a:spcPts val="600"/>
              </a:spcBef>
              <a:buClr>
                <a:schemeClr val="accent2">
                  <a:lumMod val="75000"/>
                </a:schemeClr>
              </a:buClr>
              <a:buSzPct val="100000"/>
              <a:buFont typeface="Courier New" panose="02070309020205020404" pitchFamily="49" charset="0"/>
              <a:buChar char="o"/>
            </a:pPr>
            <a:r>
              <a:rPr lang="en-US" sz="3200" dirty="0"/>
              <a:t>“There are so many things that I missed out on and that my other kids missed out on. So a lot of those relationships you form are through school functions, or you meet the parents of the other kids, or you go to work. There are so many things that I just wasn't able to get out there and do.</a:t>
            </a:r>
          </a:p>
          <a:p>
            <a:pPr marL="457200" indent="-457200">
              <a:spcBef>
                <a:spcPts val="600"/>
              </a:spcBef>
              <a:buClr>
                <a:schemeClr val="accent2">
                  <a:lumMod val="75000"/>
                </a:schemeClr>
              </a:buClr>
              <a:buSzPct val="100000"/>
              <a:buFont typeface="Courier New" panose="02070309020205020404" pitchFamily="49" charset="0"/>
              <a:buChar char="o"/>
            </a:pPr>
            <a:r>
              <a:rPr lang="en-US" sz="3200" u="sng" dirty="0"/>
              <a:t>No Support</a:t>
            </a:r>
            <a:r>
              <a:rPr lang="en-US" sz="3200" dirty="0"/>
              <a:t>: </a:t>
            </a:r>
          </a:p>
          <a:p>
            <a:pPr marL="2300630" lvl="1" indent="-457200">
              <a:spcBef>
                <a:spcPts val="600"/>
              </a:spcBef>
              <a:buClr>
                <a:schemeClr val="accent2">
                  <a:lumMod val="75000"/>
                </a:schemeClr>
              </a:buClr>
              <a:buSzPct val="100000"/>
              <a:buFont typeface="Courier New" panose="02070309020205020404" pitchFamily="49" charset="0"/>
              <a:buChar char="o"/>
            </a:pPr>
            <a:r>
              <a:rPr lang="en-US" sz="3200" dirty="0"/>
              <a:t>“Mom had to do that night shift all by herself. She had no help. It was all up to her. And she had to wake up every two hours to give her water, to make sure that she was hydrated to the right level.”</a:t>
            </a:r>
          </a:p>
          <a:p>
            <a:pPr marL="2300630" lvl="1" indent="-457200">
              <a:spcBef>
                <a:spcPts val="1200"/>
              </a:spcBef>
              <a:buClr>
                <a:schemeClr val="accent2">
                  <a:lumMod val="75000"/>
                </a:schemeClr>
              </a:buClr>
              <a:buSzPct val="100000"/>
              <a:buFont typeface="Courier New" panose="02070309020205020404" pitchFamily="49" charset="0"/>
              <a:buChar char="o"/>
            </a:pPr>
            <a:r>
              <a:rPr lang="en-US" sz="3200" dirty="0"/>
              <a:t>“And I didn't really have the-- well, I didn't have anybody, the support. I didn't have anybody at home helping me with the support and with this.”</a:t>
            </a:r>
            <a:endParaRPr lang="en-US" sz="3500" dirty="0"/>
          </a:p>
          <a:p>
            <a:pPr algn="ctr">
              <a:spcBef>
                <a:spcPts val="1200"/>
              </a:spcBef>
            </a:pPr>
            <a:r>
              <a:rPr lang="en-US" sz="3400" b="1" i="1" dirty="0"/>
              <a:t>Theme 2: Caregivers must advocate and translate for their child to unhelpful and unrealistic clinicians</a:t>
            </a:r>
          </a:p>
          <a:p>
            <a:pPr marL="457200" indent="-457200">
              <a:spcBef>
                <a:spcPts val="600"/>
              </a:spcBef>
              <a:buClr>
                <a:schemeClr val="accent2">
                  <a:lumMod val="75000"/>
                </a:schemeClr>
              </a:buClr>
              <a:buFont typeface="Courier New" panose="02070309020205020404" pitchFamily="49" charset="0"/>
              <a:buChar char="o"/>
            </a:pPr>
            <a:r>
              <a:rPr lang="en-US" sz="3200" u="sng" dirty="0"/>
              <a:t>Clinician Barriers</a:t>
            </a:r>
            <a:r>
              <a:rPr lang="en-US" sz="3200" dirty="0"/>
              <a:t>: </a:t>
            </a:r>
          </a:p>
          <a:p>
            <a:pPr marL="2300630" lvl="1" indent="-457200">
              <a:spcBef>
                <a:spcPts val="600"/>
              </a:spcBef>
              <a:buClr>
                <a:schemeClr val="accent2">
                  <a:lumMod val="75000"/>
                </a:schemeClr>
              </a:buClr>
              <a:buFont typeface="Courier New" panose="02070309020205020404" pitchFamily="49" charset="0"/>
              <a:buChar char="o"/>
            </a:pPr>
            <a:r>
              <a:rPr lang="en-US" sz="3200" dirty="0"/>
              <a:t>“Urology was saying that they thought I should be cathing every four hours… no suggestions on how to make that work within everyday life for a parent to cath their child every four hours while trying to do every other responsibility that we have on him, is just a lot.”</a:t>
            </a:r>
          </a:p>
          <a:p>
            <a:pPr marL="2300630" lvl="1" indent="-457200">
              <a:spcBef>
                <a:spcPts val="600"/>
              </a:spcBef>
              <a:buClr>
                <a:schemeClr val="accent2">
                  <a:lumMod val="75000"/>
                </a:schemeClr>
              </a:buClr>
              <a:buFont typeface="Courier New" panose="02070309020205020404" pitchFamily="49" charset="0"/>
              <a:buChar char="o"/>
            </a:pPr>
            <a:r>
              <a:rPr lang="en-US" sz="3200" dirty="0"/>
              <a:t>“I think a lot of times doctors and nurses know that in their head but they don't think about what that actually means and the toll that that can take.”</a:t>
            </a:r>
          </a:p>
          <a:p>
            <a:pPr marL="457200" indent="-457200">
              <a:spcBef>
                <a:spcPts val="600"/>
              </a:spcBef>
              <a:buClr>
                <a:schemeClr val="accent2">
                  <a:lumMod val="75000"/>
                </a:schemeClr>
              </a:buClr>
              <a:buFont typeface="Courier New" panose="02070309020205020404" pitchFamily="49" charset="0"/>
              <a:buChar char="o"/>
            </a:pPr>
            <a:r>
              <a:rPr lang="en-US" sz="3200" u="sng" dirty="0"/>
              <a:t>Advocate</a:t>
            </a:r>
            <a:r>
              <a:rPr lang="en-US" sz="3200" dirty="0"/>
              <a:t>:</a:t>
            </a:r>
          </a:p>
          <a:p>
            <a:pPr marL="2300630" lvl="1" indent="-457200">
              <a:spcBef>
                <a:spcPts val="600"/>
              </a:spcBef>
              <a:buClr>
                <a:schemeClr val="accent2">
                  <a:lumMod val="75000"/>
                </a:schemeClr>
              </a:buClr>
              <a:buFont typeface="Courier New" panose="02070309020205020404" pitchFamily="49" charset="0"/>
              <a:buChar char="o"/>
            </a:pPr>
            <a:r>
              <a:rPr lang="en-US" sz="3200" dirty="0"/>
              <a:t>“And a lot of it's just advocating what I see as a mom versus the clinical picture that providers see, and they might not always be congruent. A provider might see her sleeping and think, "Well, she looks good," and for me, especially in that one scenario, there was something really wrong in my eyes.”</a:t>
            </a:r>
          </a:p>
          <a:p>
            <a:pPr marL="2300630" lvl="1" indent="-457200">
              <a:spcBef>
                <a:spcPts val="600"/>
              </a:spcBef>
              <a:buClr>
                <a:schemeClr val="accent2">
                  <a:lumMod val="75000"/>
                </a:schemeClr>
              </a:buClr>
              <a:buFont typeface="Courier New" panose="02070309020205020404" pitchFamily="49" charset="0"/>
              <a:buChar char="o"/>
            </a:pPr>
            <a:r>
              <a:rPr lang="en-US" sz="3200" dirty="0">
                <a:solidFill>
                  <a:srgbClr val="3D4045"/>
                </a:solidFill>
                <a:latin typeface="Atlas Grotesk Web"/>
              </a:rPr>
              <a:t>“And then I just feel emotionally exhausted or worn… partially because of just the emotional part of being in the hospital where I'm making decisions for him and trying to advocate for him and fighting for him”</a:t>
            </a:r>
            <a:endParaRPr lang="en-US" sz="3200" dirty="0"/>
          </a:p>
          <a:p>
            <a:pPr marL="457200" indent="-457200">
              <a:spcBef>
                <a:spcPts val="600"/>
              </a:spcBef>
              <a:buClr>
                <a:schemeClr val="accent2">
                  <a:lumMod val="75000"/>
                </a:schemeClr>
              </a:buClr>
              <a:buFont typeface="Courier New" panose="02070309020205020404" pitchFamily="49" charset="0"/>
              <a:buChar char="o"/>
            </a:pPr>
            <a:r>
              <a:rPr lang="en-US" sz="3200" u="sng" dirty="0"/>
              <a:t>Translate</a:t>
            </a:r>
            <a:r>
              <a:rPr lang="en-US" sz="3200" dirty="0"/>
              <a:t>:</a:t>
            </a:r>
          </a:p>
          <a:p>
            <a:pPr marL="2300630" lvl="1" indent="-457200">
              <a:spcBef>
                <a:spcPts val="600"/>
              </a:spcBef>
              <a:buClr>
                <a:schemeClr val="accent2">
                  <a:lumMod val="75000"/>
                </a:schemeClr>
              </a:buClr>
              <a:buFont typeface="Courier New" panose="02070309020205020404" pitchFamily="49" charset="0"/>
              <a:buChar char="o"/>
            </a:pPr>
            <a:r>
              <a:rPr lang="en-US" sz="3200" dirty="0"/>
              <a:t>“And that responsibility is still probably one of the biggest things that weighs on me as a parent. It's my responsibility to make sure that I can speak on his behalf.”</a:t>
            </a:r>
          </a:p>
          <a:p>
            <a:pPr marL="2300630" lvl="1" indent="-457200">
              <a:spcBef>
                <a:spcPts val="600"/>
              </a:spcBef>
              <a:buClr>
                <a:schemeClr val="accent2">
                  <a:lumMod val="75000"/>
                </a:schemeClr>
              </a:buClr>
              <a:buFont typeface="Courier New" panose="02070309020205020404" pitchFamily="49" charset="0"/>
              <a:buChar char="o"/>
            </a:pPr>
            <a:r>
              <a:rPr lang="en-US" sz="3200" dirty="0"/>
              <a:t>“And I think a lot of the stressful situations, very similar to that, are when I can't necessarily get the medical picture across, as far as into the inpatient, to what I'm seeing, to explain that there's something wrong from someone who's known her for all these years.”</a:t>
            </a:r>
          </a:p>
          <a:p>
            <a:pPr marL="2300630" lvl="1" indent="-457200">
              <a:spcBef>
                <a:spcPts val="800"/>
              </a:spcBef>
              <a:buClr>
                <a:schemeClr val="accent2">
                  <a:lumMod val="75000"/>
                </a:schemeClr>
              </a:buClr>
              <a:buFont typeface="Courier New" panose="02070309020205020404" pitchFamily="49" charset="0"/>
              <a:buChar char="o"/>
            </a:pPr>
            <a:endParaRPr lang="en-US" sz="3200" dirty="0"/>
          </a:p>
        </p:txBody>
      </p:sp>
      <p:sp>
        <p:nvSpPr>
          <p:cNvPr id="56" name="Content Placeholder 55">
            <a:extLst>
              <a:ext uri="{FF2B5EF4-FFF2-40B4-BE49-F238E27FC236}">
                <a16:creationId xmlns:a16="http://schemas.microsoft.com/office/drawing/2014/main" id="{3356A364-8481-6918-AEAB-9DF12FCCA887}"/>
              </a:ext>
            </a:extLst>
          </p:cNvPr>
          <p:cNvSpPr>
            <a:spLocks noGrp="1"/>
          </p:cNvSpPr>
          <p:nvPr>
            <p:ph sz="quarter" idx="33"/>
          </p:nvPr>
        </p:nvSpPr>
        <p:spPr>
          <a:xfrm>
            <a:off x="29614819" y="22805266"/>
            <a:ext cx="13821354" cy="4555814"/>
          </a:xfrm>
        </p:spPr>
        <p:txBody>
          <a:bodyPr>
            <a:noAutofit/>
          </a:bodyPr>
          <a:lstStyle/>
          <a:p>
            <a:pPr>
              <a:lnSpc>
                <a:spcPts val="5000"/>
              </a:lnSpc>
              <a:buFont typeface="Courier New" panose="02070309020205020404" pitchFamily="49" charset="0"/>
              <a:buChar char="o"/>
            </a:pPr>
            <a:r>
              <a:rPr lang="en-US" sz="3300" dirty="0"/>
              <a:t>CMC caregivers report challenges directly related to the intensive requirements of caregiving and barriers to clinical and emotional support</a:t>
            </a:r>
          </a:p>
          <a:p>
            <a:pPr>
              <a:lnSpc>
                <a:spcPts val="5000"/>
              </a:lnSpc>
              <a:buFont typeface="Courier New" panose="02070309020205020404" pitchFamily="49" charset="0"/>
              <a:buChar char="o"/>
            </a:pPr>
            <a:r>
              <a:rPr lang="en-US" sz="3300" dirty="0"/>
              <a:t>CMC caregivers report that their caregiving role can result in symptoms of  burn-out and clinical mood disorders like anxiety</a:t>
            </a:r>
          </a:p>
          <a:p>
            <a:pPr>
              <a:lnSpc>
                <a:spcPts val="5000"/>
              </a:lnSpc>
              <a:buFont typeface="Courier New" panose="02070309020205020404" pitchFamily="49" charset="0"/>
              <a:buChar char="o"/>
            </a:pPr>
            <a:r>
              <a:rPr lang="en-US" sz="3300" dirty="0"/>
              <a:t>Future directions for this study will be to develop a behavioral intervention to address CMC caregivers specific stressors emotional well-being impacts</a:t>
            </a:r>
          </a:p>
        </p:txBody>
      </p:sp>
      <p:sp>
        <p:nvSpPr>
          <p:cNvPr id="57" name="Text Placeholder 20">
            <a:extLst>
              <a:ext uri="{FF2B5EF4-FFF2-40B4-BE49-F238E27FC236}">
                <a16:creationId xmlns:a16="http://schemas.microsoft.com/office/drawing/2014/main" id="{BF261945-A65B-4E2F-36CB-43BC08590AE8}"/>
              </a:ext>
            </a:extLst>
          </p:cNvPr>
          <p:cNvSpPr txBox="1">
            <a:spLocks/>
          </p:cNvSpPr>
          <p:nvPr/>
        </p:nvSpPr>
        <p:spPr>
          <a:xfrm>
            <a:off x="29614819" y="27460445"/>
            <a:ext cx="13821353" cy="1219200"/>
          </a:xfrm>
          <a:prstGeom prst="round1Rect">
            <a:avLst/>
          </a:prstGeom>
          <a:solidFill>
            <a:schemeClr val="accent6">
              <a:lumMod val="60000"/>
              <a:lumOff val="40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ACKNOWLEDGEMENTS</a:t>
            </a:r>
          </a:p>
        </p:txBody>
      </p:sp>
      <p:sp>
        <p:nvSpPr>
          <p:cNvPr id="58" name="Text Placeholder 20">
            <a:extLst>
              <a:ext uri="{FF2B5EF4-FFF2-40B4-BE49-F238E27FC236}">
                <a16:creationId xmlns:a16="http://schemas.microsoft.com/office/drawing/2014/main" id="{0286B503-0CD4-AA24-25B3-031EF71BFCD9}"/>
              </a:ext>
            </a:extLst>
          </p:cNvPr>
          <p:cNvSpPr txBox="1">
            <a:spLocks/>
          </p:cNvSpPr>
          <p:nvPr/>
        </p:nvSpPr>
        <p:spPr>
          <a:xfrm>
            <a:off x="29614820" y="29903057"/>
            <a:ext cx="13774368" cy="1219200"/>
          </a:xfrm>
          <a:prstGeom prst="round1Rect">
            <a:avLst/>
          </a:prstGeom>
          <a:solidFill>
            <a:schemeClr val="accent5">
              <a:lumMod val="40000"/>
              <a:lumOff val="60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References</a:t>
            </a:r>
          </a:p>
        </p:txBody>
      </p:sp>
      <p:sp>
        <p:nvSpPr>
          <p:cNvPr id="59" name="Content Placeholder 55">
            <a:extLst>
              <a:ext uri="{FF2B5EF4-FFF2-40B4-BE49-F238E27FC236}">
                <a16:creationId xmlns:a16="http://schemas.microsoft.com/office/drawing/2014/main" id="{114ED6EF-6344-EFEB-A8C1-8CA2C86278FB}"/>
              </a:ext>
            </a:extLst>
          </p:cNvPr>
          <p:cNvSpPr txBox="1">
            <a:spLocks/>
          </p:cNvSpPr>
          <p:nvPr/>
        </p:nvSpPr>
        <p:spPr>
          <a:xfrm>
            <a:off x="29614820" y="28679645"/>
            <a:ext cx="13821352" cy="1024682"/>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lnSpc>
                <a:spcPts val="5000"/>
              </a:lnSpc>
              <a:buFont typeface="Courier New" panose="02070309020205020404" pitchFamily="49" charset="0"/>
              <a:buChar char="o"/>
            </a:pPr>
            <a:r>
              <a:rPr lang="en-US" sz="3200" dirty="0"/>
              <a:t>Funded by Palliative Care Research Center’s Kornfeld Scholars Program</a:t>
            </a:r>
          </a:p>
        </p:txBody>
      </p:sp>
      <p:sp>
        <p:nvSpPr>
          <p:cNvPr id="60" name="Text Placeholder 8">
            <a:extLst>
              <a:ext uri="{FF2B5EF4-FFF2-40B4-BE49-F238E27FC236}">
                <a16:creationId xmlns:a16="http://schemas.microsoft.com/office/drawing/2014/main" id="{54B04BFE-C41A-88E2-1AF4-E87457D31C48}"/>
              </a:ext>
            </a:extLst>
          </p:cNvPr>
          <p:cNvSpPr txBox="1">
            <a:spLocks/>
          </p:cNvSpPr>
          <p:nvPr/>
        </p:nvSpPr>
        <p:spPr>
          <a:xfrm>
            <a:off x="450705" y="25483155"/>
            <a:ext cx="13442271" cy="1219200"/>
          </a:xfrm>
          <a:prstGeom prst="round1Rect">
            <a:avLst/>
          </a:prstGeom>
          <a:solidFill>
            <a:schemeClr val="tx2">
              <a:lumMod val="7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a:t>Results</a:t>
            </a:r>
            <a:endParaRPr lang="en-US" dirty="0"/>
          </a:p>
        </p:txBody>
      </p:sp>
      <p:sp>
        <p:nvSpPr>
          <p:cNvPr id="61" name="Content Placeholder 13">
            <a:extLst>
              <a:ext uri="{FF2B5EF4-FFF2-40B4-BE49-F238E27FC236}">
                <a16:creationId xmlns:a16="http://schemas.microsoft.com/office/drawing/2014/main" id="{67E8F710-B3AA-94EB-49E3-8218EF7E31A9}"/>
              </a:ext>
            </a:extLst>
          </p:cNvPr>
          <p:cNvSpPr txBox="1">
            <a:spLocks/>
          </p:cNvSpPr>
          <p:nvPr/>
        </p:nvSpPr>
        <p:spPr>
          <a:xfrm>
            <a:off x="474199" y="26680886"/>
            <a:ext cx="13395284" cy="5761052"/>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buFont typeface="Courier New" panose="02070309020205020404" pitchFamily="49" charset="0"/>
              <a:buChar char="o"/>
            </a:pPr>
            <a:r>
              <a:rPr lang="en-US" sz="3600" b="1" dirty="0"/>
              <a:t>Demographics (N=19)</a:t>
            </a:r>
          </a:p>
          <a:p>
            <a:pPr>
              <a:buFont typeface="Courier New" panose="02070309020205020404" pitchFamily="49" charset="0"/>
              <a:buChar char="o"/>
            </a:pPr>
            <a:r>
              <a:rPr lang="en-US" sz="3400" dirty="0"/>
              <a:t>Family role: mother (95%), father (5%)</a:t>
            </a:r>
          </a:p>
          <a:p>
            <a:pPr>
              <a:buFont typeface="Courier New" panose="02070309020205020404" pitchFamily="49" charset="0"/>
              <a:buChar char="o"/>
            </a:pPr>
            <a:r>
              <a:rPr lang="en-US" sz="3400" dirty="0"/>
              <a:t>Race: </a:t>
            </a:r>
          </a:p>
          <a:p>
            <a:pPr lvl="1">
              <a:buFont typeface="Courier New" panose="02070309020205020404" pitchFamily="49" charset="0"/>
              <a:buChar char="o"/>
            </a:pPr>
            <a:r>
              <a:rPr lang="en-US" sz="3400" dirty="0"/>
              <a:t>White - 53%</a:t>
            </a:r>
          </a:p>
          <a:p>
            <a:pPr lvl="1">
              <a:buFont typeface="Courier New" panose="02070309020205020404" pitchFamily="49" charset="0"/>
              <a:buChar char="o"/>
            </a:pPr>
            <a:r>
              <a:rPr lang="en-US" sz="3400" dirty="0"/>
              <a:t>Black - 26%</a:t>
            </a:r>
          </a:p>
          <a:p>
            <a:pPr lvl="1">
              <a:buFont typeface="Courier New" panose="02070309020205020404" pitchFamily="49" charset="0"/>
              <a:buChar char="o"/>
            </a:pPr>
            <a:r>
              <a:rPr lang="en-US" sz="3400" dirty="0"/>
              <a:t>Other (Asian, multiracial, not specified) – 21%</a:t>
            </a:r>
          </a:p>
          <a:p>
            <a:pPr>
              <a:buFont typeface="Courier New" panose="02070309020205020404" pitchFamily="49" charset="0"/>
              <a:buChar char="o"/>
            </a:pPr>
            <a:r>
              <a:rPr lang="en-US" sz="3400" dirty="0"/>
              <a:t>Mean child age: 11 y/o (range 1-27)</a:t>
            </a:r>
          </a:p>
          <a:p>
            <a:pPr>
              <a:buFont typeface="Courier New" panose="02070309020205020404" pitchFamily="49" charset="0"/>
              <a:buChar char="o"/>
            </a:pPr>
            <a:r>
              <a:rPr lang="en-US" sz="3400" dirty="0"/>
              <a:t>Child gender: female (63%), male (27%)</a:t>
            </a:r>
          </a:p>
        </p:txBody>
      </p:sp>
      <p:sp>
        <p:nvSpPr>
          <p:cNvPr id="64" name="Rectangle 63">
            <a:extLst>
              <a:ext uri="{FF2B5EF4-FFF2-40B4-BE49-F238E27FC236}">
                <a16:creationId xmlns:a16="http://schemas.microsoft.com/office/drawing/2014/main" id="{DCDC7EB7-5B95-9413-8E2A-22BE290C184A}"/>
              </a:ext>
            </a:extLst>
          </p:cNvPr>
          <p:cNvSpPr/>
          <p:nvPr/>
        </p:nvSpPr>
        <p:spPr>
          <a:xfrm>
            <a:off x="29700562" y="7309271"/>
            <a:ext cx="13735613" cy="139239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54" name="Content Placeholder 53">
            <a:extLst>
              <a:ext uri="{FF2B5EF4-FFF2-40B4-BE49-F238E27FC236}">
                <a16:creationId xmlns:a16="http://schemas.microsoft.com/office/drawing/2014/main" id="{1B34BA32-090A-C145-2233-B8E206E90B12}"/>
              </a:ext>
            </a:extLst>
          </p:cNvPr>
          <p:cNvSpPr>
            <a:spLocks noGrp="1"/>
          </p:cNvSpPr>
          <p:nvPr>
            <p:ph sz="quarter" idx="32"/>
          </p:nvPr>
        </p:nvSpPr>
        <p:spPr>
          <a:xfrm>
            <a:off x="29641092" y="7153282"/>
            <a:ext cx="13821354" cy="14333419"/>
          </a:xfrm>
        </p:spPr>
        <p:txBody>
          <a:bodyPr>
            <a:normAutofit lnSpcReduction="10000"/>
          </a:bodyPr>
          <a:lstStyle/>
          <a:p>
            <a:pPr marL="0" indent="0" algn="ctr">
              <a:spcBef>
                <a:spcPts val="1400"/>
              </a:spcBef>
              <a:buNone/>
            </a:pPr>
            <a:r>
              <a:rPr lang="en-US" sz="4200" b="1" u="sng" dirty="0">
                <a:solidFill>
                  <a:schemeClr val="tx1">
                    <a:lumMod val="75000"/>
                    <a:lumOff val="25000"/>
                  </a:schemeClr>
                </a:solidFill>
              </a:rPr>
              <a:t>Negative Emotional Well-Being Impacts</a:t>
            </a:r>
          </a:p>
          <a:p>
            <a:pPr marL="0" indent="0" algn="ctr">
              <a:spcBef>
                <a:spcPts val="1400"/>
              </a:spcBef>
              <a:buNone/>
            </a:pPr>
            <a:r>
              <a:rPr lang="en-US" sz="3400" b="1" i="1" dirty="0">
                <a:solidFill>
                  <a:schemeClr val="bg2">
                    <a:lumMod val="10000"/>
                  </a:schemeClr>
                </a:solidFill>
              </a:rPr>
              <a:t>Theme 1: CMC caregivers report that relentless responsibilities and challenges lead to psychological symptoms associated with burn-out</a:t>
            </a:r>
          </a:p>
          <a:p>
            <a:pPr>
              <a:spcBef>
                <a:spcPts val="1400"/>
              </a:spcBef>
              <a:buFont typeface="Courier New" panose="02070309020205020404" pitchFamily="49" charset="0"/>
              <a:buChar char="o"/>
            </a:pPr>
            <a:r>
              <a:rPr lang="en-US" sz="3100" u="sng" dirty="0">
                <a:solidFill>
                  <a:schemeClr val="bg2">
                    <a:lumMod val="10000"/>
                  </a:schemeClr>
                </a:solidFill>
              </a:rPr>
              <a:t>Defeated</a:t>
            </a:r>
            <a:r>
              <a:rPr lang="en-US" sz="3100" dirty="0">
                <a:solidFill>
                  <a:schemeClr val="bg2">
                    <a:lumMod val="10000"/>
                  </a:schemeClr>
                </a:solidFill>
              </a:rPr>
              <a:t>: </a:t>
            </a:r>
          </a:p>
          <a:p>
            <a:pPr lvl="1">
              <a:spcBef>
                <a:spcPts val="1400"/>
              </a:spcBef>
              <a:buFont typeface="Courier New" panose="02070309020205020404" pitchFamily="49" charset="0"/>
              <a:buChar char="o"/>
            </a:pPr>
            <a:r>
              <a:rPr lang="en-US" sz="3100" dirty="0">
                <a:solidFill>
                  <a:schemeClr val="bg2">
                    <a:lumMod val="10000"/>
                  </a:schemeClr>
                </a:solidFill>
              </a:rPr>
              <a:t>“W</a:t>
            </a:r>
            <a:r>
              <a:rPr lang="en-US" sz="3100" dirty="0"/>
              <a:t>atching him suffer every day, watching him have countless seizures and not be able to do anything about it, that always is very heart breaking for us.”</a:t>
            </a:r>
          </a:p>
          <a:p>
            <a:pPr lvl="1">
              <a:spcBef>
                <a:spcPts val="1400"/>
              </a:spcBef>
              <a:buFont typeface="Courier New" panose="02070309020205020404" pitchFamily="49" charset="0"/>
              <a:buChar char="o"/>
            </a:pPr>
            <a:r>
              <a:rPr lang="en-US" sz="3100" dirty="0"/>
              <a:t>“More than anything, feeling so defeated and helpless that you're not able to figure out or fix the problem because, as parents, we want to fix our children, right?”</a:t>
            </a:r>
          </a:p>
          <a:p>
            <a:pPr>
              <a:spcBef>
                <a:spcPts val="1400"/>
              </a:spcBef>
              <a:buFont typeface="Courier New" panose="02070309020205020404" pitchFamily="49" charset="0"/>
              <a:buChar char="o"/>
            </a:pPr>
            <a:r>
              <a:rPr lang="en-US" sz="3100" u="sng" dirty="0">
                <a:solidFill>
                  <a:schemeClr val="bg2">
                    <a:lumMod val="10000"/>
                  </a:schemeClr>
                </a:solidFill>
              </a:rPr>
              <a:t>Exhausted</a:t>
            </a:r>
            <a:r>
              <a:rPr lang="en-US" sz="3100" dirty="0">
                <a:solidFill>
                  <a:schemeClr val="bg2">
                    <a:lumMod val="10000"/>
                  </a:schemeClr>
                </a:solidFill>
              </a:rPr>
              <a:t>: </a:t>
            </a:r>
          </a:p>
          <a:p>
            <a:pPr lvl="1">
              <a:spcBef>
                <a:spcPts val="1400"/>
              </a:spcBef>
              <a:buFont typeface="Courier New" panose="02070309020205020404" pitchFamily="49" charset="0"/>
              <a:buChar char="o"/>
            </a:pPr>
            <a:r>
              <a:rPr lang="en-US" sz="3100" dirty="0">
                <a:solidFill>
                  <a:schemeClr val="bg2">
                    <a:lumMod val="10000"/>
                  </a:schemeClr>
                </a:solidFill>
              </a:rPr>
              <a:t>“</a:t>
            </a:r>
            <a:r>
              <a:rPr lang="en-US" sz="3100" dirty="0"/>
              <a:t>We're not superhuman. We're not robots, and we get tired, and sometimes you feel that guilt because maybe the baby's been crying for 12 hours straight and you're just so mentally, emotionally, physically exhausted.”</a:t>
            </a:r>
          </a:p>
          <a:p>
            <a:pPr lvl="1">
              <a:spcBef>
                <a:spcPts val="1400"/>
              </a:spcBef>
              <a:buFont typeface="Courier New" panose="02070309020205020404" pitchFamily="49" charset="0"/>
              <a:buChar char="o"/>
            </a:pPr>
            <a:r>
              <a:rPr lang="en-US" sz="3100" dirty="0"/>
              <a:t>“And I think that's when my-- after so many years of it, then you just kind of feel weary. And it's not that I don't love everybody and I don't want to do it, but I'm tired.”</a:t>
            </a:r>
            <a:endParaRPr lang="en-US" sz="3100" u="sng" dirty="0">
              <a:solidFill>
                <a:schemeClr val="bg2">
                  <a:lumMod val="10000"/>
                </a:schemeClr>
              </a:solidFill>
            </a:endParaRPr>
          </a:p>
          <a:p>
            <a:pPr marL="0" indent="0" algn="ctr">
              <a:spcBef>
                <a:spcPts val="1400"/>
              </a:spcBef>
              <a:buNone/>
            </a:pPr>
            <a:r>
              <a:rPr lang="en-US" sz="3400" b="1" i="1" dirty="0">
                <a:solidFill>
                  <a:schemeClr val="bg2">
                    <a:lumMod val="10000"/>
                  </a:schemeClr>
                </a:solidFill>
              </a:rPr>
              <a:t>Theme 2: CMC caregivers often report symptoms and/or clinical diagnoses of mood disorders</a:t>
            </a:r>
          </a:p>
          <a:p>
            <a:pPr>
              <a:spcBef>
                <a:spcPts val="1400"/>
              </a:spcBef>
              <a:buFont typeface="Courier New" panose="02070309020205020404" pitchFamily="49" charset="0"/>
              <a:buChar char="o"/>
            </a:pPr>
            <a:r>
              <a:rPr lang="en-US" sz="3000" u="sng" dirty="0">
                <a:solidFill>
                  <a:schemeClr val="bg2">
                    <a:lumMod val="10000"/>
                  </a:schemeClr>
                </a:solidFill>
              </a:rPr>
              <a:t>Anxiety</a:t>
            </a:r>
            <a:r>
              <a:rPr lang="en-US" sz="3000" dirty="0">
                <a:solidFill>
                  <a:schemeClr val="bg2">
                    <a:lumMod val="10000"/>
                  </a:schemeClr>
                </a:solidFill>
              </a:rPr>
              <a:t>: </a:t>
            </a:r>
          </a:p>
          <a:p>
            <a:pPr lvl="1">
              <a:spcBef>
                <a:spcPts val="1400"/>
              </a:spcBef>
              <a:buFont typeface="Courier New" panose="02070309020205020404" pitchFamily="49" charset="0"/>
              <a:buChar char="o"/>
            </a:pPr>
            <a:r>
              <a:rPr lang="en-US" sz="3100" dirty="0"/>
              <a:t>“So I found for me that I still have anxiety and stuff over his future or the present, but I've learned that the more scary stuff, I end up just kind of having my fall-apart moments afterwards.”</a:t>
            </a:r>
          </a:p>
          <a:p>
            <a:pPr lvl="1">
              <a:spcBef>
                <a:spcPts val="1400"/>
              </a:spcBef>
              <a:buFont typeface="Courier New" panose="02070309020205020404" pitchFamily="49" charset="0"/>
              <a:buChar char="o"/>
            </a:pPr>
            <a:r>
              <a:rPr lang="en-US" sz="3100" dirty="0"/>
              <a:t>“Anxiety was the biggest thing that was coming through for me. I felt all jittery inside. I was really impatient with everyone around me. I was very emotional and wanted to cry over everything. And I would get physically sick over different situations in our life that were happening as they came up.”</a:t>
            </a:r>
            <a:endParaRPr lang="en-US" sz="3100" u="sng" dirty="0">
              <a:solidFill>
                <a:schemeClr val="bg2">
                  <a:lumMod val="10000"/>
                </a:schemeClr>
              </a:solidFill>
            </a:endParaRPr>
          </a:p>
        </p:txBody>
      </p:sp>
      <p:sp>
        <p:nvSpPr>
          <p:cNvPr id="66" name="Rectangle 65">
            <a:extLst>
              <a:ext uri="{FF2B5EF4-FFF2-40B4-BE49-F238E27FC236}">
                <a16:creationId xmlns:a16="http://schemas.microsoft.com/office/drawing/2014/main" id="{9DACD6FF-3CD4-38D1-5481-60B08F7D8BE1}"/>
              </a:ext>
            </a:extLst>
          </p:cNvPr>
          <p:cNvSpPr/>
          <p:nvPr/>
        </p:nvSpPr>
        <p:spPr>
          <a:xfrm>
            <a:off x="37404655" y="1278903"/>
            <a:ext cx="6117262" cy="25145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65" name="Picture 64">
            <a:extLst>
              <a:ext uri="{FF2B5EF4-FFF2-40B4-BE49-F238E27FC236}">
                <a16:creationId xmlns:a16="http://schemas.microsoft.com/office/drawing/2014/main" id="{11118D00-5967-E84B-C036-97E287497A2F}"/>
              </a:ext>
            </a:extLst>
          </p:cNvPr>
          <p:cNvPicPr>
            <a:picLocks noChangeAspect="1"/>
          </p:cNvPicPr>
          <p:nvPr/>
        </p:nvPicPr>
        <p:blipFill>
          <a:blip r:embed="rId4"/>
          <a:stretch>
            <a:fillRect/>
          </a:stretch>
        </p:blipFill>
        <p:spPr>
          <a:xfrm>
            <a:off x="36823734" y="1087880"/>
            <a:ext cx="7279103" cy="2952081"/>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14051</TotalTime>
  <Words>1267</Words>
  <Application>Microsoft Macintosh PowerPoint</Application>
  <PresentationFormat>Custom</PresentationFormat>
  <Paragraphs>75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Atlas Grotesk Web</vt:lpstr>
      <vt:lpstr>Calibri</vt:lpstr>
      <vt:lpstr>Cambria</vt:lpstr>
      <vt:lpstr>Courier New</vt:lpstr>
      <vt:lpstr>Domine</vt:lpstr>
      <vt:lpstr>Medical Poster</vt:lpstr>
      <vt:lpstr>Experiences in Coping with Stress – A Qualitative Study of Family Caregivers of Children with Medical Complexity Mikhaila Layshock B.S. 1, Lydia McLachlan B.S. 1, Justin Yu MD, MSc 1,2 1 University of Pittsburgh School of Medicine, 2 Palliative Research Center (PaRC)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Lorem ipsum dolor sit amet, consectetuer adipiscing elit maecenas porttitor congue massa fusce</dc:title>
  <dc:creator>David Nolfi</dc:creator>
  <cp:lastModifiedBy>Layshock, Mikhaila Nicole</cp:lastModifiedBy>
  <cp:revision>9</cp:revision>
  <dcterms:created xsi:type="dcterms:W3CDTF">2013-12-03T00:45:10Z</dcterms:created>
  <dcterms:modified xsi:type="dcterms:W3CDTF">2022-09-11T18:31:30Z</dcterms:modified>
</cp:coreProperties>
</file>