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94" r:id="rId1"/>
  </p:sldMasterIdLst>
  <p:notesMasterIdLst>
    <p:notesMasterId r:id="rId3"/>
  </p:notesMasterIdLst>
  <p:sldIdLst>
    <p:sldId id="261" r:id="rId2"/>
  </p:sldIdLst>
  <p:sldSz cx="40233600" cy="32918400"/>
  <p:notesSz cx="37158613" cy="41244838"/>
  <p:defaultTextStyle>
    <a:defPPr>
      <a:defRPr lang="en-US"/>
    </a:defPPr>
    <a:lvl1pPr algn="l" rtl="0" fontAlgn="base">
      <a:spcBef>
        <a:spcPct val="0"/>
      </a:spcBef>
      <a:spcAft>
        <a:spcPct val="0"/>
      </a:spcAft>
      <a:defRPr sz="8200" kern="1200">
        <a:solidFill>
          <a:schemeClr val="tx1"/>
        </a:solidFill>
        <a:latin typeface="Arial" charset="0"/>
        <a:ea typeface="+mn-ea"/>
        <a:cs typeface="+mn-cs"/>
      </a:defRPr>
    </a:lvl1pPr>
    <a:lvl2pPr marL="456450" algn="l" rtl="0" fontAlgn="base">
      <a:spcBef>
        <a:spcPct val="0"/>
      </a:spcBef>
      <a:spcAft>
        <a:spcPct val="0"/>
      </a:spcAft>
      <a:defRPr sz="8200" kern="1200">
        <a:solidFill>
          <a:schemeClr val="tx1"/>
        </a:solidFill>
        <a:latin typeface="Arial" charset="0"/>
        <a:ea typeface="+mn-ea"/>
        <a:cs typeface="+mn-cs"/>
      </a:defRPr>
    </a:lvl2pPr>
    <a:lvl3pPr marL="912895" algn="l" rtl="0" fontAlgn="base">
      <a:spcBef>
        <a:spcPct val="0"/>
      </a:spcBef>
      <a:spcAft>
        <a:spcPct val="0"/>
      </a:spcAft>
      <a:defRPr sz="8200" kern="1200">
        <a:solidFill>
          <a:schemeClr val="tx1"/>
        </a:solidFill>
        <a:latin typeface="Arial" charset="0"/>
        <a:ea typeface="+mn-ea"/>
        <a:cs typeface="+mn-cs"/>
      </a:defRPr>
    </a:lvl3pPr>
    <a:lvl4pPr marL="1369354" algn="l" rtl="0" fontAlgn="base">
      <a:spcBef>
        <a:spcPct val="0"/>
      </a:spcBef>
      <a:spcAft>
        <a:spcPct val="0"/>
      </a:spcAft>
      <a:defRPr sz="8200" kern="1200">
        <a:solidFill>
          <a:schemeClr val="tx1"/>
        </a:solidFill>
        <a:latin typeface="Arial" charset="0"/>
        <a:ea typeface="+mn-ea"/>
        <a:cs typeface="+mn-cs"/>
      </a:defRPr>
    </a:lvl4pPr>
    <a:lvl5pPr marL="1825794" algn="l" rtl="0" fontAlgn="base">
      <a:spcBef>
        <a:spcPct val="0"/>
      </a:spcBef>
      <a:spcAft>
        <a:spcPct val="0"/>
      </a:spcAft>
      <a:defRPr sz="8200" kern="1200">
        <a:solidFill>
          <a:schemeClr val="tx1"/>
        </a:solidFill>
        <a:latin typeface="Arial" charset="0"/>
        <a:ea typeface="+mn-ea"/>
        <a:cs typeface="+mn-cs"/>
      </a:defRPr>
    </a:lvl5pPr>
    <a:lvl6pPr marL="2282253" algn="l" defTabSz="912895" rtl="0" eaLnBrk="1" latinLnBrk="0" hangingPunct="1">
      <a:defRPr sz="8200" kern="1200">
        <a:solidFill>
          <a:schemeClr val="tx1"/>
        </a:solidFill>
        <a:latin typeface="Arial" charset="0"/>
        <a:ea typeface="+mn-ea"/>
        <a:cs typeface="+mn-cs"/>
      </a:defRPr>
    </a:lvl6pPr>
    <a:lvl7pPr marL="2738689" algn="l" defTabSz="912895" rtl="0" eaLnBrk="1" latinLnBrk="0" hangingPunct="1">
      <a:defRPr sz="8200" kern="1200">
        <a:solidFill>
          <a:schemeClr val="tx1"/>
        </a:solidFill>
        <a:latin typeface="Arial" charset="0"/>
        <a:ea typeface="+mn-ea"/>
        <a:cs typeface="+mn-cs"/>
      </a:defRPr>
    </a:lvl7pPr>
    <a:lvl8pPr marL="3195148" algn="l" defTabSz="912895" rtl="0" eaLnBrk="1" latinLnBrk="0" hangingPunct="1">
      <a:defRPr sz="8200" kern="1200">
        <a:solidFill>
          <a:schemeClr val="tx1"/>
        </a:solidFill>
        <a:latin typeface="Arial" charset="0"/>
        <a:ea typeface="+mn-ea"/>
        <a:cs typeface="+mn-cs"/>
      </a:defRPr>
    </a:lvl8pPr>
    <a:lvl9pPr marL="3651584" algn="l" defTabSz="912895" rtl="0" eaLnBrk="1" latinLnBrk="0" hangingPunct="1">
      <a:defRPr sz="8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6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le Cameron" initials="NC" lastIdx="14" clrIdx="0"/>
  <p:cmAuthor id="1" name="Daniel Popoola" initials="D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a:srgbClr val="0066FF"/>
    <a:srgbClr val="FF9900"/>
    <a:srgbClr val="7CBF33"/>
    <a:srgbClr val="FF6600"/>
    <a:srgbClr val="000099"/>
    <a:srgbClr val="33CCCC"/>
    <a:srgbClr val="CC00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82" autoAdjust="0"/>
    <p:restoredTop sz="96327" autoAdjust="0"/>
  </p:normalViewPr>
  <p:slideViewPr>
    <p:cSldViewPr>
      <p:cViewPr>
        <p:scale>
          <a:sx n="20" d="100"/>
          <a:sy n="20" d="100"/>
        </p:scale>
        <p:origin x="984" y="-8"/>
      </p:cViewPr>
      <p:guideLst>
        <p:guide orient="horz" pos="10368"/>
        <p:guide pos="12672"/>
      </p:guideLst>
    </p:cSldViewPr>
  </p:slideViewPr>
  <p:notesTextViewPr>
    <p:cViewPr>
      <p:scale>
        <a:sx n="100" d="100"/>
        <a:sy n="100" d="100"/>
      </p:scale>
      <p:origin x="0" y="0"/>
    </p:cViewPr>
  </p:notesTextViewPr>
  <p:sorterViewPr>
    <p:cViewPr>
      <p:scale>
        <a:sx n="66" d="100"/>
        <a:sy n="66" d="100"/>
      </p:scale>
      <p:origin x="0" y="0"/>
    </p:cViewPr>
  </p:sorter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554873690158195E-2"/>
          <c:y val="3.2906993782838956E-2"/>
          <c:w val="0.88755026737700904"/>
          <c:h val="0.94084696810012913"/>
        </c:manualLayout>
      </c:layout>
      <c:pieChart>
        <c:varyColors val="1"/>
        <c:ser>
          <c:idx val="0"/>
          <c:order val="0"/>
          <c:tx>
            <c:strRef>
              <c:f>Sheet1!$C$4</c:f>
              <c:strCache>
                <c:ptCount val="1"/>
                <c:pt idx="0">
                  <c:v>At any point since you were first diagnosed with cancer, did any doctor or other healthcare provider, including your current healthcare provider, ever discuss with you your costs for cancer care paid out of your own pocket?</c:v>
                </c:pt>
              </c:strCache>
            </c:strRef>
          </c:tx>
          <c:dPt>
            <c:idx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6292-432B-8D09-763E54D723BD}"/>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6292-432B-8D09-763E54D723BD}"/>
              </c:ext>
            </c:extLst>
          </c:dPt>
          <c:dLbls>
            <c:dLbl>
              <c:idx val="0"/>
              <c:layout>
                <c:manualLayout>
                  <c:x val="-0.12833053487193166"/>
                  <c:y val="0.14899115564788959"/>
                </c:manualLayout>
              </c:layout>
              <c:tx>
                <c:rich>
                  <a:bodyPr rot="0" spcFirstLastPara="1" vertOverflow="ellipsis" vert="horz" wrap="square" lIns="38100" tIns="19050" rIns="38100" bIns="19050" anchor="ctr" anchorCtr="1">
                    <a:noAutofit/>
                  </a:bodyPr>
                  <a:lstStyle/>
                  <a:p>
                    <a:pPr>
                      <a:defRPr sz="2800" b="0" i="0" u="none" strike="noStrike" kern="1200" baseline="0">
                        <a:ln>
                          <a:noFill/>
                        </a:ln>
                        <a:solidFill>
                          <a:schemeClr val="tx1">
                            <a:lumMod val="75000"/>
                            <a:lumOff val="25000"/>
                          </a:schemeClr>
                        </a:solidFill>
                        <a:latin typeface="+mn-lt"/>
                        <a:ea typeface="+mn-ea"/>
                        <a:cs typeface="+mn-cs"/>
                      </a:defRPr>
                    </a:pPr>
                    <a:r>
                      <a:rPr lang="en-US" sz="2800" b="1" dirty="0"/>
                      <a:t>Yes</a:t>
                    </a:r>
                  </a:p>
                  <a:p>
                    <a:pPr>
                      <a:defRPr sz="2800">
                        <a:ln>
                          <a:noFill/>
                        </a:ln>
                      </a:defRPr>
                    </a:pPr>
                    <a:fld id="{04E2513C-8069-4479-8B8D-A53071C487E1}" type="CATEGORYNAME">
                      <a:rPr lang="en-US" sz="2800" b="1" smtClean="0"/>
                      <a:pPr>
                        <a:defRPr sz="2800">
                          <a:ln>
                            <a:noFill/>
                          </a:ln>
                        </a:defRPr>
                      </a:pPr>
                      <a:t>[CATEGORY NAME]</a:t>
                    </a:fld>
                    <a:r>
                      <a:rPr lang="en-US" sz="2800" b="1" baseline="0" dirty="0"/>
                      <a:t>; </a:t>
                    </a:r>
                    <a:fld id="{E2B1F650-5B15-4BBA-8600-962488E1A5A1}" type="PERCENTAGE">
                      <a:rPr lang="en-US" sz="2800" b="1" baseline="0"/>
                      <a:pPr>
                        <a:defRPr sz="2800">
                          <a:ln>
                            <a:noFill/>
                          </a:ln>
                        </a:defRPr>
                      </a:pPr>
                      <a:t>[PERCENTAGE]</a:t>
                    </a:fld>
                    <a:endParaRPr lang="en-US" sz="2800" b="1" baseline="0" dirty="0"/>
                  </a:p>
                </c:rich>
              </c:tx>
              <c:spPr>
                <a:noFill/>
                <a:ln>
                  <a:noFill/>
                </a:ln>
                <a:effectLst/>
              </c:spPr>
              <c:txPr>
                <a:bodyPr rot="0" spcFirstLastPara="1" vertOverflow="ellipsis" vert="horz" wrap="square" lIns="38100" tIns="19050" rIns="38100" bIns="19050" anchor="ctr" anchorCtr="1">
                  <a:noAutofit/>
                </a:bodyPr>
                <a:lstStyle/>
                <a:p>
                  <a:pPr>
                    <a:defRPr sz="2800" b="0" i="0" u="none" strike="noStrike" kern="1200" baseline="0">
                      <a:ln>
                        <a:noFill/>
                      </a:ln>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36596387775287048"/>
                      <c:h val="0.37130146606766024"/>
                    </c:manualLayout>
                  </c15:layout>
                  <c15:dlblFieldTable/>
                  <c15:showDataLabelsRange val="0"/>
                </c:ext>
                <c:ext xmlns:c16="http://schemas.microsoft.com/office/drawing/2014/chart" uri="{C3380CC4-5D6E-409C-BE32-E72D297353CC}">
                  <c16:uniqueId val="{00000001-6292-432B-8D09-763E54D723BD}"/>
                </c:ext>
              </c:extLst>
            </c:dLbl>
            <c:dLbl>
              <c:idx val="1"/>
              <c:layout>
                <c:manualLayout>
                  <c:x val="9.5803541109488521E-2"/>
                  <c:y val="-0.15678736168354671"/>
                </c:manualLayout>
              </c:layout>
              <c:tx>
                <c:rich>
                  <a:bodyPr rot="0" spcFirstLastPara="1" vertOverflow="ellipsis" vert="horz" wrap="square" lIns="38100" tIns="19050" rIns="38100" bIns="19050" anchor="ctr" anchorCtr="1">
                    <a:noAutofit/>
                  </a:bodyPr>
                  <a:lstStyle/>
                  <a:p>
                    <a:pPr>
                      <a:defRPr sz="2000" b="0" i="0" u="none" strike="noStrike" kern="1200" baseline="0">
                        <a:ln>
                          <a:noFill/>
                        </a:ln>
                        <a:solidFill>
                          <a:schemeClr val="tx1">
                            <a:lumMod val="75000"/>
                            <a:lumOff val="25000"/>
                          </a:schemeClr>
                        </a:solidFill>
                        <a:latin typeface="+mn-lt"/>
                        <a:ea typeface="+mn-ea"/>
                        <a:cs typeface="+mn-cs"/>
                      </a:defRPr>
                    </a:pPr>
                    <a:r>
                      <a:rPr lang="en-US" sz="2800" b="1" dirty="0">
                        <a:solidFill>
                          <a:schemeClr val="bg2"/>
                        </a:solidFill>
                      </a:rPr>
                      <a:t>No</a:t>
                    </a:r>
                  </a:p>
                  <a:p>
                    <a:pPr>
                      <a:defRPr sz="2000">
                        <a:ln>
                          <a:noFill/>
                        </a:ln>
                      </a:defRPr>
                    </a:pPr>
                    <a:fld id="{76341F3C-1115-4B01-A0A2-E922E4D31FF8}" type="CATEGORYNAME">
                      <a:rPr lang="en-US" sz="2800" b="1" smtClean="0">
                        <a:solidFill>
                          <a:schemeClr val="bg2"/>
                        </a:solidFill>
                      </a:rPr>
                      <a:pPr>
                        <a:defRPr sz="2000">
                          <a:ln>
                            <a:noFill/>
                          </a:ln>
                        </a:defRPr>
                      </a:pPr>
                      <a:t>[CATEGORY NAME]</a:t>
                    </a:fld>
                    <a:r>
                      <a:rPr lang="en-US" sz="2800" b="1" baseline="0" dirty="0">
                        <a:solidFill>
                          <a:schemeClr val="bg2"/>
                        </a:solidFill>
                      </a:rPr>
                      <a:t>;</a:t>
                    </a:r>
                  </a:p>
                  <a:p>
                    <a:pPr>
                      <a:defRPr sz="2000">
                        <a:ln>
                          <a:noFill/>
                        </a:ln>
                      </a:defRPr>
                    </a:pPr>
                    <a:fld id="{E2D9F705-BDF0-4FBB-BABF-07A87C8D3A5C}" type="PERCENTAGE">
                      <a:rPr lang="en-US" sz="2800" b="1" baseline="0" smtClean="0">
                        <a:solidFill>
                          <a:schemeClr val="bg2"/>
                        </a:solidFill>
                      </a:rPr>
                      <a:pPr>
                        <a:defRPr sz="2000">
                          <a:ln>
                            <a:noFill/>
                          </a:ln>
                        </a:defRPr>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ln>
                        <a:noFill/>
                      </a:ln>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62792849308395637"/>
                      <c:h val="0.35899078163187842"/>
                    </c:manualLayout>
                  </c15:layout>
                  <c15:dlblFieldTable/>
                  <c15:showDataLabelsRange val="0"/>
                </c:ext>
                <c:ext xmlns:c16="http://schemas.microsoft.com/office/drawing/2014/chart" uri="{C3380CC4-5D6E-409C-BE32-E72D297353CC}">
                  <c16:uniqueId val="{00000003-6292-432B-8D09-763E54D723B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ln>
                      <a:noFill/>
                    </a:ln>
                    <a:solidFill>
                      <a:schemeClr val="tx1">
                        <a:lumMod val="75000"/>
                        <a:lumOff val="25000"/>
                      </a:schemeClr>
                    </a:solidFill>
                    <a:latin typeface="+mn-lt"/>
                    <a:ea typeface="+mn-ea"/>
                    <a:cs typeface="+mn-cs"/>
                  </a:defRPr>
                </a:pPr>
                <a:endParaRPr lang="en-US"/>
              </a:p>
            </c:txPr>
            <c:dLblPos val="ct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Sheet1!$B$5:$B$6</c:f>
              <c:strCache>
                <c:ptCount val="2"/>
                <c:pt idx="0">
                  <c:v>Discussed it with me in detail or briefly</c:v>
                </c:pt>
                <c:pt idx="1">
                  <c:v>Did not discuss it at all</c:v>
                </c:pt>
              </c:strCache>
            </c:strRef>
          </c:cat>
          <c:val>
            <c:numRef>
              <c:f>Sheet1!$C$5:$C$6</c:f>
              <c:numCache>
                <c:formatCode>General</c:formatCode>
                <c:ptCount val="2"/>
                <c:pt idx="0">
                  <c:v>18</c:v>
                </c:pt>
                <c:pt idx="1">
                  <c:v>49</c:v>
                </c:pt>
              </c:numCache>
            </c:numRef>
          </c:val>
          <c:extLst>
            <c:ext xmlns:c16="http://schemas.microsoft.com/office/drawing/2014/chart" uri="{C3380CC4-5D6E-409C-BE32-E72D297353CC}">
              <c16:uniqueId val="{00000004-6292-432B-8D09-763E54D723BD}"/>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85596768549582"/>
          <c:y val="2.5993531009694645E-2"/>
          <c:w val="0.87932037415364783"/>
          <c:h val="0.83119754463644568"/>
        </c:manualLayout>
      </c:layout>
      <c:scatterChart>
        <c:scatterStyle val="lineMarker"/>
        <c:varyColors val="0"/>
        <c:ser>
          <c:idx val="0"/>
          <c:order val="0"/>
          <c:spPr>
            <a:ln w="19050" cap="rnd">
              <a:noFill/>
              <a:round/>
            </a:ln>
            <a:effectLst/>
          </c:spPr>
          <c:marker>
            <c:symbol val="circle"/>
            <c:size val="5"/>
            <c:spPr>
              <a:solidFill>
                <a:schemeClr val="accent1"/>
              </a:solidFill>
              <a:ln w="101600">
                <a:solidFill>
                  <a:schemeClr val="accent1"/>
                </a:solidFill>
              </a:ln>
              <a:effectLst/>
            </c:spPr>
          </c:marker>
          <c:xVal>
            <c:numLit>
              <c:formatCode>General</c:formatCode>
              <c:ptCount val="67"/>
              <c:pt idx="0">
                <c:v>75</c:v>
              </c:pt>
              <c:pt idx="1">
                <c:v>40</c:v>
              </c:pt>
              <c:pt idx="2">
                <c:v>35</c:v>
              </c:pt>
              <c:pt idx="3">
                <c:v>67</c:v>
              </c:pt>
              <c:pt idx="4">
                <c:v>48</c:v>
              </c:pt>
              <c:pt idx="5">
                <c:v>39</c:v>
              </c:pt>
              <c:pt idx="6">
                <c:v>31</c:v>
              </c:pt>
              <c:pt idx="7">
                <c:v>58</c:v>
              </c:pt>
              <c:pt idx="8">
                <c:v>49</c:v>
              </c:pt>
              <c:pt idx="9">
                <c:v>43</c:v>
              </c:pt>
              <c:pt idx="10">
                <c:v>40</c:v>
              </c:pt>
              <c:pt idx="11">
                <c:v>49</c:v>
              </c:pt>
              <c:pt idx="12">
                <c:v>53</c:v>
              </c:pt>
              <c:pt idx="13">
                <c:v>60</c:v>
              </c:pt>
              <c:pt idx="14">
                <c:v>50</c:v>
              </c:pt>
              <c:pt idx="15">
                <c:v>31</c:v>
              </c:pt>
              <c:pt idx="16">
                <c:v>72</c:v>
              </c:pt>
              <c:pt idx="17">
                <c:v>68</c:v>
              </c:pt>
              <c:pt idx="18">
                <c:v>46</c:v>
              </c:pt>
              <c:pt idx="19">
                <c:v>66</c:v>
              </c:pt>
              <c:pt idx="20">
                <c:v>63</c:v>
              </c:pt>
              <c:pt idx="21">
                <c:v>72</c:v>
              </c:pt>
              <c:pt idx="22">
                <c:v>71</c:v>
              </c:pt>
              <c:pt idx="23">
                <c:v>62</c:v>
              </c:pt>
              <c:pt idx="24">
                <c:v>68</c:v>
              </c:pt>
              <c:pt idx="25">
                <c:v>61</c:v>
              </c:pt>
              <c:pt idx="26">
                <c:v>49</c:v>
              </c:pt>
              <c:pt idx="27">
                <c:v>68</c:v>
              </c:pt>
              <c:pt idx="28">
                <c:v>49</c:v>
              </c:pt>
              <c:pt idx="29">
                <c:v>58</c:v>
              </c:pt>
              <c:pt idx="30">
                <c:v>52</c:v>
              </c:pt>
              <c:pt idx="31">
                <c:v>62</c:v>
              </c:pt>
              <c:pt idx="32">
                <c:v>51</c:v>
              </c:pt>
              <c:pt idx="33">
                <c:v>61</c:v>
              </c:pt>
              <c:pt idx="34">
                <c:v>61</c:v>
              </c:pt>
              <c:pt idx="35">
                <c:v>60</c:v>
              </c:pt>
              <c:pt idx="36">
                <c:v>72</c:v>
              </c:pt>
              <c:pt idx="37">
                <c:v>33</c:v>
              </c:pt>
              <c:pt idx="38">
                <c:v>54</c:v>
              </c:pt>
              <c:pt idx="39">
                <c:v>51</c:v>
              </c:pt>
              <c:pt idx="40">
                <c:v>59</c:v>
              </c:pt>
              <c:pt idx="41">
                <c:v>63</c:v>
              </c:pt>
              <c:pt idx="42">
                <c:v>60</c:v>
              </c:pt>
              <c:pt idx="43">
                <c:v>59</c:v>
              </c:pt>
              <c:pt idx="44">
                <c:v>43</c:v>
              </c:pt>
              <c:pt idx="45">
                <c:v>54</c:v>
              </c:pt>
              <c:pt idx="46">
                <c:v>53</c:v>
              </c:pt>
              <c:pt idx="47">
                <c:v>66</c:v>
              </c:pt>
              <c:pt idx="48">
                <c:v>64</c:v>
              </c:pt>
              <c:pt idx="49">
                <c:v>38</c:v>
              </c:pt>
              <c:pt idx="50">
                <c:v>68</c:v>
              </c:pt>
              <c:pt idx="51">
                <c:v>59</c:v>
              </c:pt>
              <c:pt idx="52">
                <c:v>54</c:v>
              </c:pt>
              <c:pt idx="53">
                <c:v>73</c:v>
              </c:pt>
              <c:pt idx="54">
                <c:v>52</c:v>
              </c:pt>
              <c:pt idx="55">
                <c:v>71</c:v>
              </c:pt>
              <c:pt idx="56">
                <c:v>78</c:v>
              </c:pt>
              <c:pt idx="57">
                <c:v>45</c:v>
              </c:pt>
              <c:pt idx="58">
                <c:v>76</c:v>
              </c:pt>
              <c:pt idx="59">
                <c:v>31</c:v>
              </c:pt>
              <c:pt idx="60">
                <c:v>52</c:v>
              </c:pt>
              <c:pt idx="61">
                <c:v>73</c:v>
              </c:pt>
              <c:pt idx="62">
                <c:v>47</c:v>
              </c:pt>
              <c:pt idx="63">
                <c:v>64</c:v>
              </c:pt>
              <c:pt idx="64">
                <c:v>74</c:v>
              </c:pt>
              <c:pt idx="65">
                <c:v>61</c:v>
              </c:pt>
              <c:pt idx="66">
                <c:v>59</c:v>
              </c:pt>
            </c:numLit>
          </c:xVal>
          <c:yVal>
            <c:numLit>
              <c:formatCode>0.00</c:formatCode>
              <c:ptCount val="67"/>
              <c:pt idx="0">
                <c:v>13</c:v>
              </c:pt>
              <c:pt idx="1">
                <c:v>15</c:v>
              </c:pt>
              <c:pt idx="2">
                <c:v>0</c:v>
              </c:pt>
              <c:pt idx="3">
                <c:v>7</c:v>
              </c:pt>
              <c:pt idx="4">
                <c:v>12</c:v>
              </c:pt>
              <c:pt idx="5">
                <c:v>8</c:v>
              </c:pt>
              <c:pt idx="6">
                <c:v>6</c:v>
              </c:pt>
              <c:pt idx="7">
                <c:v>2</c:v>
              </c:pt>
              <c:pt idx="8">
                <c:v>16</c:v>
              </c:pt>
              <c:pt idx="9">
                <c:v>13</c:v>
              </c:pt>
              <c:pt idx="10">
                <c:v>5</c:v>
              </c:pt>
              <c:pt idx="11">
                <c:v>19</c:v>
              </c:pt>
              <c:pt idx="12">
                <c:v>5</c:v>
              </c:pt>
              <c:pt idx="13">
                <c:v>26</c:v>
              </c:pt>
              <c:pt idx="14">
                <c:v>8</c:v>
              </c:pt>
              <c:pt idx="15">
                <c:v>7</c:v>
              </c:pt>
              <c:pt idx="16">
                <c:v>21</c:v>
              </c:pt>
              <c:pt idx="17">
                <c:v>18</c:v>
              </c:pt>
              <c:pt idx="18">
                <c:v>7</c:v>
              </c:pt>
              <c:pt idx="19">
                <c:v>18</c:v>
              </c:pt>
              <c:pt idx="20">
                <c:v>9</c:v>
              </c:pt>
              <c:pt idx="21">
                <c:v>38</c:v>
              </c:pt>
              <c:pt idx="22">
                <c:v>44</c:v>
              </c:pt>
              <c:pt idx="23">
                <c:v>36</c:v>
              </c:pt>
              <c:pt idx="24">
                <c:v>29</c:v>
              </c:pt>
              <c:pt idx="25">
                <c:v>10</c:v>
              </c:pt>
              <c:pt idx="26">
                <c:v>14</c:v>
              </c:pt>
              <c:pt idx="27">
                <c:v>23</c:v>
              </c:pt>
              <c:pt idx="28">
                <c:v>29</c:v>
              </c:pt>
              <c:pt idx="29">
                <c:v>17</c:v>
              </c:pt>
              <c:pt idx="30">
                <c:v>13</c:v>
              </c:pt>
              <c:pt idx="31">
                <c:v>8</c:v>
              </c:pt>
              <c:pt idx="32">
                <c:v>19</c:v>
              </c:pt>
              <c:pt idx="33">
                <c:v>19</c:v>
              </c:pt>
              <c:pt idx="34">
                <c:v>32</c:v>
              </c:pt>
              <c:pt idx="35">
                <c:v>12</c:v>
              </c:pt>
              <c:pt idx="36">
                <c:v>12</c:v>
              </c:pt>
              <c:pt idx="37">
                <c:v>2</c:v>
              </c:pt>
              <c:pt idx="38">
                <c:v>16</c:v>
              </c:pt>
              <c:pt idx="39">
                <c:v>9</c:v>
              </c:pt>
              <c:pt idx="40">
                <c:v>30</c:v>
              </c:pt>
              <c:pt idx="41">
                <c:v>19</c:v>
              </c:pt>
              <c:pt idx="42">
                <c:v>15</c:v>
              </c:pt>
              <c:pt idx="43">
                <c:v>10</c:v>
              </c:pt>
              <c:pt idx="44">
                <c:v>17</c:v>
              </c:pt>
              <c:pt idx="45">
                <c:v>14</c:v>
              </c:pt>
              <c:pt idx="46">
                <c:v>9</c:v>
              </c:pt>
              <c:pt idx="47">
                <c:v>32</c:v>
              </c:pt>
              <c:pt idx="48">
                <c:v>23</c:v>
              </c:pt>
              <c:pt idx="49">
                <c:v>12</c:v>
              </c:pt>
              <c:pt idx="50">
                <c:v>25</c:v>
              </c:pt>
              <c:pt idx="51">
                <c:v>17</c:v>
              </c:pt>
              <c:pt idx="52">
                <c:v>13</c:v>
              </c:pt>
              <c:pt idx="53">
                <c:v>18</c:v>
              </c:pt>
              <c:pt idx="54">
                <c:v>27</c:v>
              </c:pt>
              <c:pt idx="55">
                <c:v>1</c:v>
              </c:pt>
              <c:pt idx="56">
                <c:v>34</c:v>
              </c:pt>
              <c:pt idx="57">
                <c:v>6</c:v>
              </c:pt>
              <c:pt idx="58">
                <c:v>10</c:v>
              </c:pt>
              <c:pt idx="59">
                <c:v>6</c:v>
              </c:pt>
              <c:pt idx="60">
                <c:v>20</c:v>
              </c:pt>
              <c:pt idx="61">
                <c:v>33</c:v>
              </c:pt>
              <c:pt idx="62">
                <c:v>18</c:v>
              </c:pt>
              <c:pt idx="63">
                <c:v>25</c:v>
              </c:pt>
              <c:pt idx="64">
                <c:v>32</c:v>
              </c:pt>
              <c:pt idx="65">
                <c:v>21</c:v>
              </c:pt>
              <c:pt idx="66">
                <c:v>14</c:v>
              </c:pt>
            </c:numLit>
          </c:yVal>
          <c:smooth val="0"/>
          <c:extLst>
            <c:ext xmlns:c16="http://schemas.microsoft.com/office/drawing/2014/chart" uri="{C3380CC4-5D6E-409C-BE32-E72D297353CC}">
              <c16:uniqueId val="{00000000-D3EA-42A4-B8F3-43574B2C948E}"/>
            </c:ext>
          </c:extLst>
        </c:ser>
        <c:dLbls>
          <c:showLegendKey val="0"/>
          <c:showVal val="0"/>
          <c:showCatName val="0"/>
          <c:showSerName val="0"/>
          <c:showPercent val="0"/>
          <c:showBubbleSize val="0"/>
        </c:dLbls>
        <c:axId val="552652384"/>
        <c:axId val="552625488"/>
      </c:scatterChart>
      <c:valAx>
        <c:axId val="552652384"/>
        <c:scaling>
          <c:orientation val="minMax"/>
          <c:max val="80"/>
          <c:min val="30"/>
        </c:scaling>
        <c:delete val="0"/>
        <c:axPos val="b"/>
        <c:title>
          <c:tx>
            <c:rich>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r>
                  <a:rPr lang="en-US" sz="2500" b="1" baseline="0" dirty="0"/>
                  <a:t>Age</a:t>
                </a:r>
              </a:p>
            </c:rich>
          </c:tx>
          <c:layout>
            <c:manualLayout>
              <c:xMode val="edge"/>
              <c:yMode val="edge"/>
              <c:x val="0.49915991265238607"/>
              <c:y val="0.92333576847264209"/>
            </c:manualLayout>
          </c:layout>
          <c:overlay val="0"/>
          <c:spPr>
            <a:noFill/>
            <a:ln>
              <a:noFill/>
            </a:ln>
            <a:effectLst/>
          </c:spPr>
          <c:txPr>
            <a:bodyPr rot="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2625488"/>
        <c:crosses val="autoZero"/>
        <c:crossBetween val="midCat"/>
      </c:valAx>
      <c:valAx>
        <c:axId val="552625488"/>
        <c:scaling>
          <c:orientation val="minMax"/>
        </c:scaling>
        <c:delete val="0"/>
        <c:axPos val="l"/>
        <c:title>
          <c:tx>
            <c:rich>
              <a:bodyPr rot="-54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r>
                  <a:rPr lang="en-US" sz="2500" b="1" baseline="0" dirty="0"/>
                  <a:t>Financial</a:t>
                </a:r>
                <a:r>
                  <a:rPr lang="en-US" sz="2500" baseline="0" dirty="0"/>
                  <a:t> </a:t>
                </a:r>
                <a:r>
                  <a:rPr lang="en-US" sz="2500" b="1" baseline="0" dirty="0"/>
                  <a:t>Hardship (COST Score)</a:t>
                </a:r>
              </a:p>
            </c:rich>
          </c:tx>
          <c:layout>
            <c:manualLayout>
              <c:xMode val="edge"/>
              <c:yMode val="edge"/>
              <c:x val="1.7363141684169969E-2"/>
              <c:y val="0.1544050252279536"/>
            </c:manualLayout>
          </c:layout>
          <c:overlay val="0"/>
          <c:spPr>
            <a:noFill/>
            <a:ln>
              <a:noFill/>
            </a:ln>
            <a:effectLst/>
          </c:spPr>
          <c:txPr>
            <a:bodyPr rot="-54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265238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16102064" cy="2062242"/>
          </a:xfrm>
          <a:prstGeom prst="rect">
            <a:avLst/>
          </a:prstGeom>
        </p:spPr>
        <p:txBody>
          <a:bodyPr vert="horz" lIns="447983" tIns="223992" rIns="447983" bIns="223992" rtlCol="0"/>
          <a:lstStyle>
            <a:lvl1pPr algn="l">
              <a:defRPr sz="5800"/>
            </a:lvl1pPr>
          </a:lstStyle>
          <a:p>
            <a:endParaRPr lang="en-US" dirty="0"/>
          </a:p>
        </p:txBody>
      </p:sp>
      <p:sp>
        <p:nvSpPr>
          <p:cNvPr id="3" name="Date Placeholder 2"/>
          <p:cNvSpPr>
            <a:spLocks noGrp="1"/>
          </p:cNvSpPr>
          <p:nvPr>
            <p:ph type="dt" idx="1"/>
          </p:nvPr>
        </p:nvSpPr>
        <p:spPr>
          <a:xfrm>
            <a:off x="21047950" y="2"/>
            <a:ext cx="16102064" cy="2062242"/>
          </a:xfrm>
          <a:prstGeom prst="rect">
            <a:avLst/>
          </a:prstGeom>
        </p:spPr>
        <p:txBody>
          <a:bodyPr vert="horz" lIns="447983" tIns="223992" rIns="447983" bIns="223992" rtlCol="0"/>
          <a:lstStyle>
            <a:lvl1pPr algn="r">
              <a:defRPr sz="5800"/>
            </a:lvl1pPr>
          </a:lstStyle>
          <a:p>
            <a:fld id="{DF7856AC-E90C-47B9-9983-8543D8B8C95C}" type="datetimeFigureOut">
              <a:rPr lang="en-US" smtClean="0"/>
              <a:pPr/>
              <a:t>9/15/2022</a:t>
            </a:fld>
            <a:endParaRPr lang="en-US" dirty="0"/>
          </a:p>
        </p:txBody>
      </p:sp>
      <p:sp>
        <p:nvSpPr>
          <p:cNvPr id="4" name="Slide Image Placeholder 3"/>
          <p:cNvSpPr>
            <a:spLocks noGrp="1" noRot="1" noChangeAspect="1"/>
          </p:cNvSpPr>
          <p:nvPr>
            <p:ph type="sldImg" idx="2"/>
          </p:nvPr>
        </p:nvSpPr>
        <p:spPr>
          <a:xfrm>
            <a:off x="9126538" y="3095625"/>
            <a:ext cx="18905537" cy="15467013"/>
          </a:xfrm>
          <a:prstGeom prst="rect">
            <a:avLst/>
          </a:prstGeom>
          <a:noFill/>
          <a:ln w="12700">
            <a:solidFill>
              <a:prstClr val="black"/>
            </a:solidFill>
          </a:ln>
        </p:spPr>
        <p:txBody>
          <a:bodyPr vert="horz" lIns="447983" tIns="223992" rIns="447983" bIns="223992" rtlCol="0" anchor="ctr"/>
          <a:lstStyle/>
          <a:p>
            <a:endParaRPr lang="en-US" dirty="0"/>
          </a:p>
        </p:txBody>
      </p:sp>
      <p:sp>
        <p:nvSpPr>
          <p:cNvPr id="5" name="Notes Placeholder 4"/>
          <p:cNvSpPr>
            <a:spLocks noGrp="1"/>
          </p:cNvSpPr>
          <p:nvPr>
            <p:ph type="body" sz="quarter" idx="3"/>
          </p:nvPr>
        </p:nvSpPr>
        <p:spPr>
          <a:xfrm>
            <a:off x="3715862" y="19591303"/>
            <a:ext cx="29726890" cy="18560177"/>
          </a:xfrm>
          <a:prstGeom prst="rect">
            <a:avLst/>
          </a:prstGeom>
        </p:spPr>
        <p:txBody>
          <a:bodyPr vert="horz" lIns="447983" tIns="223992" rIns="447983" bIns="22399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39175441"/>
            <a:ext cx="16102064" cy="2062242"/>
          </a:xfrm>
          <a:prstGeom prst="rect">
            <a:avLst/>
          </a:prstGeom>
        </p:spPr>
        <p:txBody>
          <a:bodyPr vert="horz" lIns="447983" tIns="223992" rIns="447983" bIns="223992" rtlCol="0" anchor="b"/>
          <a:lstStyle>
            <a:lvl1pPr algn="l">
              <a:defRPr sz="5800"/>
            </a:lvl1pPr>
          </a:lstStyle>
          <a:p>
            <a:endParaRPr lang="en-US" dirty="0"/>
          </a:p>
        </p:txBody>
      </p:sp>
      <p:sp>
        <p:nvSpPr>
          <p:cNvPr id="7" name="Slide Number Placeholder 6"/>
          <p:cNvSpPr>
            <a:spLocks noGrp="1"/>
          </p:cNvSpPr>
          <p:nvPr>
            <p:ph type="sldNum" sz="quarter" idx="5"/>
          </p:nvPr>
        </p:nvSpPr>
        <p:spPr>
          <a:xfrm>
            <a:off x="21047950" y="39175441"/>
            <a:ext cx="16102064" cy="2062242"/>
          </a:xfrm>
          <a:prstGeom prst="rect">
            <a:avLst/>
          </a:prstGeom>
        </p:spPr>
        <p:txBody>
          <a:bodyPr vert="horz" lIns="447983" tIns="223992" rIns="447983" bIns="223992" rtlCol="0" anchor="b"/>
          <a:lstStyle>
            <a:lvl1pPr algn="r">
              <a:defRPr sz="5800"/>
            </a:lvl1pPr>
          </a:lstStyle>
          <a:p>
            <a:fld id="{E3960667-03F2-4A1B-9F6F-0F95574FE731}" type="slidenum">
              <a:rPr lang="en-US" smtClean="0"/>
              <a:pPr/>
              <a:t>‹#›</a:t>
            </a:fld>
            <a:endParaRPr lang="en-US" dirty="0"/>
          </a:p>
        </p:txBody>
      </p:sp>
    </p:spTree>
    <p:extLst>
      <p:ext uri="{BB962C8B-B14F-4D97-AF65-F5344CB8AC3E}">
        <p14:creationId xmlns:p14="http://schemas.microsoft.com/office/powerpoint/2010/main" val="463489498"/>
      </p:ext>
    </p:extLst>
  </p:cSld>
  <p:clrMap bg1="lt1" tx1="dk1" bg2="lt2" tx2="dk2" accent1="accent1" accent2="accent2" accent3="accent3" accent4="accent4" accent5="accent5" accent6="accent6" hlink="hlink" folHlink="folHlink"/>
  <p:notesStyle>
    <a:lvl1pPr marL="0" algn="l" defTabSz="912895" rtl="0" eaLnBrk="1" latinLnBrk="0" hangingPunct="1">
      <a:defRPr sz="1400" kern="1200">
        <a:solidFill>
          <a:schemeClr val="tx1"/>
        </a:solidFill>
        <a:latin typeface="+mn-lt"/>
        <a:ea typeface="+mn-ea"/>
        <a:cs typeface="+mn-cs"/>
      </a:defRPr>
    </a:lvl1pPr>
    <a:lvl2pPr marL="456450" algn="l" defTabSz="912895" rtl="0" eaLnBrk="1" latinLnBrk="0" hangingPunct="1">
      <a:defRPr sz="1400" kern="1200">
        <a:solidFill>
          <a:schemeClr val="tx1"/>
        </a:solidFill>
        <a:latin typeface="+mn-lt"/>
        <a:ea typeface="+mn-ea"/>
        <a:cs typeface="+mn-cs"/>
      </a:defRPr>
    </a:lvl2pPr>
    <a:lvl3pPr marL="912895" algn="l" defTabSz="912895" rtl="0" eaLnBrk="1" latinLnBrk="0" hangingPunct="1">
      <a:defRPr sz="1400" kern="1200">
        <a:solidFill>
          <a:schemeClr val="tx1"/>
        </a:solidFill>
        <a:latin typeface="+mn-lt"/>
        <a:ea typeface="+mn-ea"/>
        <a:cs typeface="+mn-cs"/>
      </a:defRPr>
    </a:lvl3pPr>
    <a:lvl4pPr marL="1369354" algn="l" defTabSz="912895" rtl="0" eaLnBrk="1" latinLnBrk="0" hangingPunct="1">
      <a:defRPr sz="1400" kern="1200">
        <a:solidFill>
          <a:schemeClr val="tx1"/>
        </a:solidFill>
        <a:latin typeface="+mn-lt"/>
        <a:ea typeface="+mn-ea"/>
        <a:cs typeface="+mn-cs"/>
      </a:defRPr>
    </a:lvl4pPr>
    <a:lvl5pPr marL="1825794" algn="l" defTabSz="912895" rtl="0" eaLnBrk="1" latinLnBrk="0" hangingPunct="1">
      <a:defRPr sz="1400" kern="1200">
        <a:solidFill>
          <a:schemeClr val="tx1"/>
        </a:solidFill>
        <a:latin typeface="+mn-lt"/>
        <a:ea typeface="+mn-ea"/>
        <a:cs typeface="+mn-cs"/>
      </a:defRPr>
    </a:lvl5pPr>
    <a:lvl6pPr marL="2282253" algn="l" defTabSz="912895" rtl="0" eaLnBrk="1" latinLnBrk="0" hangingPunct="1">
      <a:defRPr sz="1400" kern="1200">
        <a:solidFill>
          <a:schemeClr val="tx1"/>
        </a:solidFill>
        <a:latin typeface="+mn-lt"/>
        <a:ea typeface="+mn-ea"/>
        <a:cs typeface="+mn-cs"/>
      </a:defRPr>
    </a:lvl6pPr>
    <a:lvl7pPr marL="2738689" algn="l" defTabSz="912895" rtl="0" eaLnBrk="1" latinLnBrk="0" hangingPunct="1">
      <a:defRPr sz="1400" kern="1200">
        <a:solidFill>
          <a:schemeClr val="tx1"/>
        </a:solidFill>
        <a:latin typeface="+mn-lt"/>
        <a:ea typeface="+mn-ea"/>
        <a:cs typeface="+mn-cs"/>
      </a:defRPr>
    </a:lvl7pPr>
    <a:lvl8pPr marL="3195148" algn="l" defTabSz="912895" rtl="0" eaLnBrk="1" latinLnBrk="0" hangingPunct="1">
      <a:defRPr sz="1400" kern="1200">
        <a:solidFill>
          <a:schemeClr val="tx1"/>
        </a:solidFill>
        <a:latin typeface="+mn-lt"/>
        <a:ea typeface="+mn-ea"/>
        <a:cs typeface="+mn-cs"/>
      </a:defRPr>
    </a:lvl8pPr>
    <a:lvl9pPr marL="3651584" algn="l" defTabSz="91289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960667-03F2-4A1B-9F6F-0F95574FE731}" type="slidenum">
              <a:rPr lang="en-US" smtClean="0"/>
              <a:pPr/>
              <a:t>1</a:t>
            </a:fld>
            <a:endParaRPr lang="en-US" dirty="0"/>
          </a:p>
        </p:txBody>
      </p:sp>
    </p:spTree>
    <p:extLst>
      <p:ext uri="{BB962C8B-B14F-4D97-AF65-F5344CB8AC3E}">
        <p14:creationId xmlns:p14="http://schemas.microsoft.com/office/powerpoint/2010/main" val="200872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5867400" y="990600"/>
            <a:ext cx="284988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5867400" y="3588612"/>
            <a:ext cx="284988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48FB3D-E962-4ECB-AB9B-CBD32E5BDC3C}" type="slidenum">
              <a:rPr lang="en-US" smtClean="0"/>
              <a:pPr/>
              <a:t>‹#›</a:t>
            </a:fld>
            <a:endParaRPr lang="en-US" dirty="0"/>
          </a:p>
        </p:txBody>
      </p:sp>
      <p:sp>
        <p:nvSpPr>
          <p:cNvPr id="7" name="Text Placeholder 6"/>
          <p:cNvSpPr>
            <a:spLocks noGrp="1"/>
          </p:cNvSpPr>
          <p:nvPr>
            <p:ph type="body" sz="quarter" idx="13" hasCustomPrompt="1"/>
          </p:nvPr>
        </p:nvSpPr>
        <p:spPr>
          <a:xfrm>
            <a:off x="1047750" y="5852160"/>
            <a:ext cx="117348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047750" y="7071360"/>
            <a:ext cx="117348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047750" y="15032736"/>
            <a:ext cx="117348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047750" y="16251945"/>
            <a:ext cx="117348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047750" y="25831800"/>
            <a:ext cx="117348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047750" y="27057096"/>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4249400" y="5852160"/>
            <a:ext cx="117348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4249400" y="7071360"/>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4249400" y="11948160"/>
            <a:ext cx="117348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4249400" y="23469600"/>
            <a:ext cx="117348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4249400" y="25831800"/>
            <a:ext cx="117348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4249400" y="27057096"/>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7409140" y="5852160"/>
            <a:ext cx="117348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7409140" y="7071360"/>
            <a:ext cx="117348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7409140" y="15837408"/>
            <a:ext cx="117348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7409140" y="25831800"/>
            <a:ext cx="117348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7409140" y="27057096"/>
            <a:ext cx="117348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p:nvSpPr>
        <p:spPr>
          <a:xfrm>
            <a:off x="40233602" y="2552699"/>
            <a:ext cx="11409998"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E3A5C8-92F1-466B-AA30-C62B4CC2DCA2}" type="slidenum">
              <a:rPr lang="en-US" smtClean="0"/>
              <a:pPr/>
              <a:t>‹#›</a:t>
            </a:fld>
            <a:endParaRPr lang="en-US" dirty="0"/>
          </a:p>
        </p:txBody>
      </p:sp>
    </p:spTree>
    <p:extLst>
      <p:ext uri="{BB962C8B-B14F-4D97-AF65-F5344CB8AC3E}">
        <p14:creationId xmlns:p14="http://schemas.microsoft.com/office/powerpoint/2010/main" val="1609355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bwMode="invGray">
          <a:xfrm>
            <a:off x="0" y="0"/>
            <a:ext cx="402336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5867400" y="990600"/>
            <a:ext cx="284988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67400" y="6019800"/>
            <a:ext cx="284988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7750" y="32114698"/>
            <a:ext cx="9052560" cy="457200"/>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0100310" y="32114698"/>
            <a:ext cx="2003298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133290" y="32114698"/>
            <a:ext cx="905256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7948FB3D-E962-4ECB-AB9B-CBD32E5BDC3C}"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5195" r:id="rId1"/>
    <p:sldLayoutId id="2147485196" r:id="rId2"/>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A4A3A4"/>
          </p15:clr>
        </p15:guide>
        <p15:guide id="2" pos="720">
          <p15:clr>
            <a:srgbClr val="A4A3A4"/>
          </p15:clr>
        </p15:guide>
        <p15:guide id="3" pos="26928">
          <p15:clr>
            <a:srgbClr val="A4A3A4"/>
          </p15:clr>
        </p15:guide>
        <p15:guide id="4" pos="13824">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9755EC-C42D-45EF-B591-83A0675A0B01}"/>
              </a:ext>
            </a:extLst>
          </p:cNvPr>
          <p:cNvPicPr>
            <a:picLocks noChangeAspect="1"/>
          </p:cNvPicPr>
          <p:nvPr/>
        </p:nvPicPr>
        <p:blipFill>
          <a:blip r:embed="rId3"/>
          <a:stretch>
            <a:fillRect/>
          </a:stretch>
        </p:blipFill>
        <p:spPr>
          <a:xfrm>
            <a:off x="-611666" y="2748734"/>
            <a:ext cx="8679064" cy="3028135"/>
          </a:xfrm>
          <a:prstGeom prst="rect">
            <a:avLst/>
          </a:prstGeom>
        </p:spPr>
      </p:pic>
      <p:sp>
        <p:nvSpPr>
          <p:cNvPr id="8" name="Rectangle 7">
            <a:extLst>
              <a:ext uri="{FF2B5EF4-FFF2-40B4-BE49-F238E27FC236}">
                <a16:creationId xmlns:a16="http://schemas.microsoft.com/office/drawing/2014/main" id="{B38DA490-586B-4E9E-A9F5-DFFB0B68AE34}"/>
              </a:ext>
            </a:extLst>
          </p:cNvPr>
          <p:cNvSpPr/>
          <p:nvPr/>
        </p:nvSpPr>
        <p:spPr>
          <a:xfrm>
            <a:off x="6288187" y="386847"/>
            <a:ext cx="27481472" cy="2277547"/>
          </a:xfrm>
          <a:prstGeom prst="rect">
            <a:avLst/>
          </a:prstGeom>
        </p:spPr>
        <p:txBody>
          <a:bodyPr wrap="square">
            <a:spAutoFit/>
          </a:bodyPr>
          <a:lstStyle/>
          <a:p>
            <a:pPr algn="ctr"/>
            <a:r>
              <a:rPr lang="en-US" sz="7100" b="1" dirty="0">
                <a:solidFill>
                  <a:schemeClr val="bg2"/>
                </a:solidFill>
                <a:latin typeface="Georgia" pitchFamily="18" charset="0"/>
              </a:rPr>
              <a:t>Patient-Provider Communication and Cancer-Related Financial Hardship in the Context of Serious Illness</a:t>
            </a:r>
          </a:p>
        </p:txBody>
      </p:sp>
      <p:sp>
        <p:nvSpPr>
          <p:cNvPr id="9" name="Rectangle 8">
            <a:extLst>
              <a:ext uri="{FF2B5EF4-FFF2-40B4-BE49-F238E27FC236}">
                <a16:creationId xmlns:a16="http://schemas.microsoft.com/office/drawing/2014/main" id="{F60030FD-B376-4DE5-A89E-178B8E5F6CAA}"/>
              </a:ext>
            </a:extLst>
          </p:cNvPr>
          <p:cNvSpPr/>
          <p:nvPr/>
        </p:nvSpPr>
        <p:spPr bwMode="auto">
          <a:xfrm>
            <a:off x="530420" y="5481010"/>
            <a:ext cx="12702611" cy="13062394"/>
          </a:xfrm>
          <a:prstGeom prst="rect">
            <a:avLst/>
          </a:prstGeom>
          <a:solidFill>
            <a:srgbClr val="FFFFFF"/>
          </a:solidFill>
          <a:ln w="127000" cap="flat" cmpd="thickThin" algn="ctr">
            <a:solidFill>
              <a:srgbClr val="000000"/>
            </a:solidFill>
            <a:prstDash val="solid"/>
            <a:round/>
            <a:headEnd type="none" w="med" len="med"/>
            <a:tailEnd type="none" w="med" len="med"/>
          </a:ln>
          <a:effectLst/>
        </p:spPr>
        <p:txBody>
          <a:bodyPr vert="horz" wrap="square" lIns="91327" tIns="45673" rIns="91327" bIns="45673" numCol="1" rtlCol="0" anchor="t" anchorCtr="0" compatLnSpc="1">
            <a:prstTxWarp prst="textNoShape">
              <a:avLst/>
            </a:prstTxWarp>
          </a:bodyPr>
          <a:lstStyle/>
          <a:p>
            <a:pPr defTabSz="4228902"/>
            <a:endParaRPr lang="en-US" dirty="0">
              <a:ln>
                <a:solidFill>
                  <a:srgbClr val="408000"/>
                </a:solidFill>
              </a:ln>
            </a:endParaRPr>
          </a:p>
        </p:txBody>
      </p:sp>
      <p:sp>
        <p:nvSpPr>
          <p:cNvPr id="10" name="Text Placeholder 4">
            <a:extLst>
              <a:ext uri="{FF2B5EF4-FFF2-40B4-BE49-F238E27FC236}">
                <a16:creationId xmlns:a16="http://schemas.microsoft.com/office/drawing/2014/main" id="{1C0CB332-E3A1-4468-9DD2-BA82BCF0F404}"/>
              </a:ext>
            </a:extLst>
          </p:cNvPr>
          <p:cNvSpPr>
            <a:spLocks noGrp="1"/>
          </p:cNvSpPr>
          <p:nvPr/>
        </p:nvSpPr>
        <p:spPr>
          <a:xfrm>
            <a:off x="2444522" y="5106937"/>
            <a:ext cx="7936695" cy="962813"/>
          </a:xfrm>
          <a:prstGeom prst="round1Rect">
            <a:avLst>
              <a:gd name="adj" fmla="val 50000"/>
            </a:avLst>
          </a:prstGeom>
          <a:solidFill>
            <a:schemeClr val="accent2"/>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algn="ctr"/>
            <a:r>
              <a:rPr lang="en-US" sz="7000" b="1" dirty="0">
                <a:solidFill>
                  <a:schemeClr val="tx1"/>
                </a:solidFill>
                <a:latin typeface="+mn-lt"/>
                <a:cs typeface="Arial" pitchFamily="34" charset="0"/>
              </a:rPr>
              <a:t>Introduction</a:t>
            </a:r>
          </a:p>
        </p:txBody>
      </p:sp>
      <p:sp>
        <p:nvSpPr>
          <p:cNvPr id="11" name="Rectangle 10">
            <a:extLst>
              <a:ext uri="{FF2B5EF4-FFF2-40B4-BE49-F238E27FC236}">
                <a16:creationId xmlns:a16="http://schemas.microsoft.com/office/drawing/2014/main" id="{52231BC7-4562-42A9-A890-823952C0BE2D}"/>
              </a:ext>
            </a:extLst>
          </p:cNvPr>
          <p:cNvSpPr/>
          <p:nvPr/>
        </p:nvSpPr>
        <p:spPr>
          <a:xfrm>
            <a:off x="635609" y="5875091"/>
            <a:ext cx="12636185" cy="12727587"/>
          </a:xfrm>
          <a:prstGeom prst="rect">
            <a:avLst/>
          </a:prstGeom>
        </p:spPr>
        <p:txBody>
          <a:bodyPr wrap="square">
            <a:spAutoFit/>
          </a:bodyPr>
          <a:lstStyle/>
          <a:p>
            <a:pPr>
              <a:lnSpc>
                <a:spcPts val="4700"/>
              </a:lnSpc>
            </a:pPr>
            <a:r>
              <a:rPr lang="en-US" sz="3800" b="1" u="sng" dirty="0">
                <a:latin typeface="+mn-lt"/>
                <a:cs typeface="Arial" pitchFamily="34" charset="0"/>
              </a:rPr>
              <a:t>Background</a:t>
            </a:r>
            <a:r>
              <a:rPr lang="en-US" sz="3800" dirty="0">
                <a:latin typeface="+mn-lt"/>
                <a:cs typeface="Arial" pitchFamily="34" charset="0"/>
              </a:rPr>
              <a:t>:</a:t>
            </a:r>
          </a:p>
          <a:p>
            <a:pPr>
              <a:lnSpc>
                <a:spcPts val="4700"/>
              </a:lnSpc>
              <a:buFont typeface="Arial" pitchFamily="34" charset="0"/>
              <a:buChar char="•"/>
            </a:pPr>
            <a:r>
              <a:rPr lang="en-US" sz="3800" dirty="0">
                <a:latin typeface="+mn-lt"/>
                <a:cs typeface="Arial" pitchFamily="34" charset="0"/>
              </a:rPr>
              <a:t> Over 1.9 million new cancer cases will be diagnosed in 2022.</a:t>
            </a:r>
          </a:p>
          <a:p>
            <a:pPr>
              <a:lnSpc>
                <a:spcPts val="4700"/>
              </a:lnSpc>
              <a:buFont typeface="Arial" pitchFamily="34" charset="0"/>
              <a:buChar char="•"/>
            </a:pPr>
            <a:r>
              <a:rPr lang="en-US" sz="3800" dirty="0">
                <a:latin typeface="+mn-lt"/>
                <a:cs typeface="Arial" pitchFamily="34" charset="0"/>
              </a:rPr>
              <a:t> Increases in costly supportive care and cancer treatments have resulted in a dramatic increase in out-of-pocket patient costs. </a:t>
            </a:r>
          </a:p>
          <a:p>
            <a:pPr>
              <a:lnSpc>
                <a:spcPts val="4700"/>
              </a:lnSpc>
              <a:buFont typeface="Arial" pitchFamily="34" charset="0"/>
              <a:buChar char="•"/>
            </a:pPr>
            <a:r>
              <a:rPr lang="en-US" sz="3800" dirty="0">
                <a:latin typeface="+mn-lt"/>
                <a:cs typeface="Arial" pitchFamily="34" charset="0"/>
              </a:rPr>
              <a:t>Patients with advanced cancer are at increased risk for experiencing financial hardship (FH) and associated adverse health outcomes.</a:t>
            </a:r>
          </a:p>
          <a:p>
            <a:pPr>
              <a:lnSpc>
                <a:spcPts val="4700"/>
              </a:lnSpc>
              <a:buFont typeface="Arial" pitchFamily="34" charset="0"/>
              <a:buChar char="•"/>
            </a:pPr>
            <a:r>
              <a:rPr lang="en-US" sz="3800" dirty="0">
                <a:latin typeface="+mn-lt"/>
                <a:cs typeface="Arial" pitchFamily="34" charset="0"/>
              </a:rPr>
              <a:t> Palliative care (PC) guidelines include an assessment of and communication about FH, however, these conversations do not consistently occur. </a:t>
            </a:r>
          </a:p>
          <a:p>
            <a:pPr>
              <a:lnSpc>
                <a:spcPts val="4700"/>
              </a:lnSpc>
            </a:pPr>
            <a:r>
              <a:rPr lang="en-US" sz="3800" b="1" u="sng" dirty="0">
                <a:latin typeface="+mn-lt"/>
                <a:cs typeface="Arial" pitchFamily="34" charset="0"/>
              </a:rPr>
              <a:t>Purpose:</a:t>
            </a:r>
          </a:p>
          <a:p>
            <a:pPr marL="742950" indent="-742950">
              <a:lnSpc>
                <a:spcPts val="4700"/>
              </a:lnSpc>
              <a:buAutoNum type="arabicParenR"/>
            </a:pPr>
            <a:r>
              <a:rPr lang="en-US" sz="3800" dirty="0">
                <a:latin typeface="+mn-lt"/>
                <a:cs typeface="Arial" pitchFamily="34" charset="0"/>
              </a:rPr>
              <a:t>To describe patients’ perceptions of provider communication about cancer care cost and </a:t>
            </a:r>
          </a:p>
          <a:p>
            <a:pPr marL="742950" indent="-742950">
              <a:lnSpc>
                <a:spcPts val="4700"/>
              </a:lnSpc>
              <a:buAutoNum type="arabicParenR"/>
            </a:pPr>
            <a:r>
              <a:rPr lang="en-US" sz="3800" dirty="0">
                <a:latin typeface="+mn-lt"/>
                <a:cs typeface="Arial" pitchFamily="34" charset="0"/>
              </a:rPr>
              <a:t>Explore the relationship between provider communication about cancer costs and perceived FH among diverse patients with advanced cancer receiving outpatient PC services.</a:t>
            </a:r>
          </a:p>
          <a:p>
            <a:pPr>
              <a:lnSpc>
                <a:spcPts val="4700"/>
              </a:lnSpc>
            </a:pPr>
            <a:r>
              <a:rPr lang="en-US" sz="3800" b="1" u="sng" dirty="0">
                <a:latin typeface="+mn-lt"/>
                <a:cs typeface="Arial" pitchFamily="34" charset="0"/>
              </a:rPr>
              <a:t>Central Hypothesis:</a:t>
            </a:r>
            <a:endParaRPr lang="en-US" sz="3800" dirty="0">
              <a:latin typeface="+mn-lt"/>
              <a:cs typeface="Arial" pitchFamily="34" charset="0"/>
            </a:endParaRPr>
          </a:p>
          <a:p>
            <a:pPr marL="342900" indent="-342900">
              <a:lnSpc>
                <a:spcPts val="4700"/>
              </a:lnSpc>
              <a:buFont typeface="Arial" pitchFamily="34" charset="0"/>
              <a:buChar char="•"/>
            </a:pPr>
            <a:r>
              <a:rPr lang="en-US" sz="3800" dirty="0">
                <a:latin typeface="+mn-lt"/>
                <a:cs typeface="Arial" pitchFamily="34" charset="0"/>
              </a:rPr>
              <a:t>Gaps in provider communication about cost of cancer care contribute to patients’ perceived FH.</a:t>
            </a:r>
          </a:p>
        </p:txBody>
      </p:sp>
      <p:sp>
        <p:nvSpPr>
          <p:cNvPr id="13" name="Rectangle 12">
            <a:extLst>
              <a:ext uri="{FF2B5EF4-FFF2-40B4-BE49-F238E27FC236}">
                <a16:creationId xmlns:a16="http://schemas.microsoft.com/office/drawing/2014/main" id="{86C1929C-0F97-4AF0-83C6-6D557BCA4F00}"/>
              </a:ext>
            </a:extLst>
          </p:cNvPr>
          <p:cNvSpPr/>
          <p:nvPr/>
        </p:nvSpPr>
        <p:spPr bwMode="auto">
          <a:xfrm>
            <a:off x="530421" y="18936301"/>
            <a:ext cx="12710428" cy="13881928"/>
          </a:xfrm>
          <a:prstGeom prst="rect">
            <a:avLst/>
          </a:prstGeom>
          <a:solidFill>
            <a:srgbClr val="FFFFFF"/>
          </a:solidFill>
          <a:ln w="127000" cap="flat" cmpd="thickThin" algn="ctr">
            <a:solidFill>
              <a:srgbClr val="000000"/>
            </a:solidFill>
            <a:prstDash val="solid"/>
            <a:round/>
            <a:headEnd type="none" w="med" len="med"/>
            <a:tailEnd type="none" w="med" len="med"/>
          </a:ln>
          <a:effectLst/>
        </p:spPr>
        <p:txBody>
          <a:bodyPr vert="horz" wrap="square" lIns="91327" tIns="45673" rIns="91327" bIns="45673" numCol="1" rtlCol="0" anchor="t" anchorCtr="0" compatLnSpc="1">
            <a:prstTxWarp prst="textNoShape">
              <a:avLst/>
            </a:prstTxWarp>
          </a:bodyPr>
          <a:lstStyle/>
          <a:p>
            <a:pPr defTabSz="4228902"/>
            <a:endParaRPr lang="en-US" dirty="0"/>
          </a:p>
        </p:txBody>
      </p:sp>
      <p:sp>
        <p:nvSpPr>
          <p:cNvPr id="16" name="Rectangle 15">
            <a:extLst>
              <a:ext uri="{FF2B5EF4-FFF2-40B4-BE49-F238E27FC236}">
                <a16:creationId xmlns:a16="http://schemas.microsoft.com/office/drawing/2014/main" id="{5CC6576F-24EB-4DAC-921E-B6FC7CFDF398}"/>
              </a:ext>
            </a:extLst>
          </p:cNvPr>
          <p:cNvSpPr/>
          <p:nvPr/>
        </p:nvSpPr>
        <p:spPr>
          <a:xfrm>
            <a:off x="629168" y="19512371"/>
            <a:ext cx="12477997" cy="13330316"/>
          </a:xfrm>
          <a:prstGeom prst="rect">
            <a:avLst/>
          </a:prstGeom>
        </p:spPr>
        <p:txBody>
          <a:bodyPr wrap="square">
            <a:spAutoFit/>
          </a:bodyPr>
          <a:lstStyle/>
          <a:p>
            <a:pPr marL="342900" indent="-342900" defTabSz="4228902">
              <a:lnSpc>
                <a:spcPts val="4700"/>
              </a:lnSpc>
              <a:buFont typeface="Arial" panose="020B0604020202020204" pitchFamily="34" charset="0"/>
              <a:buChar char="•"/>
            </a:pPr>
            <a:r>
              <a:rPr lang="en-US" sz="3800" b="1" u="sng" dirty="0">
                <a:latin typeface="+mn-lt"/>
                <a:cs typeface="Arial" pitchFamily="34" charset="0"/>
              </a:rPr>
              <a:t>Design and Parent Study:</a:t>
            </a:r>
            <a:r>
              <a:rPr lang="en-US" sz="3800" b="1" dirty="0">
                <a:latin typeface="+mn-lt"/>
                <a:cs typeface="Arial" pitchFamily="34" charset="0"/>
              </a:rPr>
              <a:t> </a:t>
            </a:r>
            <a:r>
              <a:rPr lang="en-US" sz="3800" dirty="0">
                <a:latin typeface="+mn-lt"/>
                <a:cs typeface="Arial" pitchFamily="34" charset="0"/>
              </a:rPr>
              <a:t>Secondary analysis of a completed cross-sectional, multi-site pilot study of FH and quality of life among patients with advanced cancer receiving outpatient PC in Georgia.</a:t>
            </a:r>
          </a:p>
          <a:p>
            <a:pPr marL="342900" indent="-342900" defTabSz="4228902">
              <a:lnSpc>
                <a:spcPts val="4700"/>
              </a:lnSpc>
              <a:buFont typeface="Arial" panose="020B0604020202020204" pitchFamily="34" charset="0"/>
              <a:buChar char="•"/>
            </a:pPr>
            <a:r>
              <a:rPr lang="en-US" sz="3800" b="1" u="sng" dirty="0">
                <a:latin typeface="+mn-lt"/>
                <a:cs typeface="Arial" pitchFamily="34" charset="0"/>
              </a:rPr>
              <a:t>Sample:</a:t>
            </a:r>
            <a:r>
              <a:rPr lang="en-US" sz="3800" dirty="0">
                <a:latin typeface="+mn-lt"/>
                <a:cs typeface="Arial" pitchFamily="34" charset="0"/>
              </a:rPr>
              <a:t> Age </a:t>
            </a:r>
            <a:r>
              <a:rPr lang="en-US" sz="3800" u="sng" dirty="0">
                <a:latin typeface="+mn-lt"/>
                <a:cs typeface="Arial" pitchFamily="34" charset="0"/>
              </a:rPr>
              <a:t>&gt;</a:t>
            </a:r>
            <a:r>
              <a:rPr lang="en-US" sz="3800" dirty="0">
                <a:latin typeface="+mn-lt"/>
                <a:cs typeface="Arial" pitchFamily="34" charset="0"/>
              </a:rPr>
              <a:t> 18 years; metastatic or locally advanced refractory cancer diagnosis; English-speaking; competent to consent</a:t>
            </a:r>
          </a:p>
          <a:p>
            <a:pPr marL="1484395" lvl="2" indent="-571500" defTabSz="4228902">
              <a:lnSpc>
                <a:spcPts val="4700"/>
              </a:lnSpc>
              <a:buFont typeface="Arial" panose="020B0604020202020204" pitchFamily="34" charset="0"/>
              <a:buChar char="•"/>
              <a:defRPr/>
            </a:pPr>
            <a:r>
              <a:rPr lang="en-US" sz="3800" i="1" u="sng" dirty="0">
                <a:solidFill>
                  <a:prstClr val="black"/>
                </a:solidFill>
                <a:latin typeface="Calibri"/>
                <a:cs typeface="Arial" pitchFamily="34" charset="0"/>
              </a:rPr>
              <a:t>Excluded:</a:t>
            </a:r>
            <a:r>
              <a:rPr lang="en-US" sz="3800" dirty="0">
                <a:solidFill>
                  <a:prstClr val="black"/>
                </a:solidFill>
                <a:latin typeface="Calibri"/>
                <a:cs typeface="Arial" pitchFamily="34" charset="0"/>
              </a:rPr>
              <a:t>  missing scores for FH or patient-provider communication (n=11)</a:t>
            </a:r>
            <a:endParaRPr lang="en-US" sz="3800" b="1" u="sng" dirty="0">
              <a:latin typeface="+mn-lt"/>
              <a:cs typeface="Arial" pitchFamily="34" charset="0"/>
            </a:endParaRPr>
          </a:p>
          <a:p>
            <a:pPr defTabSz="4228902">
              <a:lnSpc>
                <a:spcPts val="4700"/>
              </a:lnSpc>
            </a:pPr>
            <a:r>
              <a:rPr lang="en-US" sz="3800" b="1" u="sng" dirty="0">
                <a:latin typeface="+mn-lt"/>
                <a:cs typeface="Arial" pitchFamily="34" charset="0"/>
              </a:rPr>
              <a:t>Variables and Measures: </a:t>
            </a:r>
          </a:p>
          <a:p>
            <a:pPr marL="342900" indent="-342900" defTabSz="4228902">
              <a:lnSpc>
                <a:spcPts val="4700"/>
              </a:lnSpc>
              <a:buFont typeface="Arial" panose="020B0604020202020204" pitchFamily="34" charset="0"/>
              <a:buChar char="•"/>
            </a:pPr>
            <a:r>
              <a:rPr lang="en-US" sz="3800" dirty="0">
                <a:latin typeface="+mn-lt"/>
                <a:cs typeface="Arial" pitchFamily="34" charset="0"/>
              </a:rPr>
              <a:t>FH (Comprehensive Score for Financial Toxicity [COST], V1)</a:t>
            </a:r>
          </a:p>
          <a:p>
            <a:pPr marL="799350" lvl="1" indent="-342900" defTabSz="4228902">
              <a:lnSpc>
                <a:spcPts val="4700"/>
              </a:lnSpc>
              <a:buFont typeface="Arial" panose="020B0604020202020204" pitchFamily="34" charset="0"/>
              <a:buChar char="•"/>
            </a:pPr>
            <a:r>
              <a:rPr lang="en-US" sz="3800" dirty="0">
                <a:latin typeface="+mn-lt"/>
                <a:cs typeface="Arial" pitchFamily="34" charset="0"/>
              </a:rPr>
              <a:t>0-44, lower=worse</a:t>
            </a:r>
          </a:p>
          <a:p>
            <a:pPr marL="342900" indent="-342900" defTabSz="4228902">
              <a:lnSpc>
                <a:spcPts val="4700"/>
              </a:lnSpc>
              <a:buFont typeface="Arial" panose="020B0604020202020204" pitchFamily="34" charset="0"/>
              <a:buChar char="•"/>
            </a:pPr>
            <a:r>
              <a:rPr lang="en-US" sz="3800" dirty="0">
                <a:latin typeface="+mn-lt"/>
                <a:cs typeface="Arial" pitchFamily="34" charset="0"/>
              </a:rPr>
              <a:t>Patient-provider communication: </a:t>
            </a:r>
            <a:r>
              <a:rPr lang="en-US" sz="3800" i="1" dirty="0">
                <a:latin typeface="+mn-lt"/>
                <a:cs typeface="Arial" pitchFamily="34" charset="0"/>
              </a:rPr>
              <a:t>any</a:t>
            </a:r>
            <a:r>
              <a:rPr lang="en-US" sz="3800" dirty="0">
                <a:latin typeface="+mn-lt"/>
                <a:cs typeface="Arial" pitchFamily="34" charset="0"/>
              </a:rPr>
              <a:t> healthcare provider </a:t>
            </a:r>
            <a:r>
              <a:rPr lang="en-US" sz="3800" i="1" dirty="0">
                <a:latin typeface="+mn-lt"/>
                <a:cs typeface="Arial" pitchFamily="34" charset="0"/>
              </a:rPr>
              <a:t>ever</a:t>
            </a:r>
            <a:r>
              <a:rPr lang="en-US" sz="3800" dirty="0">
                <a:latin typeface="+mn-lt"/>
                <a:cs typeface="Arial" pitchFamily="34" charset="0"/>
              </a:rPr>
              <a:t> discussed out of pocket cancer care costs (Medical Expenditure Panel Survey [MEPS] single item), dichotomized:</a:t>
            </a:r>
          </a:p>
          <a:p>
            <a:pPr marL="799350" lvl="1" indent="-342900" defTabSz="4228902">
              <a:lnSpc>
                <a:spcPts val="4700"/>
              </a:lnSpc>
              <a:buFont typeface="Arial" panose="020B0604020202020204" pitchFamily="34" charset="0"/>
              <a:buChar char="•"/>
            </a:pPr>
            <a:r>
              <a:rPr lang="en-US" sz="3800" dirty="0">
                <a:latin typeface="+mn-lt"/>
                <a:cs typeface="Arial" pitchFamily="34" charset="0"/>
              </a:rPr>
              <a:t>Yes (Discussed it with me </a:t>
            </a:r>
            <a:r>
              <a:rPr lang="en-US" sz="3800" u="sng" dirty="0">
                <a:latin typeface="+mn-lt"/>
                <a:cs typeface="Arial" pitchFamily="34" charset="0"/>
              </a:rPr>
              <a:t>in detail</a:t>
            </a:r>
            <a:r>
              <a:rPr lang="en-US" sz="3800" dirty="0">
                <a:latin typeface="+mn-lt"/>
                <a:cs typeface="Arial" pitchFamily="34" charset="0"/>
              </a:rPr>
              <a:t> or </a:t>
            </a:r>
            <a:r>
              <a:rPr lang="en-US" sz="3800" u="sng" dirty="0">
                <a:latin typeface="+mn-lt"/>
                <a:cs typeface="Arial" pitchFamily="34" charset="0"/>
              </a:rPr>
              <a:t>briefly</a:t>
            </a:r>
            <a:r>
              <a:rPr lang="en-US" sz="3800" dirty="0">
                <a:latin typeface="+mn-lt"/>
                <a:cs typeface="Arial" pitchFamily="34" charset="0"/>
              </a:rPr>
              <a:t>) or</a:t>
            </a:r>
          </a:p>
          <a:p>
            <a:pPr marL="799350" lvl="1" indent="-342900" defTabSz="4228902">
              <a:lnSpc>
                <a:spcPts val="4700"/>
              </a:lnSpc>
              <a:buFont typeface="Arial" panose="020B0604020202020204" pitchFamily="34" charset="0"/>
              <a:buChar char="•"/>
            </a:pPr>
            <a:r>
              <a:rPr lang="en-US" sz="3800" dirty="0">
                <a:latin typeface="+mn-lt"/>
                <a:cs typeface="Arial" pitchFamily="34" charset="0"/>
              </a:rPr>
              <a:t>No (Did not discuss it at all)</a:t>
            </a: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Sociodemographic and clinical characteristics (self-report and medical record review)</a:t>
            </a:r>
          </a:p>
          <a:p>
            <a:pPr>
              <a:lnSpc>
                <a:spcPts val="4700"/>
              </a:lnSpc>
            </a:pPr>
            <a:r>
              <a:rPr lang="en-US" sz="3800" b="1" u="sng" dirty="0">
                <a:latin typeface="+mn-lt"/>
                <a:cs typeface="Arial" pitchFamily="34" charset="0"/>
              </a:rPr>
              <a:t>Statistical Analyses:</a:t>
            </a:r>
          </a:p>
          <a:p>
            <a:pPr>
              <a:lnSpc>
                <a:spcPts val="4700"/>
              </a:lnSpc>
            </a:pPr>
            <a:r>
              <a:rPr lang="en-US" sz="3800" dirty="0">
                <a:latin typeface="+mn-lt"/>
                <a:cs typeface="Arial" pitchFamily="34" charset="0"/>
              </a:rPr>
              <a:t>Descriptive statistics, independent sample t-tests, Pearson product-moment correlations</a:t>
            </a:r>
          </a:p>
        </p:txBody>
      </p:sp>
      <p:sp>
        <p:nvSpPr>
          <p:cNvPr id="19" name="TextBox 18">
            <a:extLst>
              <a:ext uri="{FF2B5EF4-FFF2-40B4-BE49-F238E27FC236}">
                <a16:creationId xmlns:a16="http://schemas.microsoft.com/office/drawing/2014/main" id="{37E86D6F-3C9B-45AC-AAEB-83FA538BC351}"/>
              </a:ext>
            </a:extLst>
          </p:cNvPr>
          <p:cNvSpPr txBox="1"/>
          <p:nvPr/>
        </p:nvSpPr>
        <p:spPr>
          <a:xfrm>
            <a:off x="9397253" y="2691127"/>
            <a:ext cx="21031200" cy="1446550"/>
          </a:xfrm>
          <a:prstGeom prst="rect">
            <a:avLst/>
          </a:prstGeom>
          <a:noFill/>
        </p:spPr>
        <p:txBody>
          <a:bodyPr wrap="square">
            <a:spAutoFit/>
          </a:bodyPr>
          <a:lstStyle/>
          <a:p>
            <a:pPr algn="ctr"/>
            <a:r>
              <a:rPr lang="en-US" sz="4400" b="1" dirty="0">
                <a:solidFill>
                  <a:schemeClr val="bg2"/>
                </a:solidFill>
                <a:latin typeface="Georgia" pitchFamily="18" charset="0"/>
              </a:rPr>
              <a:t>Chelsea Green;</a:t>
            </a:r>
            <a:r>
              <a:rPr lang="en-US" sz="4400" b="1" baseline="30000" dirty="0">
                <a:solidFill>
                  <a:schemeClr val="bg2"/>
                </a:solidFill>
                <a:latin typeface="Georgia" pitchFamily="18" charset="0"/>
              </a:rPr>
              <a:t>1</a:t>
            </a:r>
            <a:r>
              <a:rPr lang="en-US" sz="4400" b="1" dirty="0">
                <a:solidFill>
                  <a:schemeClr val="bg2"/>
                </a:solidFill>
                <a:latin typeface="Georgia" pitchFamily="18" charset="0"/>
              </a:rPr>
              <a:t> Katherine Yeager;</a:t>
            </a:r>
            <a:r>
              <a:rPr lang="en-US" sz="4400" b="1" baseline="30000" dirty="0">
                <a:solidFill>
                  <a:schemeClr val="bg2"/>
                </a:solidFill>
                <a:latin typeface="Georgia" pitchFamily="18" charset="0"/>
              </a:rPr>
              <a:t>2</a:t>
            </a:r>
            <a:r>
              <a:rPr lang="en-US" sz="4400" b="1" dirty="0">
                <a:solidFill>
                  <a:schemeClr val="bg2"/>
                </a:solidFill>
                <a:latin typeface="Georgia" pitchFamily="18" charset="0"/>
              </a:rPr>
              <a:t> Kimberly Curseen;</a:t>
            </a:r>
            <a:r>
              <a:rPr lang="en-US" sz="4400" b="1" baseline="30000" dirty="0">
                <a:solidFill>
                  <a:schemeClr val="bg2"/>
                </a:solidFill>
                <a:latin typeface="Georgia" pitchFamily="18" charset="0"/>
              </a:rPr>
              <a:t>2</a:t>
            </a:r>
            <a:r>
              <a:rPr lang="en-US" sz="4400" b="1" dirty="0">
                <a:solidFill>
                  <a:schemeClr val="bg2"/>
                </a:solidFill>
                <a:latin typeface="Georgia" pitchFamily="18" charset="0"/>
              </a:rPr>
              <a:t> </a:t>
            </a:r>
          </a:p>
          <a:p>
            <a:pPr algn="ctr"/>
            <a:r>
              <a:rPr lang="en-US" sz="4400" b="1" dirty="0">
                <a:solidFill>
                  <a:schemeClr val="bg2"/>
                </a:solidFill>
                <a:latin typeface="Georgia" pitchFamily="18" charset="0"/>
              </a:rPr>
              <a:t>Teresa Thomas</a:t>
            </a:r>
            <a:r>
              <a:rPr lang="en-US" sz="4400" b="1" baseline="30000" dirty="0">
                <a:solidFill>
                  <a:schemeClr val="bg2"/>
                </a:solidFill>
                <a:latin typeface="Georgia" pitchFamily="18" charset="0"/>
              </a:rPr>
              <a:t>3,4</a:t>
            </a:r>
            <a:r>
              <a:rPr lang="en-US" sz="4400" b="1" dirty="0">
                <a:solidFill>
                  <a:schemeClr val="bg2"/>
                </a:solidFill>
                <a:latin typeface="Georgia" pitchFamily="18" charset="0"/>
              </a:rPr>
              <a:t> &amp; Sarah Belcher</a:t>
            </a:r>
            <a:r>
              <a:rPr lang="en-US" sz="4400" b="1" baseline="30000" dirty="0">
                <a:solidFill>
                  <a:schemeClr val="bg2"/>
                </a:solidFill>
                <a:latin typeface="Georgia" pitchFamily="18" charset="0"/>
              </a:rPr>
              <a:t>3,4</a:t>
            </a:r>
            <a:endParaRPr lang="en-US" sz="4400" b="1" dirty="0">
              <a:solidFill>
                <a:schemeClr val="bg2"/>
              </a:solidFill>
              <a:latin typeface="Georgia" pitchFamily="18" charset="0"/>
            </a:endParaRPr>
          </a:p>
        </p:txBody>
      </p:sp>
      <p:sp>
        <p:nvSpPr>
          <p:cNvPr id="28" name="TextBox 27">
            <a:extLst>
              <a:ext uri="{FF2B5EF4-FFF2-40B4-BE49-F238E27FC236}">
                <a16:creationId xmlns:a16="http://schemas.microsoft.com/office/drawing/2014/main" id="{2790C859-3D49-4481-BC66-94E2697241F4}"/>
              </a:ext>
            </a:extLst>
          </p:cNvPr>
          <p:cNvSpPr txBox="1"/>
          <p:nvPr/>
        </p:nvSpPr>
        <p:spPr>
          <a:xfrm>
            <a:off x="8170092" y="4264562"/>
            <a:ext cx="23964255" cy="523220"/>
          </a:xfrm>
          <a:prstGeom prst="rect">
            <a:avLst/>
          </a:prstGeom>
          <a:noFill/>
        </p:spPr>
        <p:txBody>
          <a:bodyPr wrap="square" rtlCol="0">
            <a:spAutoFit/>
          </a:bodyPr>
          <a:lstStyle/>
          <a:p>
            <a:pPr algn="ctr"/>
            <a:r>
              <a:rPr lang="en-US" sz="2800" baseline="30000" dirty="0">
                <a:solidFill>
                  <a:schemeClr val="bg2"/>
                </a:solidFill>
                <a:latin typeface="Georgia" pitchFamily="18" charset="0"/>
              </a:rPr>
              <a:t>1</a:t>
            </a:r>
            <a:r>
              <a:rPr lang="en-US" sz="2800" dirty="0">
                <a:solidFill>
                  <a:schemeClr val="bg2"/>
                </a:solidFill>
                <a:latin typeface="Georgia" pitchFamily="18" charset="0"/>
              </a:rPr>
              <a:t>Morehouse School of Medicine; </a:t>
            </a:r>
            <a:r>
              <a:rPr lang="en-US" sz="2800" baseline="30000" dirty="0">
                <a:solidFill>
                  <a:schemeClr val="bg2"/>
                </a:solidFill>
                <a:latin typeface="Georgia" pitchFamily="18" charset="0"/>
              </a:rPr>
              <a:t>2</a:t>
            </a:r>
            <a:r>
              <a:rPr lang="en-US" sz="2800" dirty="0">
                <a:solidFill>
                  <a:schemeClr val="bg2"/>
                </a:solidFill>
                <a:latin typeface="Georgia" pitchFamily="18" charset="0"/>
              </a:rPr>
              <a:t>Emory University; </a:t>
            </a:r>
            <a:r>
              <a:rPr lang="en-US" sz="2800" baseline="30000" dirty="0">
                <a:solidFill>
                  <a:schemeClr val="bg2"/>
                </a:solidFill>
                <a:latin typeface="Georgia" pitchFamily="18" charset="0"/>
              </a:rPr>
              <a:t>3</a:t>
            </a:r>
            <a:r>
              <a:rPr lang="en-US" sz="2800" dirty="0">
                <a:solidFill>
                  <a:schemeClr val="bg2"/>
                </a:solidFill>
                <a:latin typeface="Georgia" pitchFamily="18" charset="0"/>
              </a:rPr>
              <a:t>School of Nursing, University of Pittsburgh; </a:t>
            </a:r>
            <a:r>
              <a:rPr lang="en-US" sz="2800" baseline="30000" dirty="0">
                <a:solidFill>
                  <a:schemeClr val="bg2"/>
                </a:solidFill>
                <a:latin typeface="Georgia" pitchFamily="18" charset="0"/>
              </a:rPr>
              <a:t>4</a:t>
            </a:r>
            <a:r>
              <a:rPr lang="en-US" sz="2800" dirty="0">
                <a:solidFill>
                  <a:schemeClr val="bg2"/>
                </a:solidFill>
                <a:latin typeface="Georgia" pitchFamily="18" charset="0"/>
              </a:rPr>
              <a:t>Palliative Research Center, University of Pittsburgh </a:t>
            </a:r>
          </a:p>
        </p:txBody>
      </p:sp>
      <p:sp>
        <p:nvSpPr>
          <p:cNvPr id="30" name="Rectangle 29">
            <a:extLst>
              <a:ext uri="{FF2B5EF4-FFF2-40B4-BE49-F238E27FC236}">
                <a16:creationId xmlns:a16="http://schemas.microsoft.com/office/drawing/2014/main" id="{71AE7619-E70D-40AD-84E8-FFBCDAE573D0}"/>
              </a:ext>
            </a:extLst>
          </p:cNvPr>
          <p:cNvSpPr/>
          <p:nvPr/>
        </p:nvSpPr>
        <p:spPr bwMode="auto">
          <a:xfrm>
            <a:off x="13633589" y="5481010"/>
            <a:ext cx="16435844" cy="27156191"/>
          </a:xfrm>
          <a:prstGeom prst="rect">
            <a:avLst/>
          </a:prstGeom>
          <a:solidFill>
            <a:srgbClr val="FFFFFF"/>
          </a:solidFill>
          <a:ln w="127000" cap="flat" cmpd="thickThin" algn="ctr">
            <a:solidFill>
              <a:schemeClr val="tx1"/>
            </a:solidFill>
            <a:prstDash val="solid"/>
            <a:round/>
            <a:headEnd type="none" w="med" len="med"/>
            <a:tailEnd type="none" w="med" len="med"/>
          </a:ln>
          <a:effectLst/>
        </p:spPr>
        <p:txBody>
          <a:bodyPr vert="horz" wrap="square" lIns="91327" tIns="45673" rIns="91327" bIns="45673" numCol="1" rtlCol="0" anchor="t" anchorCtr="0" compatLnSpc="1">
            <a:prstTxWarp prst="textNoShape">
              <a:avLst/>
            </a:prstTxWarp>
          </a:bodyPr>
          <a:lstStyle/>
          <a:p>
            <a:pPr algn="ctr" defTabSz="4228902"/>
            <a:endParaRPr lang="en-US" sz="2600" dirty="0"/>
          </a:p>
        </p:txBody>
      </p:sp>
      <p:sp>
        <p:nvSpPr>
          <p:cNvPr id="31" name="Text Placeholder 4">
            <a:extLst>
              <a:ext uri="{FF2B5EF4-FFF2-40B4-BE49-F238E27FC236}">
                <a16:creationId xmlns:a16="http://schemas.microsoft.com/office/drawing/2014/main" id="{920BA65F-378B-4F53-9B54-3BC18CD12FE0}"/>
              </a:ext>
            </a:extLst>
          </p:cNvPr>
          <p:cNvSpPr>
            <a:spLocks noGrp="1"/>
          </p:cNvSpPr>
          <p:nvPr/>
        </p:nvSpPr>
        <p:spPr>
          <a:xfrm>
            <a:off x="19036086" y="5148233"/>
            <a:ext cx="5630850" cy="942406"/>
          </a:xfrm>
          <a:prstGeom prst="round1Rect">
            <a:avLst>
              <a:gd name="adj" fmla="val 50000"/>
            </a:avLst>
          </a:prstGeom>
          <a:solidFill>
            <a:schemeClr val="accent2"/>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algn="ctr"/>
            <a:r>
              <a:rPr lang="en-US" sz="7200" b="1" dirty="0">
                <a:solidFill>
                  <a:schemeClr val="tx1"/>
                </a:solidFill>
                <a:latin typeface="+mn-lt"/>
                <a:cs typeface="Arial" pitchFamily="34" charset="0"/>
              </a:rPr>
              <a:t>Results </a:t>
            </a:r>
          </a:p>
        </p:txBody>
      </p:sp>
      <p:sp>
        <p:nvSpPr>
          <p:cNvPr id="32" name="Rectangle 31">
            <a:extLst>
              <a:ext uri="{FF2B5EF4-FFF2-40B4-BE49-F238E27FC236}">
                <a16:creationId xmlns:a16="http://schemas.microsoft.com/office/drawing/2014/main" id="{BE8A71B5-DBC8-4A4E-AC9B-7F40BF050AF8}"/>
              </a:ext>
            </a:extLst>
          </p:cNvPr>
          <p:cNvSpPr/>
          <p:nvPr/>
        </p:nvSpPr>
        <p:spPr bwMode="auto">
          <a:xfrm>
            <a:off x="30469991" y="5481009"/>
            <a:ext cx="9395579" cy="19869585"/>
          </a:xfrm>
          <a:prstGeom prst="rect">
            <a:avLst/>
          </a:prstGeom>
          <a:solidFill>
            <a:srgbClr val="FFFFFF"/>
          </a:solidFill>
          <a:ln w="127000" cap="flat" cmpd="thickThin" algn="ctr">
            <a:solidFill>
              <a:schemeClr val="tx1"/>
            </a:solidFill>
            <a:prstDash val="solid"/>
            <a:round/>
            <a:headEnd type="none" w="med" len="med"/>
            <a:tailEnd type="none" w="med" len="med"/>
          </a:ln>
          <a:effectLst/>
        </p:spPr>
        <p:txBody>
          <a:bodyPr vert="horz" wrap="square" lIns="91327" tIns="45673" rIns="91327" bIns="45673" numCol="1" rtlCol="0" anchor="t" anchorCtr="0" compatLnSpc="1">
            <a:prstTxWarp prst="textNoShape">
              <a:avLst/>
            </a:prstTxWarp>
          </a:bodyPr>
          <a:lstStyle/>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endPar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R="0" lvl="0" algn="l" defTabSz="4228902" rtl="0" eaLnBrk="1" fontAlgn="base" latinLnBrk="0" hangingPunct="1">
              <a:lnSpc>
                <a:spcPts val="4700"/>
              </a:lnSpc>
              <a:spcBef>
                <a:spcPct val="0"/>
              </a:spcBef>
              <a:spcAft>
                <a:spcPct val="0"/>
              </a:spcAft>
              <a:buClrTx/>
              <a:buSzTx/>
              <a:tabLst/>
              <a:defRPr/>
            </a:pPr>
            <a:r>
              <a:rPr lang="en-US" sz="3800" b="1" u="sng" dirty="0">
                <a:latin typeface="+mn-lt"/>
                <a:cs typeface="Arial" pitchFamily="34" charset="0"/>
              </a:rPr>
              <a:t>Summary of Findings:</a:t>
            </a:r>
            <a:endParaRPr lang="en-US" sz="3800" dirty="0">
              <a:solidFill>
                <a:prstClr val="black"/>
              </a:solidFill>
              <a:latin typeface="Calibri"/>
              <a:cs typeface="Arial" pitchFamily="34" charset="0"/>
            </a:endParaRP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Most patients reported that their healthcare providers had not discussed out-of-pocket cancer costs at all since diagnosis.</a:t>
            </a: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A broad range of FH scores were present in this data set, median scores fall below published norms.</a:t>
            </a: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No significant associations were identified between patient-provider communication and FH. </a:t>
            </a: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Exploratory post-hoc correlation analyses identified a significant association between worse FH and younger age.</a:t>
            </a:r>
          </a:p>
          <a:p>
            <a:pPr marL="0" marR="0" lvl="0" indent="0" algn="l" defTabSz="4228902" rtl="0" eaLnBrk="1" fontAlgn="base" latinLnBrk="0" hangingPunct="1">
              <a:lnSpc>
                <a:spcPts val="4700"/>
              </a:lnSpc>
              <a:spcBef>
                <a:spcPct val="0"/>
              </a:spcBef>
              <a:spcAft>
                <a:spcPct val="0"/>
              </a:spcAft>
              <a:buClrTx/>
              <a:buSzTx/>
              <a:buFontTx/>
              <a:buNone/>
              <a:tabLst/>
              <a:defRPr/>
            </a:pPr>
            <a:r>
              <a:rPr kumimoji="0" lang="en-US" sz="3800" b="1" i="0" u="sng" strike="noStrike" kern="1200" cap="none" spc="0" normalizeH="0" baseline="0" noProof="0" dirty="0">
                <a:ln>
                  <a:noFill/>
                </a:ln>
                <a:solidFill>
                  <a:prstClr val="black"/>
                </a:solidFill>
                <a:effectLst/>
                <a:uLnTx/>
                <a:uFillTx/>
                <a:latin typeface="Calibri"/>
                <a:ea typeface="+mn-ea"/>
                <a:cs typeface="Arial" pitchFamily="34" charset="0"/>
              </a:rPr>
              <a:t>Discussion:</a:t>
            </a: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lang="en-US" sz="3800" dirty="0">
                <a:solidFill>
                  <a:prstClr val="black"/>
                </a:solidFill>
                <a:latin typeface="Calibri"/>
                <a:cs typeface="Arial" pitchFamily="34" charset="0"/>
              </a:rPr>
              <a:t>Despite high FH and a high percentage of patients endorsing cost communication with providers, t</a:t>
            </a:r>
            <a:r>
              <a:rPr kumimoji="0" lang="en-US" sz="3800" b="0" u="none" strike="noStrike" kern="1200" cap="none" spc="0" normalizeH="0" baseline="0" noProof="0" dirty="0">
                <a:ln>
                  <a:noFill/>
                </a:ln>
                <a:solidFill>
                  <a:prstClr val="black"/>
                </a:solidFill>
                <a:effectLst/>
                <a:uLnTx/>
                <a:uFillTx/>
                <a:latin typeface="Calibri"/>
                <a:ea typeface="+mn-ea"/>
                <a:cs typeface="Arial" pitchFamily="34" charset="0"/>
              </a:rPr>
              <a:t>his secondary analysis did not find a relationship between patient provider communication and FH.</a:t>
            </a:r>
          </a:p>
          <a:p>
            <a:pPr marL="342900" marR="0" lvl="0" indent="-342900" algn="l" defTabSz="4228902" rtl="0" eaLnBrk="1" fontAlgn="base" latinLnBrk="0" hangingPunct="1">
              <a:lnSpc>
                <a:spcPts val="4700"/>
              </a:lnSpc>
              <a:spcBef>
                <a:spcPct val="0"/>
              </a:spcBef>
              <a:spcAft>
                <a:spcPct val="0"/>
              </a:spcAft>
              <a:buClrTx/>
              <a:buSzTx/>
              <a:buFont typeface="Arial" panose="020B0604020202020204" pitchFamily="34" charset="0"/>
              <a:buChar char="•"/>
              <a:tabLst/>
              <a:defRPr/>
            </a:pPr>
            <a:r>
              <a:rPr kumimoji="0" lang="en-US" sz="3800" b="0" i="1" u="none" strike="noStrike" kern="1200" cap="none" spc="0" normalizeH="0" baseline="0" noProof="0" dirty="0">
                <a:ln>
                  <a:noFill/>
                </a:ln>
                <a:solidFill>
                  <a:prstClr val="black"/>
                </a:solidFill>
                <a:effectLst/>
                <a:uLnTx/>
                <a:uFillTx/>
                <a:latin typeface="Calibri"/>
                <a:ea typeface="+mn-ea"/>
                <a:cs typeface="Arial" pitchFamily="34" charset="0"/>
              </a:rPr>
              <a:t>Limitations: </a:t>
            </a:r>
          </a:p>
          <a:p>
            <a:pPr marL="1255795" lvl="2" indent="-342900" defTabSz="4228902">
              <a:lnSpc>
                <a:spcPts val="4700"/>
              </a:lnSpc>
              <a:buFont typeface="Arial" panose="020B0604020202020204" pitchFamily="34" charset="0"/>
              <a:buChar char="•"/>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Small sample size</a:t>
            </a:r>
          </a:p>
          <a:p>
            <a:pPr marL="1255795" lvl="2" indent="-342900" defTabSz="4228902">
              <a:lnSpc>
                <a:spcPts val="4700"/>
              </a:lnSpc>
              <a:buFont typeface="Arial" panose="020B0604020202020204" pitchFamily="34" charset="0"/>
              <a:buChar char="•"/>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Single item to assess patient-provider communication about out-of-pocket cancer costs</a:t>
            </a:r>
          </a:p>
          <a:p>
            <a:pPr marL="342900" indent="-342900" defTabSz="4228902">
              <a:lnSpc>
                <a:spcPts val="4700"/>
              </a:lnSpc>
              <a:buFont typeface="Arial" panose="020B0604020202020204" pitchFamily="34" charset="0"/>
              <a:buChar char="•"/>
              <a:defRPr/>
            </a:pPr>
            <a:r>
              <a:rPr lang="en-US" sz="3800" i="1" dirty="0">
                <a:solidFill>
                  <a:prstClr val="black"/>
                </a:solidFill>
                <a:latin typeface="Calibri"/>
                <a:cs typeface="Arial" pitchFamily="34" charset="0"/>
              </a:rPr>
              <a:t>Clinical Implication: </a:t>
            </a:r>
            <a:r>
              <a:rPr lang="en-US" sz="3800" dirty="0">
                <a:solidFill>
                  <a:prstClr val="black"/>
                </a:solidFill>
                <a:latin typeface="Calibri"/>
                <a:cs typeface="Arial" pitchFamily="34" charset="0"/>
              </a:rPr>
              <a:t>Clinicians should incorporate cost discussions and consider younger PC cancer patients as potentially high risk for FH.</a:t>
            </a:r>
          </a:p>
          <a:p>
            <a:pPr marL="342900" indent="-342900" defTabSz="4228902">
              <a:lnSpc>
                <a:spcPts val="4700"/>
              </a:lnSpc>
              <a:buFont typeface="Arial" panose="020B0604020202020204" pitchFamily="34" charset="0"/>
              <a:buChar char="•"/>
              <a:defRPr/>
            </a:pPr>
            <a:r>
              <a:rPr kumimoji="0" lang="en-US" sz="3800" b="0" i="1" u="none" strike="noStrike" kern="1200" cap="none" spc="0" normalizeH="0" baseline="0" noProof="0" dirty="0">
                <a:ln>
                  <a:noFill/>
                </a:ln>
                <a:solidFill>
                  <a:prstClr val="black"/>
                </a:solidFill>
                <a:effectLst/>
                <a:uLnTx/>
                <a:uFillTx/>
                <a:latin typeface="Calibri"/>
                <a:ea typeface="+mn-ea"/>
                <a:cs typeface="Arial" pitchFamily="34" charset="0"/>
              </a:rPr>
              <a:t>Future </a:t>
            </a:r>
            <a:r>
              <a:rPr lang="en-US" sz="3800" i="1" dirty="0">
                <a:solidFill>
                  <a:prstClr val="black"/>
                </a:solidFill>
                <a:latin typeface="Calibri"/>
                <a:cs typeface="Arial" pitchFamily="34" charset="0"/>
              </a:rPr>
              <a:t>Research:</a:t>
            </a:r>
          </a:p>
          <a:p>
            <a:pPr marL="1255795" lvl="2" indent="-342900" defTabSz="4228902">
              <a:lnSpc>
                <a:spcPts val="4700"/>
              </a:lnSpc>
              <a:buFont typeface="Arial" panose="020B0604020202020204" pitchFamily="34" charset="0"/>
              <a:buChar char="•"/>
              <a:defRPr/>
            </a:pPr>
            <a:r>
              <a:rPr kumimoji="0" lang="en-US" sz="3800" b="0" i="0" u="none" strike="noStrike" kern="1200" cap="none" spc="0" normalizeH="0" baseline="0" noProof="0" dirty="0">
                <a:ln>
                  <a:noFill/>
                </a:ln>
                <a:solidFill>
                  <a:prstClr val="black"/>
                </a:solidFill>
                <a:effectLst/>
                <a:uLnTx/>
                <a:uFillTx/>
                <a:latin typeface="Calibri"/>
                <a:ea typeface="+mn-ea"/>
                <a:cs typeface="Arial" pitchFamily="34" charset="0"/>
              </a:rPr>
              <a:t>Larger studies should continue to explore these relationships and evaluate measures to assess constructs.</a:t>
            </a:r>
          </a:p>
        </p:txBody>
      </p:sp>
      <p:sp>
        <p:nvSpPr>
          <p:cNvPr id="36" name="Rectangle 35">
            <a:extLst>
              <a:ext uri="{FF2B5EF4-FFF2-40B4-BE49-F238E27FC236}">
                <a16:creationId xmlns:a16="http://schemas.microsoft.com/office/drawing/2014/main" id="{7F2EBD63-6141-4610-A793-A1EB934D67DD}"/>
              </a:ext>
            </a:extLst>
          </p:cNvPr>
          <p:cNvSpPr/>
          <p:nvPr/>
        </p:nvSpPr>
        <p:spPr bwMode="auto">
          <a:xfrm>
            <a:off x="30469991" y="25877264"/>
            <a:ext cx="9437116" cy="4695651"/>
          </a:xfrm>
          <a:prstGeom prst="rect">
            <a:avLst/>
          </a:prstGeom>
          <a:solidFill>
            <a:srgbClr val="FFFFFF"/>
          </a:solidFill>
          <a:ln w="127000" cap="flat" cmpd="thickThin" algn="ctr">
            <a:solidFill>
              <a:schemeClr val="tx1"/>
            </a:solidFill>
            <a:prstDash val="solid"/>
            <a:round/>
            <a:headEnd type="none" w="med" len="med"/>
            <a:tailEnd type="none" w="med" len="med"/>
          </a:ln>
          <a:effectLst/>
        </p:spPr>
        <p:txBody>
          <a:bodyPr vert="horz" wrap="square" lIns="91327" tIns="45673" rIns="91327" bIns="45673" numCol="1" rtlCol="0" anchor="t" anchorCtr="0" compatLnSpc="1">
            <a:prstTxWarp prst="textNoShape">
              <a:avLst/>
            </a:prstTxWarp>
          </a:bodyPr>
          <a:lstStyle/>
          <a:p>
            <a:pPr algn="ctr" defTabSz="4228902"/>
            <a:endParaRPr lang="en-US" sz="2600" dirty="0"/>
          </a:p>
        </p:txBody>
      </p:sp>
      <p:sp>
        <p:nvSpPr>
          <p:cNvPr id="37" name="Text Placeholder 4">
            <a:extLst>
              <a:ext uri="{FF2B5EF4-FFF2-40B4-BE49-F238E27FC236}">
                <a16:creationId xmlns:a16="http://schemas.microsoft.com/office/drawing/2014/main" id="{1A0E8FEC-420E-4C09-8976-C2984077FC3A}"/>
              </a:ext>
            </a:extLst>
          </p:cNvPr>
          <p:cNvSpPr>
            <a:spLocks noGrp="1"/>
          </p:cNvSpPr>
          <p:nvPr/>
        </p:nvSpPr>
        <p:spPr>
          <a:xfrm>
            <a:off x="31727180" y="25561106"/>
            <a:ext cx="6629501" cy="942406"/>
          </a:xfrm>
          <a:prstGeom prst="round1Rect">
            <a:avLst>
              <a:gd name="adj" fmla="val 50000"/>
            </a:avLst>
          </a:prstGeom>
          <a:solidFill>
            <a:schemeClr val="accent2"/>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algn="ctr"/>
            <a:r>
              <a:rPr lang="en-US" sz="7200" b="1" dirty="0">
                <a:solidFill>
                  <a:schemeClr val="tx1"/>
                </a:solidFill>
                <a:latin typeface="+mn-lt"/>
                <a:cs typeface="Arial" pitchFamily="34" charset="0"/>
              </a:rPr>
              <a:t>Funding</a:t>
            </a:r>
          </a:p>
        </p:txBody>
      </p:sp>
      <p:sp>
        <p:nvSpPr>
          <p:cNvPr id="42" name="TextBox 41">
            <a:extLst>
              <a:ext uri="{FF2B5EF4-FFF2-40B4-BE49-F238E27FC236}">
                <a16:creationId xmlns:a16="http://schemas.microsoft.com/office/drawing/2014/main" id="{FCD75027-A258-4842-B75F-BD861F7C9F16}"/>
              </a:ext>
            </a:extLst>
          </p:cNvPr>
          <p:cNvSpPr txBox="1"/>
          <p:nvPr/>
        </p:nvSpPr>
        <p:spPr>
          <a:xfrm>
            <a:off x="30486060" y="26393153"/>
            <a:ext cx="9437116" cy="4185761"/>
          </a:xfrm>
          <a:prstGeom prst="rect">
            <a:avLst/>
          </a:prstGeom>
          <a:noFill/>
        </p:spPr>
        <p:txBody>
          <a:bodyPr wrap="square" rtlCol="0">
            <a:spAutoFit/>
          </a:bodyPr>
          <a:lstStyle/>
          <a:p>
            <a:pPr marL="457200" indent="-457200">
              <a:buFont typeface="Arial" panose="020B0604020202020204" pitchFamily="34" charset="0"/>
              <a:buChar char="•"/>
            </a:pPr>
            <a:r>
              <a:rPr lang="en-US" sz="3800" dirty="0">
                <a:latin typeface="+mn-lt"/>
              </a:rPr>
              <a:t>2022 Alan Gleitsman Student Research Award in Palliative Care (Green)</a:t>
            </a:r>
          </a:p>
          <a:p>
            <a:pPr marL="457200" indent="-457200">
              <a:buFont typeface="Arial" panose="020B0604020202020204" pitchFamily="34" charset="0"/>
              <a:buChar char="•"/>
            </a:pPr>
            <a:r>
              <a:rPr lang="en-US" sz="3800" dirty="0">
                <a:latin typeface="+mn-lt"/>
              </a:rPr>
              <a:t>National Institute of Nursing Research (K23NR019296, Belcher)</a:t>
            </a:r>
          </a:p>
          <a:p>
            <a:pPr marL="457200" indent="-457200">
              <a:buFont typeface="Arial" panose="020B0604020202020204" pitchFamily="34" charset="0"/>
              <a:buChar char="•"/>
            </a:pPr>
            <a:r>
              <a:rPr lang="en-US" sz="3800" dirty="0">
                <a:latin typeface="+mn-lt"/>
              </a:rPr>
              <a:t>Parent Study: Center for Nursing Excellence in Palliative Care, School of Nursing, Emory University (NEPC-2018-01, Belcher &amp; Yeager)</a:t>
            </a:r>
          </a:p>
        </p:txBody>
      </p:sp>
      <p:sp>
        <p:nvSpPr>
          <p:cNvPr id="43" name="TextBox 42">
            <a:extLst>
              <a:ext uri="{FF2B5EF4-FFF2-40B4-BE49-F238E27FC236}">
                <a16:creationId xmlns:a16="http://schemas.microsoft.com/office/drawing/2014/main" id="{413D7609-9720-4BFA-9CD4-FCDAFB9F9C7A}"/>
              </a:ext>
            </a:extLst>
          </p:cNvPr>
          <p:cNvSpPr txBox="1"/>
          <p:nvPr/>
        </p:nvSpPr>
        <p:spPr>
          <a:xfrm>
            <a:off x="13722423" y="6373218"/>
            <a:ext cx="9781198" cy="523220"/>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Table 1: </a:t>
            </a:r>
            <a:r>
              <a:rPr lang="en-US" sz="2800" dirty="0">
                <a:latin typeface="Calibri" panose="020F0502020204030204" pitchFamily="34" charset="0"/>
                <a:cs typeface="Calibri" panose="020F0502020204030204" pitchFamily="34" charset="0"/>
              </a:rPr>
              <a:t>Sample Characteristics for N= 67 Study Participants</a:t>
            </a:r>
          </a:p>
        </p:txBody>
      </p:sp>
      <p:sp>
        <p:nvSpPr>
          <p:cNvPr id="47" name="TextBox 46">
            <a:extLst>
              <a:ext uri="{FF2B5EF4-FFF2-40B4-BE49-F238E27FC236}">
                <a16:creationId xmlns:a16="http://schemas.microsoft.com/office/drawing/2014/main" id="{3E823680-7B27-45E6-8BDE-6392C59366A9}"/>
              </a:ext>
            </a:extLst>
          </p:cNvPr>
          <p:cNvSpPr txBox="1"/>
          <p:nvPr/>
        </p:nvSpPr>
        <p:spPr>
          <a:xfrm>
            <a:off x="22830971" y="6369081"/>
            <a:ext cx="7018140" cy="1384995"/>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Figure 1: </a:t>
            </a:r>
            <a:r>
              <a:rPr lang="en-US" sz="2800" dirty="0">
                <a:latin typeface="Calibri" panose="020F0502020204030204" pitchFamily="34" charset="0"/>
                <a:cs typeface="Calibri" panose="020F0502020204030204" pitchFamily="34" charset="0"/>
              </a:rPr>
              <a:t>Any Patient-Provider Communication about Out-of-Pocket Cancer Costs since 1</a:t>
            </a:r>
            <a:r>
              <a:rPr lang="en-US" sz="2800" baseline="30000" dirty="0">
                <a:latin typeface="Calibri" panose="020F0502020204030204" pitchFamily="34" charset="0"/>
                <a:cs typeface="Calibri" panose="020F0502020204030204" pitchFamily="34" charset="0"/>
              </a:rPr>
              <a:t>st</a:t>
            </a:r>
            <a:r>
              <a:rPr lang="en-US" sz="2800" dirty="0">
                <a:latin typeface="Calibri" panose="020F0502020204030204" pitchFamily="34" charset="0"/>
                <a:cs typeface="Calibri" panose="020F0502020204030204" pitchFamily="34" charset="0"/>
              </a:rPr>
              <a:t> Cancer Diagnosis</a:t>
            </a:r>
          </a:p>
        </p:txBody>
      </p:sp>
      <p:graphicFrame>
        <p:nvGraphicFramePr>
          <p:cNvPr id="44" name="Table 43">
            <a:extLst>
              <a:ext uri="{FF2B5EF4-FFF2-40B4-BE49-F238E27FC236}">
                <a16:creationId xmlns:a16="http://schemas.microsoft.com/office/drawing/2014/main" id="{723F8209-45FD-4778-BDEC-509646013C8D}"/>
              </a:ext>
            </a:extLst>
          </p:cNvPr>
          <p:cNvGraphicFramePr>
            <a:graphicFrameLocks noGrp="1"/>
          </p:cNvGraphicFramePr>
          <p:nvPr>
            <p:extLst>
              <p:ext uri="{D42A27DB-BD31-4B8C-83A1-F6EECF244321}">
                <p14:modId xmlns:p14="http://schemas.microsoft.com/office/powerpoint/2010/main" val="186557758"/>
              </p:ext>
            </p:extLst>
          </p:nvPr>
        </p:nvGraphicFramePr>
        <p:xfrm>
          <a:off x="13895244" y="7036339"/>
          <a:ext cx="8753721" cy="16469620"/>
        </p:xfrm>
        <a:graphic>
          <a:graphicData uri="http://schemas.openxmlformats.org/drawingml/2006/table">
            <a:tbl>
              <a:tblPr firstRow="1" firstCol="1" bandRow="1"/>
              <a:tblGrid>
                <a:gridCol w="5587879">
                  <a:extLst>
                    <a:ext uri="{9D8B030D-6E8A-4147-A177-3AD203B41FA5}">
                      <a16:colId xmlns:a16="http://schemas.microsoft.com/office/drawing/2014/main" val="2094814049"/>
                    </a:ext>
                  </a:extLst>
                </a:gridCol>
                <a:gridCol w="3165842">
                  <a:extLst>
                    <a:ext uri="{9D8B030D-6E8A-4147-A177-3AD203B41FA5}">
                      <a16:colId xmlns:a16="http://schemas.microsoft.com/office/drawing/2014/main" val="2987123346"/>
                    </a:ext>
                  </a:extLst>
                </a:gridCol>
              </a:tblGrid>
              <a:tr h="511719">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Characteristics</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2A1C7"/>
                      </a:solidFill>
                      <a:prstDash val="solid"/>
                      <a:round/>
                      <a:headEnd type="none" w="med" len="med"/>
                      <a:tailEnd type="none" w="med" len="med"/>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tc>
                  <a:txBody>
                    <a:bodyPr/>
                    <a:lstStyle/>
                    <a:p>
                      <a:pPr marL="0" marR="0" algn="ctr">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 (%)</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3946018741"/>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 years, Mean (SD), Range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56.6 (12.2), 31-78</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2899502494"/>
                  </a:ext>
                </a:extLst>
              </a:tr>
              <a:tr h="511719">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Race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3903308476"/>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White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 (49.3%)</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extLst>
                  <a:ext uri="{0D108BD9-81ED-4DB2-BD59-A6C34878D82A}">
                    <a16:rowId xmlns:a16="http://schemas.microsoft.com/office/drawing/2014/main" val="1793661591"/>
                  </a:ext>
                </a:extLst>
              </a:tr>
              <a:tr h="511719">
                <a:tc>
                  <a:txBody>
                    <a:bodyPr/>
                    <a:lstStyle/>
                    <a:p>
                      <a:pPr marL="0" marR="0">
                        <a:lnSpc>
                          <a:spcPct val="107000"/>
                        </a:lnSpc>
                        <a:spcBef>
                          <a:spcPts val="0"/>
                        </a:spcBef>
                        <a:spcAft>
                          <a:spcPts val="0"/>
                        </a:spcAft>
                      </a:pPr>
                      <a:r>
                        <a:rPr lang="en-US" sz="2900" b="1" baseline="0">
                          <a:effectLst/>
                          <a:latin typeface="Calibri" panose="020F0502020204030204" pitchFamily="34" charset="0"/>
                          <a:ea typeface="Calibri" panose="020F0502020204030204" pitchFamily="34" charset="0"/>
                          <a:cs typeface="Times New Roman" panose="02020603050405020304" pitchFamily="18" charset="0"/>
                        </a:rPr>
                        <a:t>      Black</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32 (47.8%)</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2637915914"/>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Non-Hispanic, Non-Latino</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58 (89.2%)</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2980138849"/>
                  </a:ext>
                </a:extLst>
              </a:tr>
              <a:tr h="511719">
                <a:tc>
                  <a:txBody>
                    <a:bodyPr/>
                    <a:lstStyle/>
                    <a:p>
                      <a:pPr marL="0" marR="0">
                        <a:lnSpc>
                          <a:spcPct val="107000"/>
                        </a:lnSpc>
                        <a:spcBef>
                          <a:spcPts val="0"/>
                        </a:spcBef>
                        <a:spcAft>
                          <a:spcPts val="0"/>
                        </a:spcAft>
                      </a:pPr>
                      <a:r>
                        <a:rPr lang="en-US" sz="2900" b="1" baseline="0">
                          <a:effectLst/>
                          <a:latin typeface="Calibri" panose="020F0502020204030204" pitchFamily="34" charset="0"/>
                          <a:ea typeface="Calibri" panose="020F0502020204030204" pitchFamily="34" charset="0"/>
                          <a:cs typeface="Times New Roman" panose="02020603050405020304" pitchFamily="18" charset="0"/>
                        </a:rPr>
                        <a:t>Sex, female</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39 (58.2%)</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572701175"/>
                  </a:ext>
                </a:extLst>
              </a:tr>
              <a:tr h="511719">
                <a:tc>
                  <a:txBody>
                    <a:bodyPr/>
                    <a:lstStyle/>
                    <a:p>
                      <a:pPr marL="0" marR="0">
                        <a:lnSpc>
                          <a:spcPct val="107000"/>
                        </a:lnSpc>
                        <a:spcBef>
                          <a:spcPts val="0"/>
                        </a:spcBef>
                        <a:spcAft>
                          <a:spcPts val="0"/>
                        </a:spcAft>
                      </a:pPr>
                      <a:r>
                        <a:rPr lang="en-US" sz="2900" b="1" baseline="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Education Level</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2162492064"/>
                  </a:ext>
                </a:extLst>
              </a:tr>
              <a:tr h="511719">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      &lt; High School </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10 (14.9%)</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97033046"/>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High School Degree or GED</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 (19.4%)</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2783534661"/>
                  </a:ext>
                </a:extLst>
              </a:tr>
              <a:tr h="1047091">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      Some College or Associates   </a:t>
                      </a:r>
                      <a:r>
                        <a:rPr lang="en-US" sz="2900" b="1" baseline="0" dirty="0">
                          <a:solidFill>
                            <a:schemeClr val="accent4">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a:t>
                      </a: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Degree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20 (29.9%)</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66832855"/>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Bachelors Degree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 (32.6%)</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1333781055"/>
                  </a:ext>
                </a:extLst>
              </a:tr>
              <a:tr h="511719">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2900" b="1" u="sng" baseline="0" dirty="0">
                          <a:effectLst/>
                          <a:latin typeface="Calibri" panose="020F0502020204030204" pitchFamily="34" charset="0"/>
                          <a:ea typeface="Calibri" panose="020F0502020204030204" pitchFamily="34" charset="0"/>
                          <a:cs typeface="Times New Roman" panose="02020603050405020304" pitchFamily="18" charset="0"/>
                        </a:rPr>
                        <a:t>&gt;</a:t>
                      </a:r>
                      <a:r>
                        <a:rPr lang="en-US" sz="2900" b="0" u="none"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Masters Degree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10 (14.9%)</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85067246"/>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Household Income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extLst>
                  <a:ext uri="{0D108BD9-81ED-4DB2-BD59-A6C34878D82A}">
                    <a16:rowId xmlns:a16="http://schemas.microsoft.com/office/drawing/2014/main" val="3662025127"/>
                  </a:ext>
                </a:extLst>
              </a:tr>
              <a:tr h="511719">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      &lt; $20,000</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a:effectLst/>
                          <a:latin typeface="Calibri" panose="020F0502020204030204" pitchFamily="34" charset="0"/>
                          <a:ea typeface="Calibri" panose="020F0502020204030204" pitchFamily="34" charset="0"/>
                          <a:cs typeface="Times New Roman" panose="02020603050405020304" pitchFamily="18" charset="0"/>
                        </a:rPr>
                        <a:t>21 (32.8%)</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3219623617"/>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$20,000-39,999</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(23.4%)</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extLst>
                  <a:ext uri="{0D108BD9-81ED-4DB2-BD59-A6C34878D82A}">
                    <a16:rowId xmlns:a16="http://schemas.microsoft.com/office/drawing/2014/main" val="672020611"/>
                  </a:ext>
                </a:extLst>
              </a:tr>
              <a:tr h="511719">
                <a:tc>
                  <a:txBody>
                    <a:bodyPr/>
                    <a:lstStyle/>
                    <a:p>
                      <a:pPr marL="0" marR="0">
                        <a:lnSpc>
                          <a:spcPct val="107000"/>
                        </a:lnSpc>
                        <a:spcBef>
                          <a:spcPts val="0"/>
                        </a:spcBef>
                        <a:spcAft>
                          <a:spcPts val="0"/>
                        </a:spcAft>
                      </a:pPr>
                      <a:r>
                        <a:rPr lang="en-US" sz="2900" b="1" baseline="0">
                          <a:effectLst/>
                          <a:latin typeface="Calibri" panose="020F0502020204030204" pitchFamily="34" charset="0"/>
                          <a:ea typeface="Calibri" panose="020F0502020204030204" pitchFamily="34" charset="0"/>
                          <a:cs typeface="Times New Roman" panose="02020603050405020304" pitchFamily="18" charset="0"/>
                        </a:rPr>
                        <a:t>      $40,000-99,999</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a:effectLst/>
                          <a:latin typeface="Calibri" panose="020F0502020204030204" pitchFamily="34" charset="0"/>
                          <a:ea typeface="Calibri" panose="020F0502020204030204" pitchFamily="34" charset="0"/>
                          <a:cs typeface="Times New Roman" panose="02020603050405020304" pitchFamily="18" charset="0"/>
                        </a:rPr>
                        <a:t>9 (14.1%)</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2283790112"/>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$100,000-150,000</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(4.7%)</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bg1"/>
                    </a:solidFill>
                  </a:tcPr>
                </a:tc>
                <a:extLst>
                  <a:ext uri="{0D108BD9-81ED-4DB2-BD59-A6C34878D82A}">
                    <a16:rowId xmlns:a16="http://schemas.microsoft.com/office/drawing/2014/main" val="3967628500"/>
                  </a:ext>
                </a:extLst>
              </a:tr>
              <a:tr h="511719">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      &gt; $150,000</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a:effectLst/>
                          <a:latin typeface="Calibri" panose="020F0502020204030204" pitchFamily="34" charset="0"/>
                          <a:ea typeface="Calibri" panose="020F0502020204030204" pitchFamily="34" charset="0"/>
                          <a:cs typeface="Times New Roman" panose="02020603050405020304" pitchFamily="18" charset="0"/>
                        </a:rPr>
                        <a:t>5 (7.8%)</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329058611"/>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Partnership Status, married</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 (35.8%)</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163292612"/>
                  </a:ext>
                </a:extLst>
              </a:tr>
              <a:tr h="511719">
                <a:tc>
                  <a:txBody>
                    <a:bodyPr/>
                    <a:lstStyle/>
                    <a:p>
                      <a:pPr marL="0" marR="0">
                        <a:lnSpc>
                          <a:spcPct val="107000"/>
                        </a:lnSpc>
                        <a:spcBef>
                          <a:spcPts val="0"/>
                        </a:spcBef>
                        <a:spcAft>
                          <a:spcPts val="0"/>
                        </a:spcAft>
                      </a:pPr>
                      <a:r>
                        <a:rPr lang="en-US" sz="2900" b="1" baseline="0">
                          <a:effectLst/>
                          <a:latin typeface="Calibri" panose="020F0502020204030204" pitchFamily="34" charset="0"/>
                          <a:ea typeface="Calibri" panose="020F0502020204030204" pitchFamily="34" charset="0"/>
                          <a:cs typeface="Times New Roman" panose="02020603050405020304" pitchFamily="18" charset="0"/>
                        </a:rPr>
                        <a:t>Insurance Status, insured</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51 (91.1%)</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3698289495"/>
                  </a:ext>
                </a:extLst>
              </a:tr>
              <a:tr h="511719">
                <a:tc>
                  <a:txBody>
                    <a:bodyPr/>
                    <a:lstStyle/>
                    <a:p>
                      <a:pPr marL="0" marR="0">
                        <a:lnSpc>
                          <a:spcPct val="107000"/>
                        </a:lnSpc>
                        <a:spcBef>
                          <a:spcPts val="0"/>
                        </a:spcBef>
                        <a:spcAft>
                          <a:spcPts val="0"/>
                        </a:spcAft>
                      </a:pPr>
                      <a:r>
                        <a:rPr lang="en-US" sz="2900" b="1" baseline="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Care Site</a:t>
                      </a:r>
                      <a:endParaRPr lang="en-US" sz="29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4097792611"/>
                  </a:ext>
                </a:extLst>
              </a:tr>
              <a:tr h="511719">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      Academic Medical Center</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44 (65.7%)</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19147735"/>
                  </a:ext>
                </a:extLst>
              </a:tr>
              <a:tr h="51171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Safety Net Hospital</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 (34.3%)</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4259921599"/>
                  </a:ext>
                </a:extLst>
              </a:tr>
              <a:tr h="1047091">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Time Since Diagnosis, months, Median (IQR), Range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40 (10-59), 1-264</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3457016116"/>
                  </a:ext>
                </a:extLst>
              </a:tr>
              <a:tr h="1047091">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Difficulty Paying for Basic Needs (somewhat or extreme difficulty)</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gn="ctr">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 (71.4%)</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1804425379"/>
                  </a:ext>
                </a:extLst>
              </a:tr>
              <a:tr h="1047091">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COST Score of FH, Median (IQR), Range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15 (9-23), 0-44</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extLst>
                  <a:ext uri="{0D108BD9-81ED-4DB2-BD59-A6C34878D82A}">
                    <a16:rowId xmlns:a16="http://schemas.microsoft.com/office/drawing/2014/main" val="1076442392"/>
                  </a:ext>
                </a:extLst>
              </a:tr>
              <a:tr h="511719">
                <a:tc gridSpan="2">
                  <a:txBody>
                    <a:bodyPr/>
                    <a:lstStyle/>
                    <a:p>
                      <a:pPr marL="0" marR="0">
                        <a:lnSpc>
                          <a:spcPct val="107000"/>
                        </a:lnSpc>
                        <a:spcBef>
                          <a:spcPts val="0"/>
                        </a:spcBef>
                        <a:spcAft>
                          <a:spcPts val="0"/>
                        </a:spcAft>
                      </a:pPr>
                      <a:r>
                        <a:rPr lang="en-US" sz="2900" i="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Note.</a:t>
                      </a: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Broad range of cancer diagnoses were represented</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hMerge="1">
                  <a:txBody>
                    <a:bodyPr/>
                    <a:lstStyle/>
                    <a:p>
                      <a:endParaRPr lang="en-US"/>
                    </a:p>
                  </a:txBody>
                  <a:tcPr/>
                </a:tc>
                <a:extLst>
                  <a:ext uri="{0D108BD9-81ED-4DB2-BD59-A6C34878D82A}">
                    <a16:rowId xmlns:a16="http://schemas.microsoft.com/office/drawing/2014/main" val="3028968521"/>
                  </a:ext>
                </a:extLst>
              </a:tr>
            </a:tbl>
          </a:graphicData>
        </a:graphic>
      </p:graphicFrame>
      <p:sp>
        <p:nvSpPr>
          <p:cNvPr id="50" name="TextBox 49">
            <a:extLst>
              <a:ext uri="{FF2B5EF4-FFF2-40B4-BE49-F238E27FC236}">
                <a16:creationId xmlns:a16="http://schemas.microsoft.com/office/drawing/2014/main" id="{E4F88F53-E6A5-4C70-A7AC-CDBEFBDC137E}"/>
              </a:ext>
            </a:extLst>
          </p:cNvPr>
          <p:cNvSpPr txBox="1"/>
          <p:nvPr/>
        </p:nvSpPr>
        <p:spPr>
          <a:xfrm>
            <a:off x="22830971" y="20036274"/>
            <a:ext cx="9156729" cy="523220"/>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Table 3: </a:t>
            </a:r>
            <a:r>
              <a:rPr lang="en-US" sz="2800" dirty="0">
                <a:latin typeface="Calibri" panose="020F0502020204030204" pitchFamily="34" charset="0"/>
                <a:cs typeface="Calibri" panose="020F0502020204030204" pitchFamily="34" charset="0"/>
              </a:rPr>
              <a:t>Relationship between Age and FH</a:t>
            </a:r>
            <a:endParaRPr lang="en-US" sz="2800" i="1" dirty="0">
              <a:latin typeface="Calibri" panose="020F0502020204030204" pitchFamily="34" charset="0"/>
              <a:cs typeface="Calibri" panose="020F0502020204030204" pitchFamily="34" charset="0"/>
            </a:endParaRPr>
          </a:p>
        </p:txBody>
      </p:sp>
      <p:sp>
        <p:nvSpPr>
          <p:cNvPr id="51" name="TextBox 50">
            <a:extLst>
              <a:ext uri="{FF2B5EF4-FFF2-40B4-BE49-F238E27FC236}">
                <a16:creationId xmlns:a16="http://schemas.microsoft.com/office/drawing/2014/main" id="{2D211ECA-193E-4925-86C5-D1C961C85FF5}"/>
              </a:ext>
            </a:extLst>
          </p:cNvPr>
          <p:cNvSpPr txBox="1"/>
          <p:nvPr/>
        </p:nvSpPr>
        <p:spPr>
          <a:xfrm>
            <a:off x="22799642" y="14759828"/>
            <a:ext cx="9156729" cy="954107"/>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Table 2: </a:t>
            </a:r>
            <a:r>
              <a:rPr lang="en-US" sz="2800" dirty="0">
                <a:latin typeface="Calibri" panose="020F0502020204030204" pitchFamily="34" charset="0"/>
                <a:cs typeface="Calibri" panose="020F0502020204030204" pitchFamily="34" charset="0"/>
              </a:rPr>
              <a:t>R</a:t>
            </a:r>
            <a:r>
              <a:rPr lang="en-US" sz="2800" dirty="0">
                <a:latin typeface="+mn-lt"/>
                <a:cs typeface="Arial" pitchFamily="34" charset="0"/>
              </a:rPr>
              <a:t>elationship between patient-provider communication and perceived FH </a:t>
            </a:r>
            <a:endParaRPr lang="en-US" sz="2800" dirty="0">
              <a:latin typeface="Calibri" panose="020F0502020204030204" pitchFamily="34" charset="0"/>
              <a:cs typeface="Calibri" panose="020F0502020204030204" pitchFamily="34" charset="0"/>
            </a:endParaRPr>
          </a:p>
        </p:txBody>
      </p:sp>
      <p:graphicFrame>
        <p:nvGraphicFramePr>
          <p:cNvPr id="46" name="Table 45">
            <a:extLst>
              <a:ext uri="{FF2B5EF4-FFF2-40B4-BE49-F238E27FC236}">
                <a16:creationId xmlns:a16="http://schemas.microsoft.com/office/drawing/2014/main" id="{1310B747-4FE5-4067-BEC2-2403832706FF}"/>
              </a:ext>
            </a:extLst>
          </p:cNvPr>
          <p:cNvGraphicFramePr>
            <a:graphicFrameLocks noGrp="1"/>
          </p:cNvGraphicFramePr>
          <p:nvPr>
            <p:extLst>
              <p:ext uri="{D42A27DB-BD31-4B8C-83A1-F6EECF244321}">
                <p14:modId xmlns:p14="http://schemas.microsoft.com/office/powerpoint/2010/main" val="2768835057"/>
              </p:ext>
            </p:extLst>
          </p:nvPr>
        </p:nvGraphicFramePr>
        <p:xfrm>
          <a:off x="22888449" y="15708823"/>
          <a:ext cx="6922895" cy="3918903"/>
        </p:xfrm>
        <a:graphic>
          <a:graphicData uri="http://schemas.openxmlformats.org/drawingml/2006/table">
            <a:tbl>
              <a:tblPr firstRow="1" firstCol="1" bandRow="1"/>
              <a:tblGrid>
                <a:gridCol w="2728435">
                  <a:extLst>
                    <a:ext uri="{9D8B030D-6E8A-4147-A177-3AD203B41FA5}">
                      <a16:colId xmlns:a16="http://schemas.microsoft.com/office/drawing/2014/main" val="4061277238"/>
                    </a:ext>
                  </a:extLst>
                </a:gridCol>
                <a:gridCol w="1886581">
                  <a:extLst>
                    <a:ext uri="{9D8B030D-6E8A-4147-A177-3AD203B41FA5}">
                      <a16:colId xmlns:a16="http://schemas.microsoft.com/office/drawing/2014/main" val="1182049437"/>
                    </a:ext>
                  </a:extLst>
                </a:gridCol>
                <a:gridCol w="2307879">
                  <a:extLst>
                    <a:ext uri="{9D8B030D-6E8A-4147-A177-3AD203B41FA5}">
                      <a16:colId xmlns:a16="http://schemas.microsoft.com/office/drawing/2014/main" val="1523232355"/>
                    </a:ext>
                  </a:extLst>
                </a:gridCol>
              </a:tblGrid>
              <a:tr h="1472339">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Patient-Provider Communication</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2A1C7"/>
                      </a:solidFill>
                      <a:prstDash val="solid"/>
                      <a:round/>
                      <a:headEnd type="none" w="med" len="med"/>
                      <a:tailEnd type="none" w="med" len="med"/>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COST Score of FH, Mean (SD)</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Test Statistic (df) and        p-value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3954848111"/>
                  </a:ext>
                </a:extLst>
              </a:tr>
              <a:tr h="1472339">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Yes - Discussed with me in detail or briefly</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14.1 (9.8)</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t(65)=-1.336, p=.186</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2529216675"/>
                  </a:ext>
                </a:extLst>
              </a:tr>
              <a:tr h="974225">
                <a:tc>
                  <a:txBody>
                    <a:bodyPr/>
                    <a:lstStyle/>
                    <a:p>
                      <a:pPr marL="0" marR="0">
                        <a:lnSpc>
                          <a:spcPct val="107000"/>
                        </a:lnSpc>
                        <a:spcBef>
                          <a:spcPts val="0"/>
                        </a:spcBef>
                        <a:spcAft>
                          <a:spcPts val="0"/>
                        </a:spcAft>
                      </a:pPr>
                      <a:r>
                        <a:rPr lang="en-US" sz="2900" b="1" baseline="0" dirty="0">
                          <a:effectLst/>
                          <a:latin typeface="Calibri" panose="020F0502020204030204" pitchFamily="34" charset="0"/>
                          <a:ea typeface="Calibri" panose="020F0502020204030204" pitchFamily="34" charset="0"/>
                          <a:cs typeface="Times New Roman" panose="02020603050405020304" pitchFamily="18" charset="0"/>
                        </a:rPr>
                        <a:t>No - Did not discuss at all</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nSpc>
                          <a:spcPct val="107000"/>
                        </a:lnSpc>
                        <a:spcBef>
                          <a:spcPts val="0"/>
                        </a:spcBef>
                        <a:spcAft>
                          <a:spcPts val="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17.7 (9.8)</a:t>
                      </a: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D0C6DD"/>
                      </a:solidFill>
                      <a:prstDash val="solid"/>
                      <a:round/>
                      <a:headEnd type="none" w="med" len="med"/>
                      <a:tailEnd type="none" w="med" len="med"/>
                    </a:lnT>
                    <a:lnB w="12700" cap="flat" cmpd="sng" algn="ctr">
                      <a:solidFill>
                        <a:srgbClr val="D0C6DD"/>
                      </a:solidFill>
                      <a:prstDash val="solid"/>
                      <a:round/>
                      <a:headEnd type="none" w="med" len="med"/>
                      <a:tailEnd type="none" w="med" len="med"/>
                    </a:lnB>
                  </a:tcPr>
                </a:tc>
                <a:tc>
                  <a:txBody>
                    <a:bodyPr/>
                    <a:lstStyle/>
                    <a:p>
                      <a:pPr marL="0" marR="0">
                        <a:lnSpc>
                          <a:spcPct val="107000"/>
                        </a:lnSpc>
                        <a:spcBef>
                          <a:spcPts val="0"/>
                        </a:spcBef>
                        <a:spcAft>
                          <a:spcPts val="800"/>
                        </a:spcAft>
                      </a:pPr>
                      <a:r>
                        <a:rPr lang="en-US" sz="2900" baseline="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D0C6DD"/>
                      </a:solidFill>
                      <a:prstDash val="solid"/>
                      <a:round/>
                      <a:headEnd type="none" w="med" len="med"/>
                      <a:tailEnd type="none" w="med" len="med"/>
                    </a:lnL>
                    <a:lnR>
                      <a:noFill/>
                    </a:lnR>
                    <a:lnT w="12700" cap="flat" cmpd="sng" algn="ctr">
                      <a:solidFill>
                        <a:srgbClr val="D0C6DD"/>
                      </a:solidFill>
                      <a:prstDash val="solid"/>
                      <a:round/>
                      <a:headEnd type="none" w="med" len="med"/>
                      <a:tailEnd type="none" w="med" len="med"/>
                    </a:lnT>
                    <a:lnB>
                      <a:noFill/>
                    </a:lnB>
                  </a:tcPr>
                </a:tc>
                <a:extLst>
                  <a:ext uri="{0D108BD9-81ED-4DB2-BD59-A6C34878D82A}">
                    <a16:rowId xmlns:a16="http://schemas.microsoft.com/office/drawing/2014/main" val="1397724880"/>
                  </a:ext>
                </a:extLst>
              </a:tr>
            </a:tbl>
          </a:graphicData>
        </a:graphic>
      </p:graphicFrame>
      <p:graphicFrame>
        <p:nvGraphicFramePr>
          <p:cNvPr id="48" name="Table 47">
            <a:extLst>
              <a:ext uri="{FF2B5EF4-FFF2-40B4-BE49-F238E27FC236}">
                <a16:creationId xmlns:a16="http://schemas.microsoft.com/office/drawing/2014/main" id="{E4169FA2-17B3-4250-BD64-806AFD1894DB}"/>
              </a:ext>
            </a:extLst>
          </p:cNvPr>
          <p:cNvGraphicFramePr>
            <a:graphicFrameLocks noGrp="1"/>
          </p:cNvGraphicFramePr>
          <p:nvPr>
            <p:extLst>
              <p:ext uri="{D42A27DB-BD31-4B8C-83A1-F6EECF244321}">
                <p14:modId xmlns:p14="http://schemas.microsoft.com/office/powerpoint/2010/main" val="3962928987"/>
              </p:ext>
            </p:extLst>
          </p:nvPr>
        </p:nvGraphicFramePr>
        <p:xfrm>
          <a:off x="22924700" y="20580475"/>
          <a:ext cx="6924411" cy="2968544"/>
        </p:xfrm>
        <a:graphic>
          <a:graphicData uri="http://schemas.openxmlformats.org/drawingml/2006/table">
            <a:tbl>
              <a:tblPr firstRow="1" firstCol="1" bandRow="1"/>
              <a:tblGrid>
                <a:gridCol w="2315852">
                  <a:extLst>
                    <a:ext uri="{9D8B030D-6E8A-4147-A177-3AD203B41FA5}">
                      <a16:colId xmlns:a16="http://schemas.microsoft.com/office/drawing/2014/main" val="804270537"/>
                    </a:ext>
                  </a:extLst>
                </a:gridCol>
                <a:gridCol w="2148734">
                  <a:extLst>
                    <a:ext uri="{9D8B030D-6E8A-4147-A177-3AD203B41FA5}">
                      <a16:colId xmlns:a16="http://schemas.microsoft.com/office/drawing/2014/main" val="3396168997"/>
                    </a:ext>
                  </a:extLst>
                </a:gridCol>
                <a:gridCol w="2459825">
                  <a:extLst>
                    <a:ext uri="{9D8B030D-6E8A-4147-A177-3AD203B41FA5}">
                      <a16:colId xmlns:a16="http://schemas.microsoft.com/office/drawing/2014/main" val="2234715370"/>
                    </a:ext>
                  </a:extLst>
                </a:gridCol>
              </a:tblGrid>
              <a:tr h="1786466">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Socio-demographics</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2A1C7"/>
                      </a:solidFill>
                      <a:prstDash val="solid"/>
                      <a:round/>
                      <a:headEnd type="none" w="med" len="med"/>
                      <a:tailEnd type="none" w="med" len="med"/>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COST Score of FH, Mean (SD)</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tc>
                  <a:txBody>
                    <a:bodyPr/>
                    <a:lstStyle/>
                    <a:p>
                      <a:pPr marL="0" marR="0">
                        <a:lnSpc>
                          <a:spcPct val="107000"/>
                        </a:lnSpc>
                        <a:spcBef>
                          <a:spcPts val="0"/>
                        </a:spcBef>
                        <a:spcAft>
                          <a:spcPts val="0"/>
                        </a:spcAft>
                      </a:pPr>
                      <a:r>
                        <a:rPr lang="en-US" sz="2900" b="1" baseline="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Correlation with FH</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147098859"/>
                  </a:ext>
                </a:extLst>
              </a:tr>
              <a:tr h="1182078">
                <a:tc>
                  <a:txBody>
                    <a:bodyPr/>
                    <a:lstStyle/>
                    <a:p>
                      <a:pPr marL="0" marR="0">
                        <a:lnSpc>
                          <a:spcPct val="107000"/>
                        </a:lnSpc>
                        <a:spcBef>
                          <a:spcPts val="0"/>
                        </a:spcBef>
                        <a:spcAft>
                          <a:spcPts val="0"/>
                        </a:spcAft>
                      </a:pPr>
                      <a:r>
                        <a:rPr lang="en-US" sz="29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16.7 (9.9)</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tc>
                  <a:txBody>
                    <a:bodyPr/>
                    <a:lstStyle/>
                    <a:p>
                      <a:pPr marL="0" marR="0">
                        <a:lnSpc>
                          <a:spcPct val="107000"/>
                        </a:lnSpc>
                        <a:spcBef>
                          <a:spcPts val="0"/>
                        </a:spcBef>
                        <a:spcAft>
                          <a:spcPts val="0"/>
                        </a:spcAft>
                      </a:pPr>
                      <a:r>
                        <a:rPr lang="en-US" sz="2900"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r=.520, p &lt;.001  **</a:t>
                      </a:r>
                      <a:endParaRPr lang="en-US" sz="2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D0C6DD"/>
                      </a:solidFill>
                      <a:prstDash val="solid"/>
                      <a:round/>
                      <a:headEnd type="none" w="med" len="med"/>
                      <a:tailEnd type="none" w="med" len="med"/>
                    </a:lnL>
                    <a:lnR w="12700" cap="flat" cmpd="sng" algn="ctr">
                      <a:solidFill>
                        <a:srgbClr val="D0C6DD"/>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D0C6DD"/>
                      </a:solidFill>
                      <a:prstDash val="solid"/>
                      <a:round/>
                      <a:headEnd type="none" w="med" len="med"/>
                      <a:tailEnd type="none" w="med" len="med"/>
                    </a:lnB>
                    <a:solidFill>
                      <a:srgbClr val="EFECF3"/>
                    </a:solidFill>
                  </a:tcPr>
                </a:tc>
                <a:extLst>
                  <a:ext uri="{0D108BD9-81ED-4DB2-BD59-A6C34878D82A}">
                    <a16:rowId xmlns:a16="http://schemas.microsoft.com/office/drawing/2014/main" val="1612680194"/>
                  </a:ext>
                </a:extLst>
              </a:tr>
            </a:tbl>
          </a:graphicData>
        </a:graphic>
      </p:graphicFrame>
      <p:sp>
        <p:nvSpPr>
          <p:cNvPr id="52" name="Rectangle: Rounded Corners 51">
            <a:extLst>
              <a:ext uri="{FF2B5EF4-FFF2-40B4-BE49-F238E27FC236}">
                <a16:creationId xmlns:a16="http://schemas.microsoft.com/office/drawing/2014/main" id="{CB1FE0C8-9223-4E21-AC33-28CF1697F365}"/>
              </a:ext>
            </a:extLst>
          </p:cNvPr>
          <p:cNvSpPr/>
          <p:nvPr/>
        </p:nvSpPr>
        <p:spPr>
          <a:xfrm>
            <a:off x="22799642" y="22335539"/>
            <a:ext cx="7013217" cy="1235398"/>
          </a:xfrm>
          <a:prstGeom prst="roundRect">
            <a:avLst/>
          </a:prstGeom>
          <a:noFill/>
          <a:ln w="57150">
            <a:solidFill>
              <a:schemeClr val="accent6">
                <a:lumMod val="60000"/>
                <a:lumOff val="40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6000" dirty="0" err="1"/>
          </a:p>
        </p:txBody>
      </p:sp>
      <p:sp>
        <p:nvSpPr>
          <p:cNvPr id="56" name="Text Placeholder 4">
            <a:extLst>
              <a:ext uri="{FF2B5EF4-FFF2-40B4-BE49-F238E27FC236}">
                <a16:creationId xmlns:a16="http://schemas.microsoft.com/office/drawing/2014/main" id="{39A9C3DB-75A5-41E3-AA46-1FC0339034B8}"/>
              </a:ext>
            </a:extLst>
          </p:cNvPr>
          <p:cNvSpPr>
            <a:spLocks noGrp="1"/>
          </p:cNvSpPr>
          <p:nvPr/>
        </p:nvSpPr>
        <p:spPr>
          <a:xfrm>
            <a:off x="31912984" y="5103393"/>
            <a:ext cx="6509592" cy="966357"/>
          </a:xfrm>
          <a:prstGeom prst="round1Rect">
            <a:avLst>
              <a:gd name="adj" fmla="val 50000"/>
            </a:avLst>
          </a:prstGeom>
          <a:solidFill>
            <a:schemeClr val="accent2"/>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algn="ctr"/>
            <a:r>
              <a:rPr lang="en-US" sz="7000" b="1" dirty="0">
                <a:solidFill>
                  <a:schemeClr val="tx1"/>
                </a:solidFill>
                <a:latin typeface="+mn-lt"/>
                <a:cs typeface="Arial" pitchFamily="34" charset="0"/>
              </a:rPr>
              <a:t>conclusion</a:t>
            </a:r>
          </a:p>
        </p:txBody>
      </p:sp>
      <p:sp>
        <p:nvSpPr>
          <p:cNvPr id="2" name="TextBox 1">
            <a:extLst>
              <a:ext uri="{FF2B5EF4-FFF2-40B4-BE49-F238E27FC236}">
                <a16:creationId xmlns:a16="http://schemas.microsoft.com/office/drawing/2014/main" id="{36AB2447-FA5B-A275-00DB-60FE3D6DB282}"/>
              </a:ext>
            </a:extLst>
          </p:cNvPr>
          <p:cNvSpPr txBox="1"/>
          <p:nvPr/>
        </p:nvSpPr>
        <p:spPr>
          <a:xfrm>
            <a:off x="13915796" y="23859771"/>
            <a:ext cx="9156729" cy="523220"/>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Figure 2: </a:t>
            </a:r>
            <a:r>
              <a:rPr lang="en-US" sz="2800" dirty="0">
                <a:latin typeface="Calibri" panose="020F0502020204030204" pitchFamily="34" charset="0"/>
                <a:cs typeface="Calibri" panose="020F0502020204030204" pitchFamily="34" charset="0"/>
              </a:rPr>
              <a:t>Relationship between Age and FH</a:t>
            </a:r>
            <a:endParaRPr lang="en-US" sz="2800" i="1"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4519A176-CD1F-3836-D2B8-48FE013C51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14215" y="2728533"/>
            <a:ext cx="7670198" cy="170991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48">
            <a:extLst>
              <a:ext uri="{FF2B5EF4-FFF2-40B4-BE49-F238E27FC236}">
                <a16:creationId xmlns:a16="http://schemas.microsoft.com/office/drawing/2014/main" id="{98C853F5-59B0-D85E-259D-E49CE2566D74}"/>
              </a:ext>
            </a:extLst>
          </p:cNvPr>
          <p:cNvPicPr>
            <a:picLocks noChangeAspect="1"/>
          </p:cNvPicPr>
          <p:nvPr/>
        </p:nvPicPr>
        <p:blipFill rotWithShape="1">
          <a:blip r:embed="rId5">
            <a:extLst>
              <a:ext uri="{28A0092B-C50C-407E-A947-70E740481C1C}">
                <a14:useLocalDpi xmlns:a14="http://schemas.microsoft.com/office/drawing/2010/main" val="0"/>
              </a:ext>
            </a:extLst>
          </a:blip>
          <a:srcRect l="24448" t="4658" r="29011" b="66573"/>
          <a:stretch/>
        </p:blipFill>
        <p:spPr>
          <a:xfrm>
            <a:off x="530420" y="643825"/>
            <a:ext cx="6737288" cy="1718751"/>
          </a:xfrm>
          <a:prstGeom prst="rect">
            <a:avLst/>
          </a:prstGeom>
        </p:spPr>
      </p:pic>
      <p:pic>
        <p:nvPicPr>
          <p:cNvPr id="1030" name="Picture 6">
            <a:extLst>
              <a:ext uri="{FF2B5EF4-FFF2-40B4-BE49-F238E27FC236}">
                <a16:creationId xmlns:a16="http://schemas.microsoft.com/office/drawing/2014/main" id="{71DEFC46-58FF-687B-5506-B7730EB4D8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40003" y="-26011"/>
            <a:ext cx="8055967" cy="3297326"/>
          </a:xfrm>
          <a:prstGeom prst="rect">
            <a:avLst/>
          </a:prstGeom>
          <a:noFill/>
          <a:extLst>
            <a:ext uri="{909E8E84-426E-40DD-AFC4-6F175D3DCCD1}">
              <a14:hiddenFill xmlns:a14="http://schemas.microsoft.com/office/drawing/2010/main">
                <a:solidFill>
                  <a:srgbClr val="FFFFFF"/>
                </a:solidFill>
              </a14:hiddenFill>
            </a:ext>
          </a:extLst>
        </p:spPr>
      </p:pic>
      <p:sp>
        <p:nvSpPr>
          <p:cNvPr id="54" name="Text Placeholder 4">
            <a:extLst>
              <a:ext uri="{FF2B5EF4-FFF2-40B4-BE49-F238E27FC236}">
                <a16:creationId xmlns:a16="http://schemas.microsoft.com/office/drawing/2014/main" id="{22B31586-8764-0991-33DC-1691DD061E17}"/>
              </a:ext>
            </a:extLst>
          </p:cNvPr>
          <p:cNvSpPr>
            <a:spLocks noGrp="1"/>
          </p:cNvSpPr>
          <p:nvPr/>
        </p:nvSpPr>
        <p:spPr>
          <a:xfrm>
            <a:off x="2380426" y="18705191"/>
            <a:ext cx="7191406" cy="910165"/>
          </a:xfrm>
          <a:prstGeom prst="round1Rect">
            <a:avLst>
              <a:gd name="adj" fmla="val 50000"/>
            </a:avLst>
          </a:prstGeom>
          <a:solidFill>
            <a:schemeClr val="accent2"/>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algn="ctr"/>
            <a:r>
              <a:rPr lang="en-US" sz="7000" b="1" dirty="0">
                <a:solidFill>
                  <a:schemeClr val="tx1"/>
                </a:solidFill>
                <a:latin typeface="+mn-lt"/>
                <a:cs typeface="Arial" pitchFamily="34" charset="0"/>
              </a:rPr>
              <a:t>Methods</a:t>
            </a:r>
          </a:p>
        </p:txBody>
      </p:sp>
      <p:graphicFrame>
        <p:nvGraphicFramePr>
          <p:cNvPr id="59" name="Chart 58">
            <a:extLst>
              <a:ext uri="{FF2B5EF4-FFF2-40B4-BE49-F238E27FC236}">
                <a16:creationId xmlns:a16="http://schemas.microsoft.com/office/drawing/2014/main" id="{EBFC1B30-7D23-B88B-4478-0C81195B9DB3}"/>
              </a:ext>
            </a:extLst>
          </p:cNvPr>
          <p:cNvGraphicFramePr>
            <a:graphicFrameLocks/>
          </p:cNvGraphicFramePr>
          <p:nvPr>
            <p:extLst>
              <p:ext uri="{D42A27DB-BD31-4B8C-83A1-F6EECF244321}">
                <p14:modId xmlns:p14="http://schemas.microsoft.com/office/powerpoint/2010/main" val="3146565919"/>
              </p:ext>
            </p:extLst>
          </p:nvPr>
        </p:nvGraphicFramePr>
        <p:xfrm>
          <a:off x="22939543" y="7807526"/>
          <a:ext cx="6811481" cy="665746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0" name="Chart 59">
            <a:extLst>
              <a:ext uri="{FF2B5EF4-FFF2-40B4-BE49-F238E27FC236}">
                <a16:creationId xmlns:a16="http://schemas.microsoft.com/office/drawing/2014/main" id="{2392DD92-AB80-8853-A516-4B25D43E5A29}"/>
              </a:ext>
            </a:extLst>
          </p:cNvPr>
          <p:cNvGraphicFramePr/>
          <p:nvPr>
            <p:extLst>
              <p:ext uri="{D42A27DB-BD31-4B8C-83A1-F6EECF244321}">
                <p14:modId xmlns:p14="http://schemas.microsoft.com/office/powerpoint/2010/main" val="1479120149"/>
              </p:ext>
            </p:extLst>
          </p:nvPr>
        </p:nvGraphicFramePr>
        <p:xfrm>
          <a:off x="13561091" y="24524180"/>
          <a:ext cx="15463273" cy="8181599"/>
        </p:xfrm>
        <a:graphic>
          <a:graphicData uri="http://schemas.openxmlformats.org/drawingml/2006/chart">
            <c:chart xmlns:c="http://schemas.openxmlformats.org/drawingml/2006/chart" xmlns:r="http://schemas.openxmlformats.org/officeDocument/2006/relationships" r:id="rId8"/>
          </a:graphicData>
        </a:graphic>
      </p:graphicFrame>
      <p:sp>
        <p:nvSpPr>
          <p:cNvPr id="6" name="Rectangle 5">
            <a:extLst>
              <a:ext uri="{FF2B5EF4-FFF2-40B4-BE49-F238E27FC236}">
                <a16:creationId xmlns:a16="http://schemas.microsoft.com/office/drawing/2014/main" id="{13DAAE3A-31E8-B9A4-4552-E8082DFBA16B}"/>
              </a:ext>
            </a:extLst>
          </p:cNvPr>
          <p:cNvSpPr/>
          <p:nvPr/>
        </p:nvSpPr>
        <p:spPr bwMode="auto">
          <a:xfrm>
            <a:off x="30428453" y="30918557"/>
            <a:ext cx="9437116" cy="1718644"/>
          </a:xfrm>
          <a:prstGeom prst="rect">
            <a:avLst/>
          </a:prstGeom>
          <a:solidFill>
            <a:srgbClr val="FFFFFF"/>
          </a:solidFill>
          <a:ln w="127000" cap="flat" cmpd="thickThin" algn="ctr">
            <a:solidFill>
              <a:schemeClr val="tx1"/>
            </a:solidFill>
            <a:prstDash val="solid"/>
            <a:round/>
            <a:headEnd type="none" w="med" len="med"/>
            <a:tailEnd type="none" w="med" len="med"/>
          </a:ln>
          <a:effectLst/>
        </p:spPr>
        <p:txBody>
          <a:bodyPr vert="horz" wrap="square" lIns="91327" tIns="45673" rIns="91327" bIns="45673" numCol="1" rtlCol="0" anchor="t" anchorCtr="0" compatLnSpc="1">
            <a:prstTxWarp prst="textNoShape">
              <a:avLst/>
            </a:prstTxWarp>
          </a:bodyPr>
          <a:lstStyle/>
          <a:p>
            <a:pPr algn="ctr" defTabSz="4228902"/>
            <a:endParaRPr lang="en-US" sz="2600" dirty="0"/>
          </a:p>
        </p:txBody>
      </p:sp>
      <p:sp>
        <p:nvSpPr>
          <p:cNvPr id="4" name="Rectangle 3">
            <a:extLst>
              <a:ext uri="{FF2B5EF4-FFF2-40B4-BE49-F238E27FC236}">
                <a16:creationId xmlns:a16="http://schemas.microsoft.com/office/drawing/2014/main" id="{97E07194-0C55-4DF4-BF4A-7C9835E93CD1}"/>
              </a:ext>
            </a:extLst>
          </p:cNvPr>
          <p:cNvSpPr/>
          <p:nvPr/>
        </p:nvSpPr>
        <p:spPr>
          <a:xfrm>
            <a:off x="31896145" y="31101504"/>
            <a:ext cx="6423184" cy="2062103"/>
          </a:xfrm>
          <a:prstGeom prst="rect">
            <a:avLst/>
          </a:prstGeom>
        </p:spPr>
        <p:txBody>
          <a:bodyPr wrap="square">
            <a:spAutoFit/>
          </a:bodyPr>
          <a:lstStyle/>
          <a:p>
            <a:pPr algn="ctr"/>
            <a:r>
              <a:rPr lang="en-US" sz="4000" dirty="0">
                <a:latin typeface="+mn-lt"/>
                <a:cs typeface="Arial" pitchFamily="34" charset="0"/>
              </a:rPr>
              <a:t>Green: cagreen@msm.edu</a:t>
            </a:r>
          </a:p>
          <a:p>
            <a:pPr algn="ctr"/>
            <a:r>
              <a:rPr lang="en-US" sz="4000" dirty="0">
                <a:latin typeface="+mn-lt"/>
                <a:cs typeface="Arial" pitchFamily="34" charset="0"/>
              </a:rPr>
              <a:t>Belcher: smb208@pitt.edu</a:t>
            </a:r>
            <a:endParaRPr lang="en-US" sz="4000" u="sng" dirty="0">
              <a:latin typeface="+mn-lt"/>
              <a:cs typeface="Arial" pitchFamily="34" charset="0"/>
            </a:endParaRPr>
          </a:p>
          <a:p>
            <a:endParaRPr lang="en-US" sz="4800" b="1" u="sng" dirty="0">
              <a:latin typeface="+mn-lt"/>
              <a:cs typeface="Arial" pitchFamily="34" charset="0"/>
            </a:endParaRPr>
          </a:p>
        </p:txBody>
      </p:sp>
    </p:spTree>
    <p:extLst>
      <p:ext uri="{BB962C8B-B14F-4D97-AF65-F5344CB8AC3E}">
        <p14:creationId xmlns:p14="http://schemas.microsoft.com/office/powerpoint/2010/main" val="1658376094"/>
      </p:ext>
    </p:extLst>
  </p:cSld>
  <p:clrMapOvr>
    <a:masterClrMapping/>
  </p:clrMapOvr>
</p:sld>
</file>

<file path=ppt/theme/theme1.xml><?xml version="1.0" encoding="utf-8"?>
<a:theme xmlns:a="http://schemas.openxmlformats.org/drawingml/2006/main" name="Daniel_SFN Poster-11-6">
  <a:themeElements>
    <a:clrScheme name="Custom 5">
      <a:dk1>
        <a:sysClr val="windowText" lastClr="000000"/>
      </a:dk1>
      <a:lt1>
        <a:sysClr val="window" lastClr="FFFFFF"/>
      </a:lt1>
      <a:dk2>
        <a:srgbClr val="1F497D"/>
      </a:dk2>
      <a:lt2>
        <a:srgbClr val="FFFFFF"/>
      </a:lt2>
      <a:accent1>
        <a:srgbClr val="4F81BD"/>
      </a:accent1>
      <a:accent2>
        <a:srgbClr val="FBD5B5"/>
      </a:accent2>
      <a:accent3>
        <a:srgbClr val="9BBB59"/>
      </a:accent3>
      <a:accent4>
        <a:srgbClr val="8368A5"/>
      </a:accent4>
      <a:accent5>
        <a:srgbClr val="4BACC6"/>
      </a:accent5>
      <a:accent6>
        <a:srgbClr val="F79646"/>
      </a:accent6>
      <a:hlink>
        <a:srgbClr val="0000FF"/>
      </a:hlink>
      <a:folHlink>
        <a:srgbClr val="80008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71761</TotalTime>
  <Words>935</Words>
  <Application>Microsoft Office PowerPoint</Application>
  <PresentationFormat>Custom</PresentationFormat>
  <Paragraphs>133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Georgia</vt:lpstr>
      <vt:lpstr>Daniel_SFN Poster-11-6</vt:lpstr>
      <vt:lpstr>PowerPoint Presentation</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kboyd</dc:creator>
  <cp:lastModifiedBy>Green, Chelsea</cp:lastModifiedBy>
  <cp:revision>1261</cp:revision>
  <cp:lastPrinted>2015-10-12T12:18:47Z</cp:lastPrinted>
  <dcterms:created xsi:type="dcterms:W3CDTF">2013-06-20T11:57:33Z</dcterms:created>
  <dcterms:modified xsi:type="dcterms:W3CDTF">2022-09-16T15:32:29Z</dcterms:modified>
</cp:coreProperties>
</file>