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6"/>
  </p:notesMasterIdLst>
  <p:sldIdLst>
    <p:sldId id="319" r:id="rId5"/>
  </p:sldIdLst>
  <p:sldSz cx="34137600" cy="19202400"/>
  <p:notesSz cx="9601200" cy="7315200"/>
  <p:embeddedFontLst>
    <p:embeddedFont>
      <p:font typeface="Arial Black" panose="020B0604020202020204" pitchFamily="3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769" userDrawn="1">
          <p15:clr>
            <a:srgbClr val="A4A3A4"/>
          </p15:clr>
        </p15:guide>
        <p15:guide id="3" pos="4165" userDrawn="1">
          <p15:clr>
            <a:srgbClr val="A4A3A4"/>
          </p15:clr>
        </p15:guide>
        <p15:guide id="4" pos="183" userDrawn="1">
          <p15:clr>
            <a:srgbClr val="A4A3A4"/>
          </p15:clr>
        </p15:guide>
        <p15:guide id="5" pos="514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  <p:cmAuthor id="2" name="Arnold, R. M." initials="ARM" lastIdx="12" clrIdx="1">
    <p:extLst>
      <p:ext uri="{19B8F6BF-5375-455C-9EA6-DF929625EA0E}">
        <p15:presenceInfo xmlns:p15="http://schemas.microsoft.com/office/powerpoint/2012/main" userId="S::arnoldrm@upmc.edu::71d7cddb-fb7c-46f9-a968-40c8415df66e" providerId="AD"/>
      </p:ext>
    </p:extLst>
  </p:cmAuthor>
  <p:cmAuthor id="3" name="Yael Schenker" initials="YS" lastIdx="6" clrIdx="2">
    <p:extLst>
      <p:ext uri="{19B8F6BF-5375-455C-9EA6-DF929625EA0E}">
        <p15:presenceInfo xmlns:p15="http://schemas.microsoft.com/office/powerpoint/2012/main" userId="Yael Schen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E06"/>
    <a:srgbClr val="F4520A"/>
    <a:srgbClr val="FFA726"/>
    <a:srgbClr val="263238"/>
    <a:srgbClr val="EEEBE9"/>
    <a:srgbClr val="EA4C89"/>
    <a:srgbClr val="FFF59D"/>
    <a:srgbClr val="FFFFFF"/>
    <a:srgbClr val="EFF8F3"/>
    <a:srgbClr val="874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79728" autoAdjust="0"/>
  </p:normalViewPr>
  <p:slideViewPr>
    <p:cSldViewPr snapToGrid="0" showGuides="1">
      <p:cViewPr varScale="1">
        <p:scale>
          <a:sx n="36" d="100"/>
          <a:sy n="36" d="100"/>
        </p:scale>
        <p:origin x="2168" y="248"/>
      </p:cViewPr>
      <p:guideLst>
        <p:guide pos="10769"/>
        <p:guide pos="4165"/>
        <p:guide pos="183"/>
        <p:guide pos="514"/>
        <p:guide orient="horz" pos="60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06675" y="914400"/>
            <a:ext cx="438785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" dirty="0"/>
              <a:t>Questions:</a:t>
            </a:r>
          </a:p>
          <a:p>
            <a:r>
              <a:rPr lang="en-US" sz="600" dirty="0"/>
              <a:t>[ ] QR code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7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142616"/>
            <a:ext cx="25603200" cy="6685280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0085706"/>
            <a:ext cx="25603200" cy="4636134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29720" y="1022350"/>
            <a:ext cx="736092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1022350"/>
            <a:ext cx="2165604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80" y="4787268"/>
            <a:ext cx="29443680" cy="7987664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9180" y="12850498"/>
            <a:ext cx="29443680" cy="4200524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21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6" y="1022352"/>
            <a:ext cx="2944368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408" y="4707256"/>
            <a:ext cx="14441804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408" y="7014210"/>
            <a:ext cx="14441804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82160" y="4707256"/>
            <a:ext cx="14512926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282160" y="7014210"/>
            <a:ext cx="14512926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926" y="2764791"/>
            <a:ext cx="17282160" cy="13646150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12926" y="2764791"/>
            <a:ext cx="17282160" cy="13646150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1022352"/>
            <a:ext cx="2944368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5111750"/>
            <a:ext cx="2944368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696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9/13/22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080" y="17797781"/>
            <a:ext cx="115214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0968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mailto:pepperoa@pitt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7621"/>
            <a:ext cx="34137600" cy="3785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		Older Adult Community Engagement Studios: </a:t>
            </a:r>
          </a:p>
          <a:p>
            <a:pPr algn="ctr"/>
            <a:r>
              <a:rPr lang="en-US" sz="6000" b="1" dirty="0"/>
              <a:t>A service to improve outreach </a:t>
            </a:r>
          </a:p>
          <a:p>
            <a:pPr algn="ctr"/>
            <a:r>
              <a:rPr lang="en-US" sz="6000" b="1" dirty="0"/>
              <a:t>&amp; recruitment of older adults in your research</a:t>
            </a:r>
          </a:p>
          <a:p>
            <a:pPr algn="ctr"/>
            <a:r>
              <a:rPr lang="en-US" sz="3600" dirty="0"/>
              <a:t>Janelle Christensen, MA, MPH, PHD, Steve Albert, PHD</a:t>
            </a:r>
            <a:r>
              <a:rPr lang="en-US" sz="6000" dirty="0"/>
              <a:t>, </a:t>
            </a:r>
            <a:r>
              <a:rPr lang="en-US" sz="3200" dirty="0"/>
              <a:t>Mylynda Massart, MD, PHD, </a:t>
            </a:r>
            <a:r>
              <a:rPr lang="en-US" sz="3200" dirty="0" err="1"/>
              <a:t>RaNaja</a:t>
            </a:r>
            <a:r>
              <a:rPr lang="en-US" sz="3200" dirty="0"/>
              <a:t> Kennedy, Leah </a:t>
            </a:r>
            <a:r>
              <a:rPr lang="en-US" sz="3200" dirty="0" err="1"/>
              <a:t>McKown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0184-1599-4CA6-A246-A096FD37DD48}"/>
              </a:ext>
            </a:extLst>
          </p:cNvPr>
          <p:cNvSpPr txBox="1"/>
          <p:nvPr/>
        </p:nvSpPr>
        <p:spPr>
          <a:xfrm>
            <a:off x="1618358" y="4179964"/>
            <a:ext cx="5239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BACKGROUND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9C1F6-3D38-4E5E-A734-7BC16958D47A}"/>
              </a:ext>
            </a:extLst>
          </p:cNvPr>
          <p:cNvSpPr txBox="1"/>
          <p:nvPr/>
        </p:nvSpPr>
        <p:spPr>
          <a:xfrm>
            <a:off x="24536400" y="4162622"/>
            <a:ext cx="734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METHODS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0672C-393D-4C8C-BD57-83F777616BF2}"/>
              </a:ext>
            </a:extLst>
          </p:cNvPr>
          <p:cNvSpPr txBox="1"/>
          <p:nvPr/>
        </p:nvSpPr>
        <p:spPr>
          <a:xfrm>
            <a:off x="24836578" y="11552807"/>
            <a:ext cx="77242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FUTURE DIRECTIONS</a:t>
            </a:r>
          </a:p>
          <a:p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DC30069-C0D7-4F6F-B335-A4FC423BC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98" y="295243"/>
            <a:ext cx="2529016" cy="256407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777C1B5-B76E-4891-94E7-C0B1C3DCC5EF}"/>
              </a:ext>
            </a:extLst>
          </p:cNvPr>
          <p:cNvSpPr txBox="1"/>
          <p:nvPr/>
        </p:nvSpPr>
        <p:spPr>
          <a:xfrm>
            <a:off x="1754800" y="9795165"/>
            <a:ext cx="8043800" cy="7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OBJECTIVES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914" y="7621"/>
            <a:ext cx="7787693" cy="315834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971811" y="7680960"/>
            <a:ext cx="11930743" cy="10267463"/>
          </a:xfrm>
          <a:prstGeom prst="rect">
            <a:avLst/>
          </a:prstGeom>
          <a:solidFill>
            <a:srgbClr val="F86E0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057980" y="8664195"/>
            <a:ext cx="10021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rial Black" panose="020B0A04020102020204" pitchFamily="34" charset="0"/>
              </a:rPr>
              <a:t>Older Adult Community Engagement Studios </a:t>
            </a:r>
          </a:p>
          <a:p>
            <a:pPr algn="ctr"/>
            <a:r>
              <a:rPr lang="en-US" sz="5400" dirty="0">
                <a:latin typeface="Arial Black" panose="020B0A04020102020204" pitchFamily="34" charset="0"/>
              </a:rPr>
              <a:t>(OA-CES)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909707" y="5186842"/>
            <a:ext cx="87524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Problematic historical exclusion of older adults from research studies. Researchers may be: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/>
              <a:t>Unaware of importance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4400" dirty="0"/>
              <a:t>Intimidated by barriers</a:t>
            </a:r>
            <a:endParaRPr lang="en-US" sz="4800" dirty="0"/>
          </a:p>
        </p:txBody>
      </p:sp>
      <p:sp>
        <p:nvSpPr>
          <p:cNvPr id="20" name="TextBox 19"/>
          <p:cNvSpPr txBox="1"/>
          <p:nvPr/>
        </p:nvSpPr>
        <p:spPr>
          <a:xfrm>
            <a:off x="969738" y="10581269"/>
            <a:ext cx="875245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Develop and Train Diverse OA-CES.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Collaborate with researchers to hold 14 OA-CES to evaluate design and recruitment strategies.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Select and tailor implementation strategies to counter barriers to inclusion, ultimately creating a Toolkit.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36400" y="5004784"/>
            <a:ext cx="9072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Promote the use of the OA-CES and OA-Mind Bank.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Use and share what </a:t>
            </a:r>
            <a:r>
              <a:rPr lang="en-US" sz="4800"/>
              <a:t>we learn.</a:t>
            </a:r>
            <a:endParaRPr lang="en-US" sz="4800" dirty="0"/>
          </a:p>
        </p:txBody>
      </p:sp>
      <p:sp>
        <p:nvSpPr>
          <p:cNvPr id="22" name="TextBox 21"/>
          <p:cNvSpPr txBox="1"/>
          <p:nvPr/>
        </p:nvSpPr>
        <p:spPr>
          <a:xfrm>
            <a:off x="24592738" y="12371254"/>
            <a:ext cx="90722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Contact us to schedule a consult</a:t>
            </a:r>
          </a:p>
          <a:p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/>
              <a:t>Create an Including Older Adults Toolkit to outline best practices for including them into research at the University of Pittsburgh/ UPMC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71811" y="4870508"/>
            <a:ext cx="11930743" cy="340896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latin typeface="Arial Black" panose="020B0A040201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98F15FB-627E-4FA7-8B0D-BED76B072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86350" y="11580334"/>
            <a:ext cx="11101662" cy="30186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35BB77-C5D2-490F-BA90-5CFE1A6FC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1" y="4922778"/>
            <a:ext cx="7528560" cy="158208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2CF30D-67BC-4B74-B8D8-32C3996A40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6248" y="6934571"/>
            <a:ext cx="5554566" cy="104281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65F364-4E08-4778-BACF-C782B1E02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578" y="7471929"/>
            <a:ext cx="7864468" cy="34089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713487-5718-4980-BCA9-57A1526B9258}"/>
              </a:ext>
            </a:extLst>
          </p:cNvPr>
          <p:cNvSpPr txBox="1"/>
          <p:nvPr/>
        </p:nvSpPr>
        <p:spPr>
          <a:xfrm>
            <a:off x="14179584" y="16621981"/>
            <a:ext cx="5515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Email: </a:t>
            </a:r>
            <a:r>
              <a:rPr lang="en-US" sz="3600" dirty="0">
                <a:hlinkClick r:id="rId9"/>
              </a:rPr>
              <a:t>pepperoa@pitt.edu</a:t>
            </a:r>
            <a:endParaRPr lang="en-US" sz="3600" dirty="0"/>
          </a:p>
          <a:p>
            <a:r>
              <a:rPr lang="en-US" sz="3600" dirty="0"/>
              <a:t>Phone: 412-692-2843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4FC42-E3CC-4607-A623-8D39C46AAE4E}"/>
              </a:ext>
            </a:extLst>
          </p:cNvPr>
          <p:cNvSpPr txBox="1"/>
          <p:nvPr/>
        </p:nvSpPr>
        <p:spPr>
          <a:xfrm>
            <a:off x="11643360" y="14833466"/>
            <a:ext cx="1001718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To Learn more about CES, see: Vanderbilt Institute for Clinical and Translational Research (VICTOR):  https://victr.vumc.org/community-engagement-studio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D67AF8-2515-44C2-98A7-C0C6E4C7CC73}"/>
              </a:ext>
            </a:extLst>
          </p:cNvPr>
          <p:cNvSpPr txBox="1"/>
          <p:nvPr/>
        </p:nvSpPr>
        <p:spPr>
          <a:xfrm>
            <a:off x="26371244" y="13248861"/>
            <a:ext cx="55151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Email: </a:t>
            </a:r>
            <a:r>
              <a:rPr lang="en-US" sz="3600" dirty="0">
                <a:hlinkClick r:id="rId9"/>
              </a:rPr>
              <a:t>pepperoa@pitt.edu</a:t>
            </a:r>
            <a:endParaRPr lang="en-US" sz="3600" dirty="0"/>
          </a:p>
          <a:p>
            <a:r>
              <a:rPr lang="en-US" sz="3600" dirty="0"/>
              <a:t>Phone: 412-692-2843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21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e1ae37-90fd-4433-974d-e46dbe18be0c">
      <UserInfo>
        <DisplayName>Mckown, Leah Blake</DisplayName>
        <AccountId>22</AccountId>
        <AccountType/>
      </UserInfo>
      <UserInfo>
        <DisplayName>Kennedy, Ranaja</DisplayName>
        <AccountId>21</AccountId>
        <AccountType/>
      </UserInfo>
      <UserInfo>
        <DisplayName>Massart, Mylynda</DisplayName>
        <AccountId>13</AccountId>
        <AccountType/>
      </UserInfo>
      <UserInfo>
        <DisplayName>Albert, Steven M</DisplayName>
        <AccountId>12</AccountId>
        <AccountType/>
      </UserInfo>
      <UserInfo>
        <DisplayName>Christensen, Janelle J.</DisplayName>
        <AccountId>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BD5EA744A38149B2E39554382B6FCB" ma:contentTypeVersion="6" ma:contentTypeDescription="Create a new document." ma:contentTypeScope="" ma:versionID="ef856c8f208599c1d192a1778a9971f3">
  <xsd:schema xmlns:xsd="http://www.w3.org/2001/XMLSchema" xmlns:xs="http://www.w3.org/2001/XMLSchema" xmlns:p="http://schemas.microsoft.com/office/2006/metadata/properties" xmlns:ns2="79e079b9-bf96-4689-81e2-44a8f7d6485c" xmlns:ns3="27e1ae37-90fd-4433-974d-e46dbe18be0c" targetNamespace="http://schemas.microsoft.com/office/2006/metadata/properties" ma:root="true" ma:fieldsID="c93630e996cd370b22c0666f49abd052" ns2:_="" ns3:_="">
    <xsd:import namespace="79e079b9-bf96-4689-81e2-44a8f7d6485c"/>
    <xsd:import namespace="27e1ae37-90fd-4433-974d-e46dbe18be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79b9-bf96-4689-81e2-44a8f7d64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e1ae37-90fd-4433-974d-e46dbe18be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DF4B4D-E2FB-4D27-8E56-E0FB6F9C2260}">
  <ds:schemaRefs>
    <ds:schemaRef ds:uri="79e079b9-bf96-4689-81e2-44a8f7d6485c"/>
    <ds:schemaRef ds:uri="27e1ae37-90fd-4433-974d-e46dbe18be0c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0594FA-1A5D-4231-A9E8-8A5C6A734C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e079b9-bf96-4689-81e2-44a8f7d6485c"/>
    <ds:schemaRef ds:uri="27e1ae37-90fd-4433-974d-e46dbe18be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2707</TotalTime>
  <Words>215</Words>
  <Application>Microsoft Macintosh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 Black</vt:lpstr>
      <vt:lpstr>Arial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Evelyn Castillo</cp:lastModifiedBy>
  <cp:revision>91</cp:revision>
  <dcterms:created xsi:type="dcterms:W3CDTF">2019-07-25T20:43:26Z</dcterms:created>
  <dcterms:modified xsi:type="dcterms:W3CDTF">2022-09-13T16:24:41Z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0x01010048BD5EA744A38149B2E39554382B6FCB</vt:lpwstr>
  </property>
</Properties>
</file>