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08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80C898-D152-55AD-C611-4CA0C8C39A5C}" name="Bulls, Hailey Waddell" initials="BHW" userId="S::bullshw@pitt.edu::6c794523-7a21-4f2f-88f3-5e1515835a4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0FF"/>
    <a:srgbClr val="C4C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41"/>
    <p:restoredTop sz="94626"/>
  </p:normalViewPr>
  <p:slideViewPr>
    <p:cSldViewPr snapToGrid="0">
      <p:cViewPr varScale="1">
        <p:scale>
          <a:sx n="50" d="100"/>
          <a:sy n="50" d="100"/>
        </p:scale>
        <p:origin x="2056" y="184"/>
      </p:cViewPr>
      <p:guideLst>
        <p:guide orient="horz" pos="520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ichelledeblasio/Desktop/DSRP:CONNECT%20Projects%20(Schenker)/DSRP%20Pain%20Missed%20Opp%20(Bulls)/Pain%20Missed%20Opp%20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7483745307677"/>
          <c:y val="3.8518532322662904E-2"/>
          <c:w val="0.86077194828828985"/>
          <c:h val="0.64036997867777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Moderate (n=33)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Sheet1!$B$55:$H$56</c:f>
              <c:strCache>
                <c:ptCount val="7"/>
                <c:pt idx="0">
                  <c:v>Opioids</c:v>
                </c:pt>
                <c:pt idx="1">
                  <c:v>Non-opioids</c:v>
                </c:pt>
                <c:pt idx="2">
                  <c:v>Referral</c:v>
                </c:pt>
                <c:pt idx="3">
                  <c:v>Behavioral </c:v>
                </c:pt>
                <c:pt idx="4">
                  <c:v>Multimodal</c:v>
                </c:pt>
                <c:pt idx="5">
                  <c:v>Continue regimen</c:v>
                </c:pt>
                <c:pt idx="6">
                  <c:v>Pain not discussed</c:v>
                </c:pt>
              </c:strCache>
            </c:strRef>
          </c:cat>
          <c:val>
            <c:numRef>
              <c:f>Sheet1!$B$57:$H$57</c:f>
              <c:numCache>
                <c:formatCode>General</c:formatCode>
                <c:ptCount val="7"/>
                <c:pt idx="0">
                  <c:v>6.0606060606060606</c:v>
                </c:pt>
                <c:pt idx="1">
                  <c:v>9.0909090909090917</c:v>
                </c:pt>
                <c:pt idx="2">
                  <c:v>6.0606060606060606</c:v>
                </c:pt>
                <c:pt idx="3">
                  <c:v>18.181818181818183</c:v>
                </c:pt>
                <c:pt idx="4">
                  <c:v>3.0303030303030303</c:v>
                </c:pt>
                <c:pt idx="5">
                  <c:v>45.454545454545453</c:v>
                </c:pt>
                <c:pt idx="6">
                  <c:v>12.121212121212121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F-2548-A474-A67BD249952E}"/>
            </c:ext>
          </c:extLst>
        </c:ser>
        <c:ser>
          <c:idx val="1"/>
          <c:order val="1"/>
          <c:tx>
            <c:strRef>
              <c:f>Sheet1!$A$58</c:f>
              <c:strCache>
                <c:ptCount val="1"/>
                <c:pt idx="0">
                  <c:v>Severe (n=13)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Sheet1!$B$55:$H$56</c:f>
              <c:strCache>
                <c:ptCount val="7"/>
                <c:pt idx="0">
                  <c:v>Opioids</c:v>
                </c:pt>
                <c:pt idx="1">
                  <c:v>Non-opioids</c:v>
                </c:pt>
                <c:pt idx="2">
                  <c:v>Referral</c:v>
                </c:pt>
                <c:pt idx="3">
                  <c:v>Behavioral </c:v>
                </c:pt>
                <c:pt idx="4">
                  <c:v>Multimodal</c:v>
                </c:pt>
                <c:pt idx="5">
                  <c:v>Continue regimen</c:v>
                </c:pt>
                <c:pt idx="6">
                  <c:v>Pain not discussed</c:v>
                </c:pt>
              </c:strCache>
            </c:strRef>
          </c:cat>
          <c:val>
            <c:numRef>
              <c:f>Sheet1!$B$58:$H$58</c:f>
              <c:numCache>
                <c:formatCode>General</c:formatCode>
                <c:ptCount val="7"/>
                <c:pt idx="0">
                  <c:v>0</c:v>
                </c:pt>
                <c:pt idx="1">
                  <c:v>7.6923076923076925</c:v>
                </c:pt>
                <c:pt idx="2">
                  <c:v>0</c:v>
                </c:pt>
                <c:pt idx="3">
                  <c:v>23.076923076923077</c:v>
                </c:pt>
                <c:pt idx="4">
                  <c:v>15.384615384615385</c:v>
                </c:pt>
                <c:pt idx="5">
                  <c:v>46.153846153846153</c:v>
                </c:pt>
                <c:pt idx="6">
                  <c:v>7.6923076923076925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8F-2548-A474-A67BD2499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0053248"/>
        <c:axId val="1648905840"/>
      </c:barChart>
      <c:catAx>
        <c:axId val="1460053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Intervention</a:t>
                </a:r>
                <a:r>
                  <a:rPr lang="en-US" baseline="0" dirty="0"/>
                  <a:t> Type Offered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383878871595017"/>
              <c:y val="0.79749135126769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905840"/>
        <c:crosses val="autoZero"/>
        <c:auto val="1"/>
        <c:lblAlgn val="ctr"/>
        <c:lblOffset val="100"/>
        <c:noMultiLvlLbl val="0"/>
      </c:catAx>
      <c:valAx>
        <c:axId val="164890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50" dirty="0"/>
                  <a:t>Patients</a:t>
                </a:r>
                <a:r>
                  <a:rPr lang="en-US" sz="1450" baseline="0" dirty="0"/>
                  <a:t> offered intervention (%)</a:t>
                </a:r>
                <a:endParaRPr lang="en-US" sz="1450" dirty="0"/>
              </a:p>
            </c:rich>
          </c:tx>
          <c:layout>
            <c:manualLayout>
              <c:xMode val="edge"/>
              <c:yMode val="edge"/>
              <c:x val="1.0660903867780857E-2"/>
              <c:y val="7.905310563549049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5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05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48394-E80B-D94B-B684-DC102D3A9141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A1499-E059-FB46-A2FD-89FAB5A7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389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6778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166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3555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6944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0333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3722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7110" algn="l" defTabSz="2106778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765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2765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A1499-E059-FB46-A2FD-89FAB5A760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6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8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4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2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8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681C-FB03-1942-8A5E-5FCED14D135E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AD05-1112-E044-919D-F4423C2F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rgbClr val="C0D0FF"/>
            </a:gs>
            <a:gs pos="83000">
              <a:srgbClr val="C0D0FF"/>
            </a:gs>
            <a:gs pos="100000">
              <a:srgbClr val="C0D0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384675-C113-9606-309E-32631C54579E}"/>
              </a:ext>
            </a:extLst>
          </p:cNvPr>
          <p:cNvSpPr txBox="1"/>
          <p:nvPr/>
        </p:nvSpPr>
        <p:spPr>
          <a:xfrm>
            <a:off x="213360" y="259952"/>
            <a:ext cx="2700528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A579D60-B2E3-35E7-F3E7-0CFC126E4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53" y="522709"/>
            <a:ext cx="1721249" cy="17212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EF5154-501F-94A0-3B83-B6418D9015C3}"/>
              </a:ext>
            </a:extLst>
          </p:cNvPr>
          <p:cNvSpPr txBox="1"/>
          <p:nvPr/>
        </p:nvSpPr>
        <p:spPr>
          <a:xfrm>
            <a:off x="2173438" y="398448"/>
            <a:ext cx="2325571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Managing Advanced Cancer Pain in a Nurse-led Primary Palliative Care Intervention: Preliminary Analysis</a:t>
            </a:r>
          </a:p>
          <a:p>
            <a:pPr algn="ctr"/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ichelle N. DeBlasio BS</a:t>
            </a:r>
            <a:r>
              <a:rPr lang="en-US" sz="28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Andrew D.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Althouse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PhD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Shane Belin BS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Yael Schenker MD, MAS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Hailey W. Bulls PhD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University of Pittsburgh School of Medicine, Pittsburgh, PA,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of General Internal Medicine, Department of Medicine, University of Pittsburgh, Pittsburgh, PA, and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Palliative Research Center, University of Pittsburgh, Pittsburgh, PA.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2988F-2621-2AB7-94A8-8F410AEB588E}"/>
              </a:ext>
            </a:extLst>
          </p:cNvPr>
          <p:cNvSpPr txBox="1"/>
          <p:nvPr/>
        </p:nvSpPr>
        <p:spPr>
          <a:xfrm>
            <a:off x="213360" y="3291548"/>
            <a:ext cx="8900160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1E3005-FB77-08E8-C168-711682281ECC}"/>
              </a:ext>
            </a:extLst>
          </p:cNvPr>
          <p:cNvSpPr txBox="1"/>
          <p:nvPr/>
        </p:nvSpPr>
        <p:spPr>
          <a:xfrm>
            <a:off x="9265920" y="3180299"/>
            <a:ext cx="8900160" cy="48320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FA10D7-3795-784C-E56F-04DD31E4A302}"/>
              </a:ext>
            </a:extLst>
          </p:cNvPr>
          <p:cNvSpPr txBox="1"/>
          <p:nvPr/>
        </p:nvSpPr>
        <p:spPr>
          <a:xfrm>
            <a:off x="18318480" y="2933382"/>
            <a:ext cx="8900160" cy="5863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For a subset of patients with advanced cancer, pain remains undermanaged.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Despite the presence of moderate-to-severe pain, improving pain is not always patients’ highest priority for symptom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Reasons pain was not prioritized include: prioritization of other common symptoms (e.g. fatigue); expectations and acceptance of pain during advanced cancer treatment; satisfaction with current pain strategies; lack of discussion of other complementary pain management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Patient-centered advanced cancer pain care should emphasize patient goals and perspectives, behavioral resources, coordination of care, and treatment of symptoms likely to positively impact pain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46DB70-DEF2-48F8-2D30-84BCABF4D95C}"/>
              </a:ext>
            </a:extLst>
          </p:cNvPr>
          <p:cNvSpPr txBox="1"/>
          <p:nvPr/>
        </p:nvSpPr>
        <p:spPr>
          <a:xfrm>
            <a:off x="213360" y="2645217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443495-6B7B-A93A-7077-431A20BD7D0D}"/>
              </a:ext>
            </a:extLst>
          </p:cNvPr>
          <p:cNvSpPr txBox="1"/>
          <p:nvPr/>
        </p:nvSpPr>
        <p:spPr>
          <a:xfrm>
            <a:off x="9265920" y="2645217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Results – Interventions Offered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F5050F-5458-DC85-1A4F-04E1CB7D5BBD}"/>
              </a:ext>
            </a:extLst>
          </p:cNvPr>
          <p:cNvSpPr txBox="1"/>
          <p:nvPr/>
        </p:nvSpPr>
        <p:spPr>
          <a:xfrm>
            <a:off x="18318480" y="2647375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E2937E-3E35-2BF0-738E-EAC3264C3A53}"/>
              </a:ext>
            </a:extLst>
          </p:cNvPr>
          <p:cNvSpPr txBox="1"/>
          <p:nvPr/>
        </p:nvSpPr>
        <p:spPr>
          <a:xfrm>
            <a:off x="18318480" y="14106367"/>
            <a:ext cx="8900160" cy="2092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Nersesyan H and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Slavin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KV.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Clin Risk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Manag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2007;3(3):381-400.</a:t>
            </a:r>
          </a:p>
          <a:p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Corli O et al.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Ann Oncol.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2016;27(6):1107-1115.</a:t>
            </a:r>
          </a:p>
          <a:p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Schenker Y et al.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JAMA Intern Med.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2021;181(11):1451-1460.</a:t>
            </a:r>
            <a:endParaRPr lang="en-US" sz="2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4805FB-C262-3E6A-E75B-E6F09044D93A}"/>
              </a:ext>
            </a:extLst>
          </p:cNvPr>
          <p:cNvSpPr txBox="1"/>
          <p:nvPr/>
        </p:nvSpPr>
        <p:spPr>
          <a:xfrm>
            <a:off x="18318480" y="13488659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970C21-2738-AE60-FF11-0F6559B316B0}"/>
              </a:ext>
            </a:extLst>
          </p:cNvPr>
          <p:cNvSpPr txBox="1"/>
          <p:nvPr/>
        </p:nvSpPr>
        <p:spPr>
          <a:xfrm>
            <a:off x="18318480" y="9699778"/>
            <a:ext cx="890016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 remaining Visit 1 transcriptions from cohort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 Visit 2 and Visit 3 transcriptions for patients who develop pain after Visit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successful strategies and missed opportunities for pain management that impact subsequent ESAS scores in patients with advanced 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Assess opportunities for symptom co-treatment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615D02-14D4-5B4F-2849-DD52A0896DA6}"/>
              </a:ext>
            </a:extLst>
          </p:cNvPr>
          <p:cNvSpPr txBox="1"/>
          <p:nvPr/>
        </p:nvSpPr>
        <p:spPr>
          <a:xfrm>
            <a:off x="18318480" y="9045977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46200A-E253-EA2F-F8F1-5C1FE6B0C28B}"/>
              </a:ext>
            </a:extLst>
          </p:cNvPr>
          <p:cNvSpPr txBox="1"/>
          <p:nvPr/>
        </p:nvSpPr>
        <p:spPr>
          <a:xfrm>
            <a:off x="213360" y="8607516"/>
            <a:ext cx="8900160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1B7C3B-883D-ACDE-66BB-8004856D8108}"/>
              </a:ext>
            </a:extLst>
          </p:cNvPr>
          <p:cNvSpPr txBox="1"/>
          <p:nvPr/>
        </p:nvSpPr>
        <p:spPr>
          <a:xfrm>
            <a:off x="213360" y="8121973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EBEE384-CC5B-6952-EB1F-821F5EAE0940}"/>
                  </a:ext>
                </a:extLst>
              </p:cNvPr>
              <p:cNvSpPr txBox="1"/>
              <p:nvPr/>
            </p:nvSpPr>
            <p:spPr>
              <a:xfrm>
                <a:off x="213360" y="8807987"/>
                <a:ext cx="890016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672 patients with advanced cancer were enrolled in the nurse-led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CONNECT trial from 7/25/2016 – 10/6/2020 at 18 UPMC Hillman Cancer </a:t>
                </a:r>
                <a:r>
                  <a:rPr lang="en-US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Center clinics in Western PA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CONNECT trial included 3 visits; this analysis focuses specifically on Visit 1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Pain intensity and patient perspectives, along with interventions offered by nurses, were assessed using ESAS scores and visit transcripts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be included in this analysis, patients were required to have an ESAS pain score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4 and Visit 1 transcripts available (Preliminary analysis N = 46)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EBEE384-CC5B-6952-EB1F-821F5EAE0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" y="8807987"/>
                <a:ext cx="8900160" cy="4154984"/>
              </a:xfrm>
              <a:prstGeom prst="rect">
                <a:avLst/>
              </a:prstGeom>
              <a:blipFill>
                <a:blip r:embed="rId4"/>
                <a:stretch>
                  <a:fillRect l="-855" t="-1220" b="-2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45B0728-AC2E-95AF-D1AB-2425CD6A0338}"/>
              </a:ext>
            </a:extLst>
          </p:cNvPr>
          <p:cNvSpPr txBox="1"/>
          <p:nvPr/>
        </p:nvSpPr>
        <p:spPr>
          <a:xfrm>
            <a:off x="9342120" y="3372000"/>
            <a:ext cx="890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1. Pain management strategies offered to patients with moderate-to-severe pain during Visit 1 (N=46)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E02FCD-CC9D-6CCA-0CD1-218034D42CE4}"/>
              </a:ext>
            </a:extLst>
          </p:cNvPr>
          <p:cNvSpPr txBox="1"/>
          <p:nvPr/>
        </p:nvSpPr>
        <p:spPr>
          <a:xfrm>
            <a:off x="213360" y="13957253"/>
            <a:ext cx="890016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preliminarily analyzed cohort (N=46):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33 patients (71.7%) reported moderate pain, ESAS pain score 4-6;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13 patients (28.2%) reported severe pain, ESAS pain score 7-10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2966CB-98DD-BB72-E376-7A1F1F8A9A1A}"/>
              </a:ext>
            </a:extLst>
          </p:cNvPr>
          <p:cNvSpPr txBox="1"/>
          <p:nvPr/>
        </p:nvSpPr>
        <p:spPr>
          <a:xfrm>
            <a:off x="213360" y="13310922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Results – Pain Severity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20757-707C-111C-0C89-9E1FF394FC71}"/>
              </a:ext>
            </a:extLst>
          </p:cNvPr>
          <p:cNvSpPr txBox="1"/>
          <p:nvPr/>
        </p:nvSpPr>
        <p:spPr>
          <a:xfrm>
            <a:off x="9265920" y="8350946"/>
            <a:ext cx="8900160" cy="78483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86C10-D5E6-B9D5-7657-4D6FBFAD080C}"/>
              </a:ext>
            </a:extLst>
          </p:cNvPr>
          <p:cNvSpPr txBox="1"/>
          <p:nvPr/>
        </p:nvSpPr>
        <p:spPr>
          <a:xfrm>
            <a:off x="9265920" y="8092843"/>
            <a:ext cx="890016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Results – Patient Perspectives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80B985-F304-8E81-B1D4-255B44EC00E6}"/>
              </a:ext>
            </a:extLst>
          </p:cNvPr>
          <p:cNvSpPr txBox="1"/>
          <p:nvPr/>
        </p:nvSpPr>
        <p:spPr>
          <a:xfrm>
            <a:off x="9351217" y="13834119"/>
            <a:ext cx="8900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Coordination of Care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“…And [my oncologist] said, ‘Oh, you should see your primary care.’ And I asked my primary care, and she says, ‘You should talk to your oncologist.’ And I just feel like I’ve been getting a big runaround.”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C695E8-06C6-E87D-A576-ECCE02FBC6DD}"/>
              </a:ext>
            </a:extLst>
          </p:cNvPr>
          <p:cNvSpPr txBox="1"/>
          <p:nvPr/>
        </p:nvSpPr>
        <p:spPr>
          <a:xfrm>
            <a:off x="9265920" y="12002225"/>
            <a:ext cx="8833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Patient Expectations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“Anything below a 5 [on the ESAS pain scale] I don’t consider pain in any way.”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DBB484-D19D-0E6F-8B96-C831F14ED3A2}"/>
              </a:ext>
            </a:extLst>
          </p:cNvPr>
          <p:cNvSpPr txBox="1"/>
          <p:nvPr/>
        </p:nvSpPr>
        <p:spPr>
          <a:xfrm>
            <a:off x="9351217" y="8877670"/>
            <a:ext cx="89001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Other, Higher Priority Symptoms Described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“So, looking at your ESAS here, you have quite a few things circled here that’s going on. What one, in particular, would you like to work on today?...” “Tiredness, I guess.” (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Participant’s pain ESAS score was 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3482F45-C548-E30C-7BFA-9E83B5148A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306262"/>
              </p:ext>
            </p:extLst>
          </p:nvPr>
        </p:nvGraphicFramePr>
        <p:xfrm>
          <a:off x="9342121" y="4756995"/>
          <a:ext cx="8756856" cy="321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Picture 28">
            <a:extLst>
              <a:ext uri="{FF2B5EF4-FFF2-40B4-BE49-F238E27FC236}">
                <a16:creationId xmlns:a16="http://schemas.microsoft.com/office/drawing/2014/main" id="{C23F1221-9C7E-7160-176A-D4613DD85D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43859" y="462583"/>
            <a:ext cx="1854200" cy="1841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5EDFC0-A0A2-45B4-D6F2-A3E004A61B2C}"/>
              </a:ext>
            </a:extLst>
          </p:cNvPr>
          <p:cNvSpPr txBox="1"/>
          <p:nvPr/>
        </p:nvSpPr>
        <p:spPr>
          <a:xfrm>
            <a:off x="246910" y="3293706"/>
            <a:ext cx="89001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 to 90% advanced cancer patients experience pain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barriers to effective cancer-related pain management persist.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team, led by Dr. Schenker, designed and trialed the nurse-led primary palliative care intervention “Care Management by Oncology Nurses to Address Supportive Care Needs (CONNECT)” to improve symptom management, including pain, for patients with advanced cancer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goal of this analysis is to leverage CONNECT data to identify strategies that will optimize pain management approaches in future advanced cancer patient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9226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6960</TotalTime>
  <Words>665</Words>
  <Application>Microsoft Macintosh PowerPoint</Application>
  <PresentationFormat>Custom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DeBlasio, Richelle</dc:creator>
  <cp:lastModifiedBy>Evelyn Castillo</cp:lastModifiedBy>
  <cp:revision>120</cp:revision>
  <dcterms:created xsi:type="dcterms:W3CDTF">2022-09-02T17:05:11Z</dcterms:created>
  <dcterms:modified xsi:type="dcterms:W3CDTF">2022-09-21T20:20:13Z</dcterms:modified>
</cp:coreProperties>
</file>