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43891200" cy="32918400"/>
  <p:notesSz cx="20104100" cy="12928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7333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674"/>
  </p:normalViewPr>
  <p:slideViewPr>
    <p:cSldViewPr>
      <p:cViewPr varScale="1">
        <p:scale>
          <a:sx n="26" d="100"/>
          <a:sy n="26" d="100"/>
        </p:scale>
        <p:origin x="2584" y="344"/>
      </p:cViewPr>
      <p:guideLst>
        <p:guide orient="horz" pos="7333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39" y="10204704"/>
            <a:ext cx="3730752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8434304"/>
            <a:ext cx="3072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357" y="249251"/>
            <a:ext cx="41784487" cy="1108765"/>
          </a:xfrm>
        </p:spPr>
        <p:txBody>
          <a:bodyPr lIns="0" tIns="0" rIns="0" bIns="0"/>
          <a:lstStyle>
            <a:lvl1pPr>
              <a:defRPr sz="720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357" y="249251"/>
            <a:ext cx="41784487" cy="1108765"/>
          </a:xfrm>
        </p:spPr>
        <p:txBody>
          <a:bodyPr lIns="0" tIns="0" rIns="0" bIns="0"/>
          <a:lstStyle>
            <a:lvl1pPr>
              <a:defRPr sz="720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0" y="7571232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7" y="7571232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357" y="249251"/>
            <a:ext cx="41784487" cy="1108765"/>
          </a:xfrm>
        </p:spPr>
        <p:txBody>
          <a:bodyPr lIns="0" tIns="0" rIns="0" bIns="0"/>
          <a:lstStyle>
            <a:lvl1pPr>
              <a:defRPr sz="720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3891200" cy="7757489"/>
          </a:xfrm>
          <a:custGeom>
            <a:avLst/>
            <a:gdLst/>
            <a:ahLst/>
            <a:cxnLst/>
            <a:rect l="l" t="t" r="r" b="b"/>
            <a:pathLst>
              <a:path w="20104100" h="3046730">
                <a:moveTo>
                  <a:pt x="20104099" y="0"/>
                </a:moveTo>
                <a:lnTo>
                  <a:pt x="0" y="0"/>
                </a:lnTo>
                <a:lnTo>
                  <a:pt x="0" y="3046728"/>
                </a:lnTo>
                <a:lnTo>
                  <a:pt x="20104099" y="304672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5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357" y="249251"/>
            <a:ext cx="41784487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7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8159">
        <a:defRPr>
          <a:latin typeface="+mn-lt"/>
          <a:ea typeface="+mn-ea"/>
          <a:cs typeface="+mn-cs"/>
        </a:defRPr>
      </a:lvl2pPr>
      <a:lvl3pPr marL="1996318">
        <a:defRPr>
          <a:latin typeface="+mn-lt"/>
          <a:ea typeface="+mn-ea"/>
          <a:cs typeface="+mn-cs"/>
        </a:defRPr>
      </a:lvl3pPr>
      <a:lvl4pPr marL="2994477">
        <a:defRPr>
          <a:latin typeface="+mn-lt"/>
          <a:ea typeface="+mn-ea"/>
          <a:cs typeface="+mn-cs"/>
        </a:defRPr>
      </a:lvl4pPr>
      <a:lvl5pPr marL="3992636">
        <a:defRPr>
          <a:latin typeface="+mn-lt"/>
          <a:ea typeface="+mn-ea"/>
          <a:cs typeface="+mn-cs"/>
        </a:defRPr>
      </a:lvl5pPr>
      <a:lvl6pPr marL="4990795">
        <a:defRPr>
          <a:latin typeface="+mn-lt"/>
          <a:ea typeface="+mn-ea"/>
          <a:cs typeface="+mn-cs"/>
        </a:defRPr>
      </a:lvl6pPr>
      <a:lvl7pPr marL="5988954">
        <a:defRPr>
          <a:latin typeface="+mn-lt"/>
          <a:ea typeface="+mn-ea"/>
          <a:cs typeface="+mn-cs"/>
        </a:defRPr>
      </a:lvl7pPr>
      <a:lvl8pPr marL="6987113">
        <a:defRPr>
          <a:latin typeface="+mn-lt"/>
          <a:ea typeface="+mn-ea"/>
          <a:cs typeface="+mn-cs"/>
        </a:defRPr>
      </a:lvl8pPr>
      <a:lvl9pPr marL="79852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8159">
        <a:defRPr>
          <a:latin typeface="+mn-lt"/>
          <a:ea typeface="+mn-ea"/>
          <a:cs typeface="+mn-cs"/>
        </a:defRPr>
      </a:lvl2pPr>
      <a:lvl3pPr marL="1996318">
        <a:defRPr>
          <a:latin typeface="+mn-lt"/>
          <a:ea typeface="+mn-ea"/>
          <a:cs typeface="+mn-cs"/>
        </a:defRPr>
      </a:lvl3pPr>
      <a:lvl4pPr marL="2994477">
        <a:defRPr>
          <a:latin typeface="+mn-lt"/>
          <a:ea typeface="+mn-ea"/>
          <a:cs typeface="+mn-cs"/>
        </a:defRPr>
      </a:lvl4pPr>
      <a:lvl5pPr marL="3992636">
        <a:defRPr>
          <a:latin typeface="+mn-lt"/>
          <a:ea typeface="+mn-ea"/>
          <a:cs typeface="+mn-cs"/>
        </a:defRPr>
      </a:lvl5pPr>
      <a:lvl6pPr marL="4990795">
        <a:defRPr>
          <a:latin typeface="+mn-lt"/>
          <a:ea typeface="+mn-ea"/>
          <a:cs typeface="+mn-cs"/>
        </a:defRPr>
      </a:lvl6pPr>
      <a:lvl7pPr marL="5988954">
        <a:defRPr>
          <a:latin typeface="+mn-lt"/>
          <a:ea typeface="+mn-ea"/>
          <a:cs typeface="+mn-cs"/>
        </a:defRPr>
      </a:lvl7pPr>
      <a:lvl8pPr marL="6987113">
        <a:defRPr>
          <a:latin typeface="+mn-lt"/>
          <a:ea typeface="+mn-ea"/>
          <a:cs typeface="+mn-cs"/>
        </a:defRPr>
      </a:lvl8pPr>
      <a:lvl9pPr marL="79852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A8DC34D7-2F53-45E2-B714-6773F7C85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505" y="10773646"/>
            <a:ext cx="14495386" cy="856838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09" y="603245"/>
            <a:ext cx="37650402" cy="3335195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algn="ctr">
              <a:lnSpc>
                <a:spcPts val="8645"/>
              </a:lnSpc>
              <a:spcBef>
                <a:spcPts val="207"/>
              </a:spcBef>
            </a:pPr>
            <a:r>
              <a:rPr sz="8000" dirty="0"/>
              <a:t>Integrating</a:t>
            </a:r>
            <a:r>
              <a:rPr sz="8000" spc="-87" dirty="0"/>
              <a:t> </a:t>
            </a:r>
            <a:r>
              <a:rPr sz="8000" dirty="0"/>
              <a:t>Primary</a:t>
            </a:r>
            <a:r>
              <a:rPr sz="8000" spc="-109" dirty="0"/>
              <a:t> </a:t>
            </a:r>
            <a:r>
              <a:rPr sz="8000" spc="-55" dirty="0"/>
              <a:t>Palliative</a:t>
            </a:r>
            <a:r>
              <a:rPr sz="8000" spc="-109" dirty="0"/>
              <a:t> </a:t>
            </a:r>
            <a:r>
              <a:rPr sz="8000" spc="-175" dirty="0"/>
              <a:t>Care</a:t>
            </a:r>
            <a:r>
              <a:rPr sz="8000" spc="-98" dirty="0"/>
              <a:t> </a:t>
            </a:r>
            <a:r>
              <a:rPr sz="8000" dirty="0"/>
              <a:t>and</a:t>
            </a:r>
            <a:r>
              <a:rPr sz="8000" spc="-131" dirty="0"/>
              <a:t> </a:t>
            </a:r>
            <a:r>
              <a:rPr sz="8000" spc="-44" dirty="0"/>
              <a:t>Intensive</a:t>
            </a:r>
            <a:r>
              <a:rPr sz="8000" spc="-76" dirty="0"/>
              <a:t> </a:t>
            </a:r>
            <a:r>
              <a:rPr sz="8000" spc="-186" dirty="0"/>
              <a:t>Care</a:t>
            </a:r>
            <a:r>
              <a:rPr sz="8000" spc="-131" dirty="0"/>
              <a:t> </a:t>
            </a:r>
            <a:r>
              <a:rPr sz="8000" dirty="0"/>
              <a:t>Unit</a:t>
            </a:r>
            <a:r>
              <a:rPr sz="8000" spc="-109" dirty="0"/>
              <a:t> </a:t>
            </a:r>
            <a:r>
              <a:rPr sz="8000" dirty="0"/>
              <a:t>(ICU)</a:t>
            </a:r>
            <a:r>
              <a:rPr sz="8000" spc="-109" dirty="0"/>
              <a:t> </a:t>
            </a:r>
            <a:r>
              <a:rPr sz="8000" spc="-65" dirty="0"/>
              <a:t>Survivor</a:t>
            </a:r>
            <a:r>
              <a:rPr sz="8000" spc="-109" dirty="0"/>
              <a:t> </a:t>
            </a:r>
            <a:r>
              <a:rPr sz="8000" spc="-44" dirty="0"/>
              <a:t>Care:</a:t>
            </a:r>
          </a:p>
          <a:p>
            <a:pPr algn="ctr">
              <a:lnSpc>
                <a:spcPts val="8645"/>
              </a:lnSpc>
            </a:pPr>
            <a:r>
              <a:rPr sz="8000" dirty="0"/>
              <a:t>A</a:t>
            </a:r>
            <a:r>
              <a:rPr sz="8000" spc="-76" dirty="0"/>
              <a:t> </a:t>
            </a:r>
            <a:r>
              <a:rPr sz="8000" dirty="0"/>
              <a:t>Qualitative</a:t>
            </a:r>
            <a:r>
              <a:rPr sz="8000" spc="-33" dirty="0"/>
              <a:t> </a:t>
            </a:r>
            <a:r>
              <a:rPr sz="8000" dirty="0"/>
              <a:t>Inquiry</a:t>
            </a:r>
            <a:r>
              <a:rPr sz="8000" spc="-65" dirty="0"/>
              <a:t> </a:t>
            </a:r>
            <a:r>
              <a:rPr sz="8000" spc="120" dirty="0"/>
              <a:t>of</a:t>
            </a:r>
            <a:r>
              <a:rPr sz="8000" spc="-65" dirty="0"/>
              <a:t> </a:t>
            </a:r>
            <a:r>
              <a:rPr sz="8000" dirty="0"/>
              <a:t>International</a:t>
            </a:r>
            <a:r>
              <a:rPr sz="8000" spc="-33" dirty="0"/>
              <a:t> </a:t>
            </a:r>
            <a:r>
              <a:rPr sz="8000" spc="-142" dirty="0"/>
              <a:t>Post-</a:t>
            </a:r>
            <a:r>
              <a:rPr sz="8000" spc="-22" dirty="0"/>
              <a:t>ICU</a:t>
            </a:r>
            <a:r>
              <a:rPr sz="8000" spc="-65" dirty="0"/>
              <a:t> </a:t>
            </a:r>
            <a:r>
              <a:rPr sz="8000" spc="-164" dirty="0"/>
              <a:t>Clinic</a:t>
            </a:r>
            <a:r>
              <a:rPr sz="8000" spc="-55" dirty="0"/>
              <a:t> </a:t>
            </a:r>
            <a:br>
              <a:rPr lang="en-US" sz="8000" spc="-55" dirty="0"/>
            </a:br>
            <a:r>
              <a:rPr sz="8000" spc="-55" dirty="0"/>
              <a:t>Interprofessional</a:t>
            </a:r>
            <a:r>
              <a:rPr sz="8000" spc="-33" dirty="0"/>
              <a:t> </a:t>
            </a:r>
            <a:r>
              <a:rPr sz="8000" spc="-207" dirty="0"/>
              <a:t>Team</a:t>
            </a:r>
            <a:r>
              <a:rPr sz="8000" spc="-65" dirty="0"/>
              <a:t> </a:t>
            </a:r>
            <a:r>
              <a:rPr sz="8000" spc="-22" dirty="0"/>
              <a:t>Members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79" y="4358497"/>
            <a:ext cx="38764627" cy="306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6444" marR="274494" indent="-1179769" algn="ctr">
              <a:spcBef>
                <a:spcPts val="218"/>
              </a:spcBef>
            </a:pP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Tammy</a:t>
            </a:r>
            <a:r>
              <a:rPr lang="en-US" sz="4585" b="1" spc="-2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207" dirty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lang="en-US" sz="4585" b="1" spc="-1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Eaton</a:t>
            </a:r>
            <a:r>
              <a:rPr lang="en-US" sz="4585" b="1" spc="-114" baseline="2490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4585" b="1" spc="-212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87" dirty="0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lang="en-US" sz="4585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dirty="0">
                <a:solidFill>
                  <a:srgbClr val="FFFFFF"/>
                </a:solidFill>
                <a:latin typeface="Arial"/>
                <a:cs typeface="Arial"/>
              </a:rPr>
              <a:t>RN,</a:t>
            </a:r>
            <a:r>
              <a:rPr lang="en-US" sz="4585" b="1" spc="-3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22" dirty="0">
                <a:solidFill>
                  <a:srgbClr val="FFFFFF"/>
                </a:solidFill>
                <a:latin typeface="Arial"/>
                <a:cs typeface="Arial"/>
              </a:rPr>
              <a:t>FNP-</a:t>
            </a:r>
            <a:r>
              <a:rPr lang="en-US" sz="4585" b="1" spc="-426" dirty="0">
                <a:solidFill>
                  <a:srgbClr val="FFFFFF"/>
                </a:solidFill>
                <a:latin typeface="Arial"/>
                <a:cs typeface="Arial"/>
              </a:rPr>
              <a:t>BC;</a:t>
            </a:r>
            <a:r>
              <a:rPr lang="en-US" sz="4585" b="1" spc="-44" dirty="0">
                <a:solidFill>
                  <a:srgbClr val="FFFFFF"/>
                </a:solidFill>
                <a:latin typeface="Arial"/>
                <a:cs typeface="Arial"/>
              </a:rPr>
              <a:t> Jennifer</a:t>
            </a:r>
            <a:r>
              <a:rPr lang="en-US" sz="4585" b="1" spc="-1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31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lang="en-US" sz="4585" b="1" spc="-1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98" dirty="0">
                <a:solidFill>
                  <a:srgbClr val="FFFFFF"/>
                </a:solidFill>
                <a:latin typeface="Arial"/>
                <a:cs typeface="Arial"/>
              </a:rPr>
              <a:t>Seaman</a:t>
            </a:r>
            <a:r>
              <a:rPr lang="en-US" sz="4585" b="1" spc="-146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4585" b="1" spc="-179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98" dirty="0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lang="en-US" sz="4585" b="1" spc="-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22" dirty="0">
                <a:solidFill>
                  <a:srgbClr val="FFFFFF"/>
                </a:solidFill>
                <a:latin typeface="Arial"/>
                <a:cs typeface="Arial"/>
              </a:rPr>
              <a:t>RN;</a:t>
            </a:r>
            <a:r>
              <a:rPr lang="en-US" sz="4585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87" dirty="0">
                <a:solidFill>
                  <a:srgbClr val="FFFFFF"/>
                </a:solidFill>
                <a:latin typeface="Arial"/>
                <a:cs typeface="Arial"/>
              </a:rPr>
              <a:t>Sheila</a:t>
            </a:r>
            <a:r>
              <a:rPr lang="en-US" sz="4585" b="1" spc="-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55" dirty="0">
                <a:solidFill>
                  <a:srgbClr val="FFFFFF"/>
                </a:solidFill>
                <a:latin typeface="Arial"/>
                <a:cs typeface="Arial"/>
              </a:rPr>
              <a:t>Alexander</a:t>
            </a:r>
            <a:r>
              <a:rPr lang="en-US" sz="4585" b="1" spc="-81" baseline="24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4585" b="1" spc="-179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98" dirty="0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lang="en-US" sz="4585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22" dirty="0">
                <a:solidFill>
                  <a:srgbClr val="FFFFFF"/>
                </a:solidFill>
                <a:latin typeface="Arial"/>
                <a:cs typeface="Arial"/>
              </a:rPr>
              <a:t>RN;</a:t>
            </a:r>
            <a:r>
              <a:rPr lang="en-US" sz="4585" b="1" spc="-1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dirty="0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r>
              <a:rPr lang="en-US" sz="4585" b="1" spc="-1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86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lang="en-US" sz="4585" b="1" spc="-277" baseline="2490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US" sz="4585" b="1" spc="-48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dirty="0">
                <a:solidFill>
                  <a:srgbClr val="FFFFFF"/>
                </a:solidFill>
                <a:latin typeface="Arial"/>
                <a:cs typeface="Arial"/>
              </a:rPr>
              <a:t>MSW,</a:t>
            </a:r>
            <a:r>
              <a:rPr lang="en-US" sz="4585" b="1" spc="-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371" dirty="0">
                <a:solidFill>
                  <a:srgbClr val="FFFFFF"/>
                </a:solidFill>
                <a:latin typeface="Arial"/>
                <a:cs typeface="Arial"/>
              </a:rPr>
              <a:t>LCSW;</a:t>
            </a:r>
            <a:r>
              <a:rPr lang="en-US" sz="458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87" dirty="0">
                <a:solidFill>
                  <a:srgbClr val="FFFFFF"/>
                </a:solidFill>
                <a:latin typeface="Arial"/>
                <a:cs typeface="Arial"/>
              </a:rPr>
              <a:t>Taylor</a:t>
            </a:r>
            <a:r>
              <a:rPr lang="en-US" sz="4585" b="1" spc="-1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55" dirty="0">
                <a:solidFill>
                  <a:srgbClr val="FFFFFF"/>
                </a:solidFill>
                <a:latin typeface="Arial"/>
                <a:cs typeface="Arial"/>
              </a:rPr>
              <a:t>E. </a:t>
            </a:r>
            <a:r>
              <a:rPr lang="en-US" sz="4585" b="1" spc="-98" dirty="0">
                <a:solidFill>
                  <a:srgbClr val="FFFFFF"/>
                </a:solidFill>
                <a:latin typeface="Arial"/>
                <a:cs typeface="Arial"/>
              </a:rPr>
              <a:t>Lincoln</a:t>
            </a:r>
            <a:r>
              <a:rPr lang="en-US" sz="4585" b="1" spc="-146" baseline="24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en-US" sz="4585" b="1" spc="-19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109" dirty="0">
                <a:solidFill>
                  <a:srgbClr val="FFFFFF"/>
                </a:solidFill>
                <a:latin typeface="Arial"/>
                <a:cs typeface="Arial"/>
              </a:rPr>
              <a:t>MD;</a:t>
            </a:r>
            <a:r>
              <a:rPr lang="en-US" sz="4585" b="1" spc="-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65" dirty="0">
                <a:solidFill>
                  <a:srgbClr val="FFFFFF"/>
                </a:solidFill>
                <a:latin typeface="Arial"/>
                <a:cs typeface="Arial"/>
              </a:rPr>
              <a:t>Brian</a:t>
            </a:r>
            <a:r>
              <a:rPr lang="en-US" sz="4585" b="1" spc="-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218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09" dirty="0">
                <a:solidFill>
                  <a:srgbClr val="FFFFFF"/>
                </a:solidFill>
                <a:latin typeface="Arial"/>
                <a:cs typeface="Arial"/>
              </a:rPr>
              <a:t>Davis</a:t>
            </a:r>
            <a:r>
              <a:rPr lang="en-US" sz="4585" b="1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96" dirty="0">
                <a:solidFill>
                  <a:srgbClr val="FFFFFF"/>
                </a:solidFill>
                <a:latin typeface="Arial"/>
                <a:cs typeface="Arial"/>
              </a:rPr>
              <a:t>BA;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98" dirty="0">
                <a:solidFill>
                  <a:srgbClr val="FFFFFF"/>
                </a:solidFill>
                <a:latin typeface="Arial"/>
                <a:cs typeface="Arial"/>
              </a:rPr>
              <a:t>Carla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249" dirty="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20" dirty="0">
                <a:solidFill>
                  <a:srgbClr val="FFFFFF"/>
                </a:solidFill>
                <a:latin typeface="Arial"/>
                <a:cs typeface="Arial"/>
              </a:rPr>
              <a:t>Sevin</a:t>
            </a:r>
            <a:r>
              <a:rPr lang="en-US" sz="4585" b="1" spc="-179" baseline="24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en-US" sz="4585" b="1" spc="-11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109" dirty="0">
                <a:solidFill>
                  <a:srgbClr val="FFFFFF"/>
                </a:solidFill>
                <a:latin typeface="Arial"/>
                <a:cs typeface="Arial"/>
              </a:rPr>
              <a:t>MD;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22" dirty="0">
                <a:solidFill>
                  <a:srgbClr val="FFFFFF"/>
                </a:solidFill>
                <a:latin typeface="Arial"/>
                <a:cs typeface="Arial"/>
              </a:rPr>
              <a:t>Theodore.</a:t>
            </a:r>
            <a:r>
              <a:rPr lang="en-US" sz="4585" b="1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404" dirty="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lang="en-US" sz="458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55" dirty="0">
                <a:solidFill>
                  <a:srgbClr val="FFFFFF"/>
                </a:solidFill>
                <a:latin typeface="Arial"/>
                <a:cs typeface="Arial"/>
              </a:rPr>
              <a:t>Iwashyna</a:t>
            </a:r>
            <a:r>
              <a:rPr lang="en-US" sz="4585" b="1" spc="-81" baseline="24904" dirty="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lang="en-US" sz="4585" b="1" spc="109" dirty="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lang="en-US" sz="4585" b="1" spc="-109" dirty="0">
                <a:solidFill>
                  <a:srgbClr val="FFFFFF"/>
                </a:solidFill>
                <a:latin typeface="Arial"/>
                <a:cs typeface="Arial"/>
              </a:rPr>
              <a:t> PhD;</a:t>
            </a:r>
            <a:r>
              <a:rPr lang="en-US" sz="4585" b="1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96" dirty="0">
                <a:solidFill>
                  <a:srgbClr val="FFFFFF"/>
                </a:solidFill>
                <a:latin typeface="Arial"/>
                <a:cs typeface="Arial"/>
              </a:rPr>
              <a:t>Leslie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524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lang="en-US" sz="4585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-109" dirty="0">
                <a:solidFill>
                  <a:srgbClr val="FFFFFF"/>
                </a:solidFill>
                <a:latin typeface="Arial"/>
                <a:cs typeface="Arial"/>
              </a:rPr>
              <a:t>Scheunemann</a:t>
            </a:r>
            <a:r>
              <a:rPr lang="en-US" sz="4585" b="1" spc="-164" baseline="24904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4585" b="1" spc="-131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109" dirty="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lang="en-US" sz="4585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85" b="1" spc="109" dirty="0">
                <a:solidFill>
                  <a:srgbClr val="FFFFFF"/>
                </a:solidFill>
                <a:latin typeface="Arial"/>
                <a:cs typeface="Arial"/>
              </a:rPr>
              <a:t>MPH</a:t>
            </a:r>
            <a:endParaRPr sz="4585" dirty="0">
              <a:latin typeface="Arial"/>
              <a:cs typeface="Arial"/>
            </a:endParaRPr>
          </a:p>
          <a:p>
            <a:pPr marL="55453" marR="38817" indent="56837" algn="ctr">
              <a:lnSpc>
                <a:spcPct val="110600"/>
              </a:lnSpc>
              <a:spcBef>
                <a:spcPts val="2336"/>
              </a:spcBef>
            </a:pPr>
            <a:r>
              <a:rPr sz="2620" baseline="2777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2729" spc="-1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Clinician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87" dirty="0">
                <a:solidFill>
                  <a:srgbClr val="FFFFFF"/>
                </a:solidFill>
                <a:latin typeface="Arial"/>
                <a:cs typeface="Arial"/>
              </a:rPr>
              <a:t>Scholars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Program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186" dirty="0">
                <a:solidFill>
                  <a:srgbClr val="FFFFFF"/>
                </a:solidFill>
                <a:latin typeface="Arial"/>
                <a:cs typeface="Arial"/>
              </a:rPr>
              <a:t>(NCSP);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 Institute 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Healthcare 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36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Innovation,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Michigan,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Arbor,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MI,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62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62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baseline="2777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Tertiary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131" dirty="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Pittsburgh,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Nursing,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Pittsburgh,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9" dirty="0">
                <a:solidFill>
                  <a:srgbClr val="FFFFFF"/>
                </a:solidFill>
                <a:latin typeface="Arial"/>
                <a:cs typeface="Arial"/>
              </a:rPr>
              <a:t>PA,</a:t>
            </a:r>
            <a:r>
              <a:rPr sz="2729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62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62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spc="-33" baseline="2777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Nursing,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729" spc="-1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 Pittsburgh, Pittsburgh, </a:t>
            </a:r>
            <a:r>
              <a:rPr sz="2729" spc="-249" dirty="0">
                <a:solidFill>
                  <a:srgbClr val="FFFFFF"/>
                </a:solidFill>
                <a:latin typeface="Arial"/>
                <a:cs typeface="Arial"/>
              </a:rPr>
              <a:t>PA,</a:t>
            </a:r>
            <a:r>
              <a:rPr sz="2729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49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49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baseline="2777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 Health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and Management,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 of Pittsburgh,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Pittsburgh, </a:t>
            </a:r>
            <a:r>
              <a:rPr sz="2729" spc="-240" dirty="0">
                <a:solidFill>
                  <a:srgbClr val="FFFFFF"/>
                </a:solidFill>
                <a:latin typeface="Arial"/>
                <a:cs typeface="Arial"/>
              </a:rPr>
              <a:t>PA,</a:t>
            </a:r>
            <a:r>
              <a:rPr sz="2729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62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62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spc="-65" baseline="27777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Pulmonary,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Allergy,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12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 Medicine,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 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Pittsburgh 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 Medicine,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Pittsburgh, </a:t>
            </a:r>
            <a:r>
              <a:rPr sz="2729" spc="-218" dirty="0">
                <a:solidFill>
                  <a:srgbClr val="FFFFFF"/>
                </a:solidFill>
                <a:latin typeface="Arial"/>
                <a:cs typeface="Arial"/>
              </a:rPr>
              <a:t>PA,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62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62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baseline="2777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Vanderbilt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87" dirty="0">
                <a:solidFill>
                  <a:srgbClr val="FFFFFF"/>
                </a:solidFill>
                <a:latin typeface="Arial"/>
                <a:cs typeface="Arial"/>
              </a:rPr>
              <a:t>Center,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44" dirty="0">
                <a:solidFill>
                  <a:srgbClr val="FFFFFF"/>
                </a:solidFill>
                <a:latin typeface="Arial"/>
                <a:cs typeface="Arial"/>
              </a:rPr>
              <a:t>Nashville,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76" dirty="0">
                <a:solidFill>
                  <a:srgbClr val="FFFFFF"/>
                </a:solidFill>
                <a:latin typeface="Arial"/>
                <a:cs typeface="Arial"/>
              </a:rPr>
              <a:t>TN,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49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49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baseline="2777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Medicine,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 Pulmonary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36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131" dirty="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University 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Michigan,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Arbor, Michigan,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62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729" i="1" spc="-262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729" i="1" spc="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20" baseline="27777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Geriatric</a:t>
            </a:r>
            <a:r>
              <a:rPr sz="2729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Gerontology, University</a:t>
            </a:r>
            <a:r>
              <a:rPr sz="27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2729" spc="-55" dirty="0"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Pittsburgh,</a:t>
            </a:r>
            <a:r>
              <a:rPr sz="2729" spc="-1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dirty="0">
                <a:solidFill>
                  <a:srgbClr val="FFFFFF"/>
                </a:solidFill>
                <a:latin typeface="Arial"/>
                <a:cs typeface="Arial"/>
              </a:rPr>
              <a:t>Pittsburgh,</a:t>
            </a:r>
            <a:r>
              <a:rPr sz="2729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218" dirty="0">
                <a:solidFill>
                  <a:srgbClr val="FFFFFF"/>
                </a:solidFill>
                <a:latin typeface="Arial"/>
                <a:cs typeface="Arial"/>
              </a:rPr>
              <a:t>PA,</a:t>
            </a:r>
            <a:r>
              <a:rPr sz="2729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9" spc="-5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729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64622" y="16223187"/>
            <a:ext cx="9797192" cy="769413"/>
          </a:xfrm>
          <a:custGeom>
            <a:avLst/>
            <a:gdLst/>
            <a:ahLst/>
            <a:cxnLst/>
            <a:rect l="l" t="t" r="r" b="b"/>
            <a:pathLst>
              <a:path w="4487544" h="352425">
                <a:moveTo>
                  <a:pt x="4487522" y="0"/>
                </a:moveTo>
                <a:lnTo>
                  <a:pt x="0" y="0"/>
                </a:lnTo>
                <a:lnTo>
                  <a:pt x="0" y="352420"/>
                </a:lnTo>
                <a:lnTo>
                  <a:pt x="4487522" y="352420"/>
                </a:lnTo>
                <a:lnTo>
                  <a:pt x="4487522" y="0"/>
                </a:lnTo>
                <a:close/>
              </a:path>
            </a:pathLst>
          </a:custGeom>
          <a:solidFill>
            <a:srgbClr val="F9C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77030" y="8400450"/>
            <a:ext cx="22666611" cy="685972"/>
          </a:xfrm>
          <a:prstGeom prst="rect">
            <a:avLst/>
          </a:prstGeom>
          <a:solidFill>
            <a:srgbClr val="F9C920"/>
          </a:solidFill>
        </p:spPr>
        <p:txBody>
          <a:bodyPr vert="horz" wrap="square" lIns="0" tIns="63769" rIns="0" bIns="0" rtlCol="0">
            <a:spAutoFit/>
          </a:bodyPr>
          <a:lstStyle/>
          <a:p>
            <a:pPr marL="94271" algn="ctr">
              <a:spcBef>
                <a:spcPts val="500"/>
              </a:spcBef>
            </a:pPr>
            <a:r>
              <a:rPr sz="4039" b="1" spc="-22" dirty="0">
                <a:latin typeface="Arial"/>
                <a:cs typeface="Arial"/>
              </a:rPr>
              <a:t>RESULTS</a:t>
            </a:r>
            <a:endParaRPr sz="4039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569" y="13560386"/>
            <a:ext cx="9797192" cy="684575"/>
          </a:xfrm>
          <a:prstGeom prst="rect">
            <a:avLst/>
          </a:prstGeom>
          <a:solidFill>
            <a:srgbClr val="F9C920"/>
          </a:solidFill>
        </p:spPr>
        <p:txBody>
          <a:bodyPr vert="horz" wrap="square" lIns="0" tIns="62385" rIns="0" bIns="0" rtlCol="0">
            <a:spAutoFit/>
          </a:bodyPr>
          <a:lstStyle/>
          <a:p>
            <a:pPr marL="90112" algn="ctr">
              <a:spcBef>
                <a:spcPts val="491"/>
              </a:spcBef>
            </a:pPr>
            <a:r>
              <a:rPr sz="4039" b="1" spc="-22" dirty="0">
                <a:latin typeface="Arial"/>
                <a:cs typeface="Arial"/>
              </a:rPr>
              <a:t>BACKGROUND</a:t>
            </a:r>
            <a:endParaRPr sz="4039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562" y="14602183"/>
            <a:ext cx="9155324" cy="4102200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615531" marR="11091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spc="-44" dirty="0">
                <a:latin typeface="Arial"/>
                <a:cs typeface="Arial"/>
              </a:rPr>
              <a:t>Post-</a:t>
            </a:r>
            <a:r>
              <a:rPr lang="en-US" sz="3200" spc="-44" dirty="0">
                <a:latin typeface="Arial"/>
                <a:cs typeface="Arial"/>
              </a:rPr>
              <a:t>ICU </a:t>
            </a:r>
            <a:r>
              <a:rPr sz="3200" spc="98" dirty="0">
                <a:latin typeface="Arial"/>
                <a:cs typeface="Arial"/>
              </a:rPr>
              <a:t>follow-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clinics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emerged</a:t>
            </a:r>
            <a:r>
              <a:rPr sz="3200" spc="98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as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hubs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innovation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ICU </a:t>
            </a:r>
            <a:r>
              <a:rPr sz="3200" dirty="0">
                <a:latin typeface="Arial"/>
                <a:cs typeface="Arial"/>
              </a:rPr>
              <a:t>survivors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families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individualized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-76" dirty="0">
                <a:latin typeface="Arial"/>
                <a:cs typeface="Arial"/>
              </a:rPr>
              <a:t>care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lang="en-US" sz="3200" spc="-55" dirty="0">
                <a:latin typeface="Arial"/>
                <a:cs typeface="Arial"/>
              </a:rPr>
              <a:t>to mitigate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long-term</a:t>
            </a:r>
            <a:r>
              <a:rPr sz="3200" spc="2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complications</a:t>
            </a:r>
            <a:r>
              <a:rPr sz="3200" spc="27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26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critical</a:t>
            </a:r>
            <a:r>
              <a:rPr sz="3200" spc="284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illness.</a:t>
            </a:r>
            <a:endParaRPr lang="en-US" sz="3200" spc="-22" dirty="0">
              <a:latin typeface="Arial"/>
              <a:cs typeface="Arial"/>
            </a:endParaRPr>
          </a:p>
          <a:p>
            <a:pPr marL="26340" marR="11091" algn="just">
              <a:lnSpc>
                <a:spcPct val="101000"/>
              </a:lnSpc>
              <a:spcBef>
                <a:spcPts val="207"/>
              </a:spcBef>
              <a:tabLst>
                <a:tab pos="614145" algn="l"/>
                <a:tab pos="616918" algn="l"/>
              </a:tabLst>
            </a:pPr>
            <a:endParaRPr sz="655" dirty="0">
              <a:latin typeface="Arial"/>
              <a:cs typeface="Arial"/>
            </a:endParaRPr>
          </a:p>
          <a:p>
            <a:pPr marL="615531" marR="59612" indent="-589191" algn="just">
              <a:lnSpc>
                <a:spcPct val="101000"/>
              </a:lnSpc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dirty="0">
                <a:latin typeface="Arial"/>
                <a:cs typeface="Arial"/>
              </a:rPr>
              <a:t>Although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many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these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98" dirty="0">
                <a:latin typeface="Arial"/>
                <a:cs typeface="Arial"/>
              </a:rPr>
              <a:t>follow-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clinics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use </a:t>
            </a:r>
            <a:r>
              <a:rPr sz="3200" dirty="0">
                <a:latin typeface="Arial"/>
                <a:cs typeface="Arial"/>
              </a:rPr>
              <a:t>primary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palliative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care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strategies</a:t>
            </a:r>
            <a:r>
              <a:rPr lang="en-US" sz="3200" spc="-22" dirty="0">
                <a:latin typeface="Arial"/>
                <a:cs typeface="Arial"/>
              </a:rPr>
              <a:t> informally</a:t>
            </a:r>
            <a:r>
              <a:rPr sz="3200" spc="-22" dirty="0">
                <a:latin typeface="Arial"/>
                <a:cs typeface="Arial"/>
              </a:rPr>
              <a:t>,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role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primary palliative </a:t>
            </a:r>
            <a:r>
              <a:rPr sz="3200" spc="-55" dirty="0">
                <a:latin typeface="Arial"/>
                <a:cs typeface="Arial"/>
              </a:rPr>
              <a:t>care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-87" dirty="0">
                <a:latin typeface="Arial"/>
                <a:cs typeface="Arial"/>
              </a:rPr>
              <a:t>has</a:t>
            </a:r>
            <a:r>
              <a:rPr sz="3200" dirty="0">
                <a:latin typeface="Arial"/>
                <a:cs typeface="Arial"/>
              </a:rPr>
              <a:t> yet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22" dirty="0">
                <a:latin typeface="Arial"/>
                <a:cs typeface="Arial"/>
              </a:rPr>
              <a:t>clearly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defined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ICU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survivorship.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569" y="19307783"/>
            <a:ext cx="9797192" cy="685972"/>
          </a:xfrm>
          <a:prstGeom prst="rect">
            <a:avLst/>
          </a:prstGeom>
          <a:solidFill>
            <a:srgbClr val="F9C920"/>
          </a:solidFill>
        </p:spPr>
        <p:txBody>
          <a:bodyPr vert="horz" wrap="square" lIns="0" tIns="63769" rIns="0" bIns="0" rtlCol="0">
            <a:spAutoFit/>
          </a:bodyPr>
          <a:lstStyle/>
          <a:p>
            <a:pPr marL="92884" algn="ctr">
              <a:spcBef>
                <a:spcPts val="500"/>
              </a:spcBef>
            </a:pPr>
            <a:r>
              <a:rPr sz="4039" b="1" spc="-22" dirty="0">
                <a:latin typeface="Arial"/>
                <a:cs typeface="Arial"/>
              </a:rPr>
              <a:t>METHODS</a:t>
            </a:r>
            <a:endParaRPr sz="4039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017" y="20497800"/>
            <a:ext cx="9156782" cy="10225864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517100" marR="11091" indent="-490762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517100" algn="l"/>
                <a:tab pos="518488" algn="l"/>
              </a:tabLst>
            </a:pPr>
            <a:r>
              <a:rPr sz="3200" dirty="0">
                <a:latin typeface="Arial"/>
                <a:cs typeface="Arial"/>
              </a:rPr>
              <a:t>Qualitative</a:t>
            </a:r>
            <a:r>
              <a:rPr sz="3200" spc="1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inquiry</a:t>
            </a:r>
            <a:r>
              <a:rPr sz="3200" spc="14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using</a:t>
            </a:r>
            <a:r>
              <a:rPr sz="3200" spc="1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semi-structured</a:t>
            </a:r>
            <a:r>
              <a:rPr sz="3200" spc="164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interviews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international</a:t>
            </a:r>
            <a:r>
              <a:rPr sz="3200" spc="9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Critical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Acute </a:t>
            </a:r>
            <a:r>
              <a:rPr sz="3200" spc="-55" dirty="0">
                <a:latin typeface="Arial"/>
                <a:cs typeface="Arial"/>
              </a:rPr>
              <a:t>Illness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spc="-76" dirty="0">
                <a:latin typeface="Arial"/>
                <a:cs typeface="Arial"/>
              </a:rPr>
              <a:t>Recovery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Organization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(CAIRO)</a:t>
            </a:r>
            <a:r>
              <a:rPr sz="3200" spc="98" dirty="0">
                <a:latin typeface="Arial"/>
                <a:cs typeface="Arial"/>
              </a:rPr>
              <a:t> </a:t>
            </a:r>
            <a:r>
              <a:rPr lang="en-US" sz="3200" spc="98" dirty="0">
                <a:latin typeface="Arial"/>
                <a:cs typeface="Arial"/>
              </a:rPr>
              <a:t>(CAIRORecovery.org) </a:t>
            </a:r>
            <a:r>
              <a:rPr sz="3200" dirty="0">
                <a:latin typeface="Arial"/>
                <a:cs typeface="Arial"/>
              </a:rPr>
              <a:t>post-</a:t>
            </a:r>
            <a:r>
              <a:rPr sz="3200" spc="-55" dirty="0">
                <a:latin typeface="Arial"/>
                <a:cs typeface="Arial"/>
              </a:rPr>
              <a:t>ICU </a:t>
            </a:r>
            <a:r>
              <a:rPr sz="3200" dirty="0">
                <a:latin typeface="Arial"/>
                <a:cs typeface="Arial"/>
              </a:rPr>
              <a:t>follow-up</a:t>
            </a:r>
            <a:r>
              <a:rPr sz="3200" spc="39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</a:t>
            </a:r>
            <a:r>
              <a:rPr sz="3200" spc="415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collaborative.</a:t>
            </a:r>
            <a:endParaRPr lang="en-US" sz="3200" spc="-22" dirty="0">
              <a:latin typeface="Arial"/>
              <a:cs typeface="Arial"/>
            </a:endParaRPr>
          </a:p>
          <a:p>
            <a:pPr marL="26338" marR="11091" algn="just">
              <a:lnSpc>
                <a:spcPct val="101000"/>
              </a:lnSpc>
              <a:spcBef>
                <a:spcPts val="207"/>
              </a:spcBef>
              <a:tabLst>
                <a:tab pos="517100" algn="l"/>
                <a:tab pos="518488" algn="l"/>
              </a:tabLst>
            </a:pPr>
            <a:endParaRPr sz="655" dirty="0">
              <a:latin typeface="Arial"/>
              <a:cs typeface="Arial"/>
            </a:endParaRPr>
          </a:p>
          <a:p>
            <a:pPr marL="517100" marR="156656" indent="-490762" algn="just">
              <a:lnSpc>
                <a:spcPct val="101000"/>
              </a:lnSpc>
              <a:spcBef>
                <a:spcPts val="742"/>
              </a:spcBef>
              <a:buFont typeface="Wingdings"/>
              <a:buChar char=""/>
              <a:tabLst>
                <a:tab pos="517100" algn="l"/>
                <a:tab pos="518488" algn="l"/>
              </a:tabLst>
            </a:pPr>
            <a:r>
              <a:rPr sz="3200" dirty="0">
                <a:latin typeface="Arial"/>
                <a:cs typeface="Arial"/>
              </a:rPr>
              <a:t>Domains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interest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explored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included: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1)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b="1" spc="-22" dirty="0">
                <a:latin typeface="Arial"/>
                <a:cs typeface="Arial"/>
              </a:rPr>
              <a:t>general </a:t>
            </a:r>
            <a:r>
              <a:rPr sz="3200" b="1" spc="-65" dirty="0">
                <a:latin typeface="Arial"/>
                <a:cs typeface="Arial"/>
              </a:rPr>
              <a:t>needs</a:t>
            </a:r>
            <a:r>
              <a:rPr sz="3200" b="1" spc="-8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8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ICU</a:t>
            </a:r>
            <a:r>
              <a:rPr sz="3200" b="1" spc="-87" dirty="0">
                <a:latin typeface="Arial"/>
                <a:cs typeface="Arial"/>
              </a:rPr>
              <a:t> </a:t>
            </a:r>
            <a:r>
              <a:rPr sz="3200" b="1" spc="-55" dirty="0">
                <a:latin typeface="Arial"/>
                <a:cs typeface="Arial"/>
              </a:rPr>
              <a:t>survivors,</a:t>
            </a:r>
            <a:r>
              <a:rPr sz="3200" b="1" spc="-76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including</a:t>
            </a:r>
            <a:r>
              <a:rPr sz="3200" b="1" spc="-87" dirty="0">
                <a:latin typeface="Arial"/>
                <a:cs typeface="Arial"/>
              </a:rPr>
              <a:t> </a:t>
            </a:r>
            <a:r>
              <a:rPr sz="3200" b="1" spc="-22" dirty="0">
                <a:latin typeface="Arial"/>
                <a:cs typeface="Arial"/>
              </a:rPr>
              <a:t>primary </a:t>
            </a:r>
            <a:r>
              <a:rPr sz="3200" b="1" dirty="0">
                <a:latin typeface="Arial"/>
                <a:cs typeface="Arial"/>
              </a:rPr>
              <a:t>palliative</a:t>
            </a:r>
            <a:r>
              <a:rPr sz="3200" b="1" spc="33" dirty="0">
                <a:latin typeface="Arial"/>
                <a:cs typeface="Arial"/>
              </a:rPr>
              <a:t> </a:t>
            </a:r>
            <a:r>
              <a:rPr sz="3200" b="1" spc="-44" dirty="0">
                <a:latin typeface="Arial"/>
                <a:cs typeface="Arial"/>
              </a:rPr>
              <a:t>care</a:t>
            </a:r>
            <a:r>
              <a:rPr sz="3200" b="1" spc="22" dirty="0">
                <a:latin typeface="Arial"/>
                <a:cs typeface="Arial"/>
              </a:rPr>
              <a:t> </a:t>
            </a:r>
            <a:r>
              <a:rPr sz="3200" b="1" spc="-109" dirty="0">
                <a:latin typeface="Arial"/>
                <a:cs typeface="Arial"/>
              </a:rPr>
              <a:t>needs</a:t>
            </a:r>
            <a:r>
              <a:rPr sz="3200" spc="-109" dirty="0">
                <a:latin typeface="Arial"/>
                <a:cs typeface="Arial"/>
              </a:rPr>
              <a:t>;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2)</a:t>
            </a:r>
            <a:r>
              <a:rPr sz="3200" b="1" spc="22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knowledge</a:t>
            </a:r>
            <a:r>
              <a:rPr sz="3200" b="1" spc="22" dirty="0">
                <a:latin typeface="Arial"/>
                <a:cs typeface="Arial"/>
              </a:rPr>
              <a:t> </a:t>
            </a:r>
            <a:r>
              <a:rPr sz="3200" b="1" spc="-55" dirty="0">
                <a:latin typeface="Arial"/>
                <a:cs typeface="Arial"/>
              </a:rPr>
              <a:t>and</a:t>
            </a:r>
            <a:r>
              <a:rPr lang="en-US" sz="3200" b="1" spc="-55" dirty="0">
                <a:latin typeface="Arial"/>
                <a:cs typeface="Arial"/>
              </a:rPr>
              <a:t> </a:t>
            </a:r>
            <a:r>
              <a:rPr sz="3200" b="1" spc="-22" dirty="0">
                <a:latin typeface="Arial"/>
                <a:cs typeface="Arial"/>
              </a:rPr>
              <a:t>perceptions</a:t>
            </a:r>
            <a:r>
              <a:rPr sz="3200" b="1" spc="22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1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palliative </a:t>
            </a:r>
            <a:r>
              <a:rPr sz="3200" b="1" spc="-65" dirty="0">
                <a:latin typeface="Arial"/>
                <a:cs typeface="Arial"/>
              </a:rPr>
              <a:t>care</a:t>
            </a:r>
            <a:r>
              <a:rPr sz="3200" spc="-65" dirty="0">
                <a:latin typeface="Arial"/>
                <a:cs typeface="Arial"/>
              </a:rPr>
              <a:t>;</a:t>
            </a:r>
            <a:r>
              <a:rPr sz="3200" b="1" spc="-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3)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indication </a:t>
            </a:r>
            <a:r>
              <a:rPr sz="3200" b="1" spc="-44" dirty="0">
                <a:latin typeface="Arial"/>
                <a:cs typeface="Arial"/>
              </a:rPr>
              <a:t>for,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3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optimal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timing</a:t>
            </a:r>
            <a:r>
              <a:rPr sz="3200" b="1" spc="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of,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palliative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b="1" spc="-44" dirty="0">
                <a:latin typeface="Arial"/>
                <a:cs typeface="Arial"/>
              </a:rPr>
              <a:t>care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b="1" spc="-22" dirty="0">
                <a:latin typeface="Arial"/>
                <a:cs typeface="Arial"/>
              </a:rPr>
              <a:t>practices </a:t>
            </a:r>
            <a:r>
              <a:rPr sz="3200" b="1" dirty="0">
                <a:latin typeface="Arial"/>
                <a:cs typeface="Arial"/>
              </a:rPr>
              <a:t>for ICU</a:t>
            </a:r>
            <a:r>
              <a:rPr sz="3200" b="1" spc="-11" dirty="0">
                <a:latin typeface="Arial"/>
                <a:cs typeface="Arial"/>
              </a:rPr>
              <a:t> </a:t>
            </a:r>
            <a:r>
              <a:rPr sz="3200" b="1" spc="-76" dirty="0">
                <a:latin typeface="Arial"/>
                <a:cs typeface="Arial"/>
              </a:rPr>
              <a:t>survivors</a:t>
            </a:r>
            <a:r>
              <a:rPr sz="3200" spc="-76" dirty="0">
                <a:latin typeface="Arial"/>
                <a:cs typeface="Arial"/>
              </a:rPr>
              <a:t>;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4) </a:t>
            </a:r>
            <a:r>
              <a:rPr sz="3200" b="1" spc="-44" dirty="0">
                <a:latin typeface="Arial"/>
                <a:cs typeface="Arial"/>
              </a:rPr>
              <a:t>barriers</a:t>
            </a:r>
            <a:r>
              <a:rPr sz="3200" b="1" spc="4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22" dirty="0">
                <a:latin typeface="Arial"/>
                <a:cs typeface="Arial"/>
              </a:rPr>
              <a:t> facilitators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3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palliative </a:t>
            </a:r>
            <a:r>
              <a:rPr sz="3200" b="1" spc="-44" dirty="0">
                <a:latin typeface="Arial"/>
                <a:cs typeface="Arial"/>
              </a:rPr>
              <a:t>care</a:t>
            </a:r>
            <a:r>
              <a:rPr sz="3200" b="1" spc="-11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delivery</a:t>
            </a:r>
            <a:r>
              <a:rPr sz="3200" b="1" spc="-11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</a:t>
            </a:r>
            <a:r>
              <a:rPr sz="3200" b="1" spc="-22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ICU</a:t>
            </a:r>
            <a:r>
              <a:rPr sz="3200" b="1" spc="-11" dirty="0">
                <a:latin typeface="Arial"/>
                <a:cs typeface="Arial"/>
              </a:rPr>
              <a:t> </a:t>
            </a:r>
            <a:r>
              <a:rPr sz="3200" b="1" spc="-22" dirty="0">
                <a:latin typeface="Arial"/>
                <a:cs typeface="Arial"/>
              </a:rPr>
              <a:t>survivors.</a:t>
            </a:r>
            <a:endParaRPr lang="en-US" sz="3200" b="1" spc="-22" dirty="0">
              <a:latin typeface="Arial"/>
              <a:cs typeface="Arial"/>
            </a:endParaRPr>
          </a:p>
          <a:p>
            <a:pPr marL="517100" marR="156656" indent="-490762" algn="just">
              <a:lnSpc>
                <a:spcPct val="101000"/>
              </a:lnSpc>
              <a:spcBef>
                <a:spcPts val="742"/>
              </a:spcBef>
              <a:buFont typeface="Wingdings"/>
              <a:buChar char=""/>
              <a:tabLst>
                <a:tab pos="517100" algn="l"/>
                <a:tab pos="518488" algn="l"/>
              </a:tabLst>
            </a:pPr>
            <a:endParaRPr sz="655" dirty="0">
              <a:latin typeface="Arial"/>
              <a:cs typeface="Arial"/>
            </a:endParaRPr>
          </a:p>
          <a:p>
            <a:pPr marL="517100" marR="726438" indent="-490762" algn="just">
              <a:lnSpc>
                <a:spcPct val="101000"/>
              </a:lnSpc>
              <a:spcBef>
                <a:spcPts val="731"/>
              </a:spcBef>
              <a:buFont typeface="Wingdings"/>
              <a:buChar char=""/>
              <a:tabLst>
                <a:tab pos="517100" algn="l"/>
                <a:tab pos="518488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clinical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vignette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describing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standardized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ICU </a:t>
            </a:r>
            <a:r>
              <a:rPr sz="3200" dirty="0">
                <a:latin typeface="Arial"/>
                <a:cs typeface="Arial"/>
              </a:rPr>
              <a:t>survivor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spc="-131" dirty="0">
                <a:latin typeface="Arial"/>
                <a:cs typeface="Arial"/>
              </a:rPr>
              <a:t>case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98" dirty="0">
                <a:latin typeface="Arial"/>
                <a:cs typeface="Arial"/>
              </a:rPr>
              <a:t>was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lang="en-US" sz="3200" spc="-65" dirty="0">
                <a:latin typeface="Arial"/>
                <a:cs typeface="Arial"/>
              </a:rPr>
              <a:t>further </a:t>
            </a:r>
            <a:r>
              <a:rPr sz="3200" dirty="0">
                <a:latin typeface="Arial"/>
                <a:cs typeface="Arial"/>
              </a:rPr>
              <a:t>explore</a:t>
            </a:r>
            <a:r>
              <a:rPr sz="3200" spc="-65" dirty="0">
                <a:latin typeface="Arial"/>
                <a:cs typeface="Arial"/>
              </a:rPr>
              <a:t> values </a:t>
            </a:r>
            <a:r>
              <a:rPr sz="3200" spc="-5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perceptions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regarding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-142" dirty="0">
                <a:latin typeface="Arial"/>
                <a:cs typeface="Arial"/>
              </a:rPr>
              <a:t>ICU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survivor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care.</a:t>
            </a:r>
            <a:endParaRPr lang="en-US" sz="3200" spc="-44" dirty="0">
              <a:latin typeface="Arial"/>
              <a:cs typeface="Arial"/>
            </a:endParaRPr>
          </a:p>
          <a:p>
            <a:pPr marL="517100" marR="726438" indent="-490762" algn="just">
              <a:lnSpc>
                <a:spcPct val="101000"/>
              </a:lnSpc>
              <a:spcBef>
                <a:spcPts val="731"/>
              </a:spcBef>
              <a:buFont typeface="Wingdings"/>
              <a:buChar char=""/>
              <a:tabLst>
                <a:tab pos="517100" algn="l"/>
                <a:tab pos="518488" algn="l"/>
              </a:tabLst>
            </a:pPr>
            <a:endParaRPr sz="655" dirty="0">
              <a:latin typeface="Arial"/>
              <a:cs typeface="Arial"/>
            </a:endParaRPr>
          </a:p>
          <a:p>
            <a:pPr marL="517100" marR="869230" indent="-490762" algn="just">
              <a:lnSpc>
                <a:spcPct val="101000"/>
              </a:lnSpc>
              <a:spcBef>
                <a:spcPts val="742"/>
              </a:spcBef>
              <a:buFont typeface="Wingdings"/>
              <a:buChar char=""/>
              <a:tabLst>
                <a:tab pos="517100" algn="l"/>
                <a:tab pos="518488" algn="l"/>
              </a:tabLst>
            </a:pPr>
            <a:r>
              <a:rPr sz="3200" spc="-44" dirty="0">
                <a:latin typeface="Arial"/>
                <a:cs typeface="Arial"/>
              </a:rPr>
              <a:t>Framework</a:t>
            </a:r>
            <a:r>
              <a:rPr sz="3200" spc="-65" dirty="0">
                <a:latin typeface="Arial"/>
                <a:cs typeface="Arial"/>
              </a:rPr>
              <a:t> analysis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spc="-98" dirty="0">
                <a:latin typeface="Arial"/>
                <a:cs typeface="Arial"/>
              </a:rPr>
              <a:t>was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synthesize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interpret</a:t>
            </a:r>
            <a:r>
              <a:rPr sz="3200" spc="26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249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data.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21212" y="17468501"/>
            <a:ext cx="9118616" cy="5096960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615531" marR="11091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lang="en-US" sz="3200" dirty="0">
                <a:latin typeface="Arial"/>
                <a:cs typeface="Arial"/>
              </a:rPr>
              <a:t>Principles of palliative care </a:t>
            </a:r>
            <a:r>
              <a:rPr sz="3200" dirty="0">
                <a:latin typeface="Arial"/>
                <a:cs typeface="Arial"/>
              </a:rPr>
              <a:t>may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lang="en-US" sz="3200" spc="-65" dirty="0">
                <a:latin typeface="Arial"/>
                <a:cs typeface="Arial"/>
              </a:rPr>
              <a:t>serve 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essential </a:t>
            </a:r>
            <a:r>
              <a:rPr sz="3200" dirty="0">
                <a:latin typeface="Arial"/>
                <a:cs typeface="Arial"/>
              </a:rPr>
              <a:t>elements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current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post-</a:t>
            </a:r>
            <a:r>
              <a:rPr sz="3200" spc="-142" dirty="0">
                <a:latin typeface="Arial"/>
                <a:cs typeface="Arial"/>
              </a:rPr>
              <a:t>ICU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87" dirty="0">
                <a:latin typeface="Arial"/>
                <a:cs typeface="Arial"/>
              </a:rPr>
              <a:t>care,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providing </a:t>
            </a:r>
            <a:r>
              <a:rPr sz="3200" spc="-142" dirty="0">
                <a:latin typeface="Arial"/>
                <a:cs typeface="Arial"/>
              </a:rPr>
              <a:t>ICU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survivors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</a:t>
            </a:r>
            <a:r>
              <a:rPr sz="3200" spc="13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symptom</a:t>
            </a:r>
            <a:r>
              <a:rPr sz="3200" spc="109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management,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revisiting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goals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care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long- </a:t>
            </a:r>
            <a:r>
              <a:rPr sz="3200" dirty="0">
                <a:latin typeface="Arial"/>
                <a:cs typeface="Arial"/>
              </a:rPr>
              <a:t>term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planning,</a:t>
            </a:r>
            <a:r>
              <a:rPr sz="3200" spc="21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ongoing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patient</a:t>
            </a:r>
            <a:r>
              <a:rPr sz="3200" spc="21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229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family </a:t>
            </a:r>
            <a:r>
              <a:rPr sz="3200" spc="-98" dirty="0">
                <a:latin typeface="Arial"/>
                <a:cs typeface="Arial"/>
              </a:rPr>
              <a:t>assistance,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care </a:t>
            </a:r>
            <a:r>
              <a:rPr sz="3200" spc="-22" dirty="0">
                <a:latin typeface="Arial"/>
                <a:cs typeface="Arial"/>
              </a:rPr>
              <a:t>coordination.</a:t>
            </a:r>
            <a:endParaRPr lang="en-US" sz="3200" spc="-22" dirty="0">
              <a:latin typeface="Arial"/>
              <a:cs typeface="Arial"/>
            </a:endParaRPr>
          </a:p>
          <a:p>
            <a:pPr marL="615531" marR="11091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4145" algn="l"/>
                <a:tab pos="616918" algn="l"/>
              </a:tabLst>
            </a:pPr>
            <a:endParaRPr sz="655" dirty="0">
              <a:latin typeface="Arial"/>
              <a:cs typeface="Arial"/>
            </a:endParaRPr>
          </a:p>
          <a:p>
            <a:pPr marL="615531" marR="48522" indent="-589191" algn="just">
              <a:lnSpc>
                <a:spcPct val="101000"/>
              </a:lnSpc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spc="-109" dirty="0">
                <a:latin typeface="Arial"/>
                <a:cs typeface="Arial"/>
              </a:rPr>
              <a:t>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clinician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knowledge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skill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lang="en-US" sz="3200" spc="-44" dirty="0">
                <a:latin typeface="Arial"/>
                <a:cs typeface="Arial"/>
              </a:rPr>
              <a:t>in palliative care </a:t>
            </a:r>
            <a:r>
              <a:rPr sz="3200" spc="-22" dirty="0">
                <a:latin typeface="Arial"/>
                <a:cs typeface="Arial"/>
              </a:rPr>
              <a:t>are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critical barriers,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education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training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could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key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76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quality</a:t>
            </a:r>
            <a:r>
              <a:rPr sz="3200" spc="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primary</a:t>
            </a:r>
            <a:r>
              <a:rPr sz="3200" spc="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palliative</a:t>
            </a:r>
            <a:r>
              <a:rPr sz="3200" spc="164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care</a:t>
            </a:r>
            <a:r>
              <a:rPr sz="3200" spc="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delivery</a:t>
            </a:r>
            <a:r>
              <a:rPr sz="3200" spc="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post-</a:t>
            </a:r>
            <a:r>
              <a:rPr sz="3200" spc="-55" dirty="0">
                <a:latin typeface="Arial"/>
                <a:cs typeface="Arial"/>
              </a:rPr>
              <a:t>ICU </a:t>
            </a:r>
            <a:r>
              <a:rPr sz="3200" spc="-22" dirty="0">
                <a:latin typeface="Arial"/>
                <a:cs typeface="Arial"/>
              </a:rPr>
              <a:t>clinics.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664622" y="8404749"/>
            <a:ext cx="9797192" cy="680975"/>
          </a:xfrm>
          <a:custGeom>
            <a:avLst/>
            <a:gdLst/>
            <a:ahLst/>
            <a:cxnLst/>
            <a:rect l="l" t="t" r="r" b="b"/>
            <a:pathLst>
              <a:path w="4487544" h="359410">
                <a:moveTo>
                  <a:pt x="4487522" y="0"/>
                </a:moveTo>
                <a:lnTo>
                  <a:pt x="0" y="0"/>
                </a:lnTo>
                <a:lnTo>
                  <a:pt x="0" y="359001"/>
                </a:lnTo>
                <a:lnTo>
                  <a:pt x="4487522" y="359001"/>
                </a:lnTo>
                <a:lnTo>
                  <a:pt x="4487522" y="0"/>
                </a:lnTo>
                <a:close/>
              </a:path>
            </a:pathLst>
          </a:custGeom>
          <a:solidFill>
            <a:srgbClr val="F9C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6946235" y="8458200"/>
            <a:ext cx="3327191" cy="659377"/>
          </a:xfrm>
          <a:prstGeom prst="rect">
            <a:avLst/>
          </a:prstGeom>
        </p:spPr>
        <p:txBody>
          <a:bodyPr vert="horz" wrap="square" lIns="0" tIns="37431" rIns="0" bIns="0" rtlCol="0">
            <a:spAutoFit/>
          </a:bodyPr>
          <a:lstStyle/>
          <a:p>
            <a:pPr marL="27727">
              <a:spcBef>
                <a:spcPts val="295"/>
              </a:spcBef>
            </a:pPr>
            <a:r>
              <a:rPr sz="4039" b="1" spc="-22" dirty="0">
                <a:latin typeface="Arial"/>
                <a:cs typeface="Arial"/>
              </a:rPr>
              <a:t>LIMITATIONS</a:t>
            </a:r>
            <a:endParaRPr sz="403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21212" y="9550106"/>
            <a:ext cx="9155322" cy="6150068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615531" marR="11091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spc="-22" dirty="0">
                <a:latin typeface="Arial"/>
                <a:cs typeface="Arial"/>
              </a:rPr>
              <a:t>We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acknowledge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risk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selection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bias,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as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no </a:t>
            </a:r>
            <a:r>
              <a:rPr lang="en-US" sz="3200" dirty="0">
                <a:latin typeface="Arial"/>
                <a:cs typeface="Arial"/>
              </a:rPr>
              <a:t>clinicians </a:t>
            </a:r>
            <a:r>
              <a:rPr sz="3200" dirty="0">
                <a:latin typeface="Arial"/>
                <a:cs typeface="Arial"/>
              </a:rPr>
              <a:t>outside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spc="-186" dirty="0">
                <a:latin typeface="Arial"/>
                <a:cs typeface="Arial"/>
              </a:rPr>
              <a:t>CAIRO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network </a:t>
            </a:r>
            <a:r>
              <a:rPr sz="3200" dirty="0">
                <a:latin typeface="Arial"/>
                <a:cs typeface="Arial"/>
              </a:rPr>
              <a:t>participated,</a:t>
            </a:r>
            <a:r>
              <a:rPr sz="3200" spc="19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limiting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generalizability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229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entire </a:t>
            </a:r>
            <a:r>
              <a:rPr sz="3200" spc="-142" dirty="0">
                <a:latin typeface="Arial"/>
                <a:cs typeface="Arial"/>
              </a:rPr>
              <a:t>ICU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recovery</a:t>
            </a:r>
            <a:r>
              <a:rPr sz="3200" spc="-9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clinician</a:t>
            </a:r>
            <a:r>
              <a:rPr sz="3200" spc="-98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population.</a:t>
            </a:r>
            <a:endParaRPr lang="en-US" sz="3200" spc="-22" dirty="0">
              <a:latin typeface="Arial"/>
              <a:cs typeface="Arial"/>
            </a:endParaRPr>
          </a:p>
          <a:p>
            <a:pPr marL="615531" marR="11091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4145" algn="l"/>
                <a:tab pos="616918" algn="l"/>
              </a:tabLst>
            </a:pPr>
            <a:endParaRPr sz="655" dirty="0">
              <a:latin typeface="Arial"/>
              <a:cs typeface="Arial"/>
            </a:endParaRPr>
          </a:p>
          <a:p>
            <a:pPr marL="615531" marR="223199" indent="-589191" algn="just">
              <a:lnSpc>
                <a:spcPct val="101000"/>
              </a:lnSpc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spc="-249" dirty="0">
                <a:latin typeface="Arial"/>
                <a:cs typeface="Arial"/>
              </a:rPr>
              <a:t>To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minimize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cultural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impact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CAIRO </a:t>
            </a:r>
            <a:r>
              <a:rPr sz="3200" dirty="0">
                <a:latin typeface="Arial"/>
                <a:cs typeface="Arial"/>
              </a:rPr>
              <a:t>membership,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sampled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mix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clinicians based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upon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length</a:t>
            </a:r>
            <a:r>
              <a:rPr sz="3200" spc="9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109" dirty="0">
                <a:latin typeface="Arial"/>
                <a:cs typeface="Arial"/>
              </a:rPr>
              <a:t> </a:t>
            </a:r>
            <a:r>
              <a:rPr sz="3200" spc="-186" dirty="0">
                <a:latin typeface="Arial"/>
                <a:cs typeface="Arial"/>
              </a:rPr>
              <a:t>CAIRO</a:t>
            </a:r>
            <a:r>
              <a:rPr sz="3200" spc="98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membership, </a:t>
            </a:r>
            <a:r>
              <a:rPr sz="3200" dirty="0">
                <a:latin typeface="Arial"/>
                <a:cs typeface="Arial"/>
              </a:rPr>
              <a:t>thereby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attempting</a:t>
            </a:r>
            <a:r>
              <a:rPr sz="3200" spc="229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elicit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responses</a:t>
            </a:r>
            <a:r>
              <a:rPr sz="3200" spc="21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new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who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have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109" dirty="0">
                <a:latin typeface="Arial"/>
                <a:cs typeface="Arial"/>
              </a:rPr>
              <a:t>not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participated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group</a:t>
            </a:r>
            <a:r>
              <a:rPr sz="3200" spc="22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its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inception.</a:t>
            </a:r>
            <a:endParaRPr lang="en-US" sz="3200" spc="-22" dirty="0">
              <a:latin typeface="Arial"/>
              <a:cs typeface="Arial"/>
            </a:endParaRPr>
          </a:p>
          <a:p>
            <a:pPr marL="615531" marR="223199" indent="-589191" algn="just">
              <a:lnSpc>
                <a:spcPct val="101000"/>
              </a:lnSpc>
              <a:buFont typeface="Wingdings"/>
              <a:buChar char=""/>
              <a:tabLst>
                <a:tab pos="614145" algn="l"/>
                <a:tab pos="616918" algn="l"/>
              </a:tabLst>
            </a:pPr>
            <a:endParaRPr sz="655" dirty="0">
              <a:latin typeface="Arial"/>
              <a:cs typeface="Arial"/>
            </a:endParaRPr>
          </a:p>
          <a:p>
            <a:pPr marL="615531" marR="776346" indent="-589191" algn="just">
              <a:lnSpc>
                <a:spcPct val="101000"/>
              </a:lnSpc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spc="-55" dirty="0">
                <a:latin typeface="Arial"/>
                <a:cs typeface="Arial"/>
              </a:rPr>
              <a:t>Some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9" dirty="0">
                <a:latin typeface="Arial"/>
                <a:cs typeface="Arial"/>
              </a:rPr>
              <a:t>issues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identified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may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22" dirty="0">
                <a:latin typeface="Arial"/>
                <a:cs typeface="Arial"/>
              </a:rPr>
              <a:t>specific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international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context</a:t>
            </a:r>
            <a:r>
              <a:rPr sz="3200" spc="19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18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218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provider.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64622" y="23354799"/>
            <a:ext cx="9966325" cy="770799"/>
          </a:xfrm>
          <a:custGeom>
            <a:avLst/>
            <a:gdLst/>
            <a:ahLst/>
            <a:cxnLst/>
            <a:rect l="l" t="t" r="r" b="b"/>
            <a:pathLst>
              <a:path w="4565015" h="353059">
                <a:moveTo>
                  <a:pt x="4564707" y="0"/>
                </a:moveTo>
                <a:lnTo>
                  <a:pt x="0" y="0"/>
                </a:lnTo>
                <a:lnTo>
                  <a:pt x="0" y="353018"/>
                </a:lnTo>
                <a:lnTo>
                  <a:pt x="4564707" y="353018"/>
                </a:lnTo>
                <a:lnTo>
                  <a:pt x="4564707" y="0"/>
                </a:lnTo>
                <a:close/>
              </a:path>
            </a:pathLst>
          </a:custGeom>
          <a:solidFill>
            <a:srgbClr val="F9C9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4139581" y="23410509"/>
            <a:ext cx="8915487" cy="659377"/>
          </a:xfrm>
          <a:prstGeom prst="rect">
            <a:avLst/>
          </a:prstGeom>
        </p:spPr>
        <p:txBody>
          <a:bodyPr vert="horz" wrap="square" lIns="0" tIns="37431" rIns="0" bIns="0" rtlCol="0">
            <a:spAutoFit/>
          </a:bodyPr>
          <a:lstStyle/>
          <a:p>
            <a:pPr marL="27727">
              <a:spcBef>
                <a:spcPts val="295"/>
              </a:spcBef>
            </a:pPr>
            <a:r>
              <a:rPr sz="4039" b="1" dirty="0">
                <a:latin typeface="Arial"/>
                <a:cs typeface="Arial"/>
              </a:rPr>
              <a:t>FUNDING</a:t>
            </a:r>
            <a:r>
              <a:rPr sz="4039" b="1" spc="164" dirty="0">
                <a:latin typeface="Arial"/>
                <a:cs typeface="Arial"/>
              </a:rPr>
              <a:t> </a:t>
            </a:r>
            <a:r>
              <a:rPr sz="4039" b="1" spc="546" dirty="0">
                <a:latin typeface="Arial"/>
                <a:cs typeface="Arial"/>
              </a:rPr>
              <a:t>&amp;</a:t>
            </a:r>
            <a:r>
              <a:rPr sz="4039" b="1" spc="164" dirty="0">
                <a:latin typeface="Arial"/>
                <a:cs typeface="Arial"/>
              </a:rPr>
              <a:t> </a:t>
            </a:r>
            <a:r>
              <a:rPr sz="4039" b="1" spc="-98" dirty="0">
                <a:latin typeface="Arial"/>
                <a:cs typeface="Arial"/>
              </a:rPr>
              <a:t>ACKNOWLEDGEMENTS</a:t>
            </a:r>
            <a:endParaRPr sz="4039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41285" y="24559888"/>
            <a:ext cx="9130372" cy="6295365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615531" marR="120609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6918" algn="l"/>
              </a:tabLst>
            </a:pPr>
            <a:r>
              <a:rPr sz="3200" spc="-87" dirty="0">
                <a:latin typeface="Arial"/>
                <a:cs typeface="Arial"/>
              </a:rPr>
              <a:t>This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does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109" dirty="0">
                <a:latin typeface="Arial"/>
                <a:cs typeface="Arial"/>
              </a:rPr>
              <a:t>not</a:t>
            </a:r>
            <a:r>
              <a:rPr sz="3200" spc="-55" dirty="0">
                <a:latin typeface="Arial"/>
                <a:cs typeface="Arial"/>
              </a:rPr>
              <a:t> necessarily </a:t>
            </a:r>
            <a:r>
              <a:rPr sz="3200" dirty="0">
                <a:latin typeface="Arial"/>
                <a:cs typeface="Arial"/>
              </a:rPr>
              <a:t>represent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views</a:t>
            </a:r>
            <a:r>
              <a:rPr sz="3200" spc="-55" dirty="0">
                <a:latin typeface="Arial"/>
                <a:cs typeface="Arial"/>
              </a:rPr>
              <a:t> of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186" dirty="0">
                <a:latin typeface="Arial"/>
                <a:cs typeface="Arial"/>
              </a:rPr>
              <a:t> </a:t>
            </a:r>
            <a:r>
              <a:rPr sz="3200" spc="-249" dirty="0">
                <a:latin typeface="Arial"/>
                <a:cs typeface="Arial"/>
              </a:rPr>
              <a:t>U.S.</a:t>
            </a:r>
            <a:r>
              <a:rPr sz="3200" spc="18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government</a:t>
            </a:r>
            <a:r>
              <a:rPr sz="3200" spc="20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18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Department</a:t>
            </a:r>
            <a:r>
              <a:rPr sz="3200" spc="19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196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Veterans </a:t>
            </a:r>
            <a:r>
              <a:rPr sz="3200" spc="-22" dirty="0">
                <a:latin typeface="Arial"/>
                <a:cs typeface="Arial"/>
              </a:rPr>
              <a:t>Affairs.</a:t>
            </a:r>
            <a:endParaRPr lang="en-US" sz="3200" spc="-22" dirty="0">
              <a:latin typeface="Arial"/>
              <a:cs typeface="Arial"/>
            </a:endParaRPr>
          </a:p>
          <a:p>
            <a:pPr marL="615531" marR="120609" indent="-589191" algn="just">
              <a:lnSpc>
                <a:spcPct val="101000"/>
              </a:lnSpc>
              <a:spcBef>
                <a:spcPts val="207"/>
              </a:spcBef>
              <a:buFont typeface="Wingdings"/>
              <a:buChar char=""/>
              <a:tabLst>
                <a:tab pos="616918" algn="l"/>
              </a:tabLst>
            </a:pPr>
            <a:endParaRPr sz="655" dirty="0">
              <a:latin typeface="Arial"/>
              <a:cs typeface="Arial"/>
            </a:endParaRPr>
          </a:p>
          <a:p>
            <a:pPr marL="615531" marR="11091" indent="-589191" algn="just">
              <a:lnSpc>
                <a:spcPct val="101000"/>
              </a:lnSpc>
              <a:buFont typeface="Wingdings"/>
              <a:buChar char=""/>
              <a:tabLst>
                <a:tab pos="616918" algn="l"/>
              </a:tabLst>
            </a:pPr>
            <a:r>
              <a:rPr sz="3200" spc="-153" dirty="0">
                <a:latin typeface="Arial"/>
                <a:cs typeface="Arial"/>
              </a:rPr>
              <a:t>Dr.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Eaton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acknowledges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fellowship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National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Clinician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spc="-76" dirty="0">
                <a:latin typeface="Arial"/>
                <a:cs typeface="Arial"/>
              </a:rPr>
              <a:t>Scholars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Program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(NCSP).</a:t>
            </a:r>
            <a:endParaRPr lang="en-US" sz="3200" spc="-22" dirty="0">
              <a:latin typeface="Arial"/>
              <a:cs typeface="Arial"/>
            </a:endParaRPr>
          </a:p>
          <a:p>
            <a:pPr marL="615531" marR="11091" indent="-589191" algn="just">
              <a:lnSpc>
                <a:spcPct val="101000"/>
              </a:lnSpc>
              <a:buFont typeface="Wingdings"/>
              <a:buChar char=""/>
              <a:tabLst>
                <a:tab pos="616918" algn="l"/>
              </a:tabLst>
            </a:pPr>
            <a:endParaRPr lang="en-US" sz="655" spc="-22" dirty="0">
              <a:latin typeface="Arial"/>
              <a:cs typeface="Arial"/>
            </a:endParaRPr>
          </a:p>
          <a:p>
            <a:pPr marL="615531" marR="11091" indent="-589191" algn="just">
              <a:lnSpc>
                <a:spcPct val="101000"/>
              </a:lnSpc>
              <a:buFont typeface="Wingdings"/>
              <a:buChar char=""/>
              <a:tabLst>
                <a:tab pos="616918" algn="l"/>
              </a:tabLst>
            </a:pPr>
            <a:endParaRPr sz="655" dirty="0">
              <a:latin typeface="Arial"/>
              <a:cs typeface="Arial"/>
            </a:endParaRPr>
          </a:p>
          <a:p>
            <a:pPr marL="615531" marR="41590" indent="-589191" algn="just">
              <a:lnSpc>
                <a:spcPct val="101000"/>
              </a:lnSpc>
              <a:buFont typeface="Wingdings"/>
              <a:buChar char=""/>
              <a:tabLst>
                <a:tab pos="614145" algn="l"/>
                <a:tab pos="616918" algn="l"/>
              </a:tabLst>
            </a:pPr>
            <a:r>
              <a:rPr sz="3200" spc="-22" dirty="0">
                <a:latin typeface="Arial"/>
                <a:cs typeface="Arial"/>
              </a:rPr>
              <a:t>We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thank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 of the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Critical and </a:t>
            </a:r>
            <a:r>
              <a:rPr sz="3200" spc="-22" dirty="0">
                <a:latin typeface="Arial"/>
                <a:cs typeface="Arial"/>
              </a:rPr>
              <a:t>Acute </a:t>
            </a:r>
            <a:r>
              <a:rPr sz="3200" spc="-55" dirty="0">
                <a:latin typeface="Arial"/>
                <a:cs typeface="Arial"/>
              </a:rPr>
              <a:t>Illness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76" dirty="0">
                <a:latin typeface="Arial"/>
                <a:cs typeface="Arial"/>
              </a:rPr>
              <a:t>Recovery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Organization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(CAIRO)</a:t>
            </a:r>
            <a:r>
              <a:rPr sz="3200" spc="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their </a:t>
            </a:r>
            <a:r>
              <a:rPr sz="3200" dirty="0">
                <a:latin typeface="Arial"/>
                <a:cs typeface="Arial"/>
              </a:rPr>
              <a:t>contribution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spc="142" dirty="0">
                <a:latin typeface="Arial"/>
                <a:cs typeface="Arial"/>
              </a:rPr>
              <a:t>to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authors’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efforts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spc="131" dirty="0">
                <a:latin typeface="Arial"/>
                <a:cs typeface="Arial"/>
              </a:rPr>
              <a:t>to</a:t>
            </a:r>
            <a:r>
              <a:rPr sz="3200" spc="240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provide </a:t>
            </a:r>
            <a:r>
              <a:rPr sz="3200" dirty="0">
                <a:latin typeface="Arial"/>
                <a:cs typeface="Arial"/>
              </a:rPr>
              <a:t>education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regarding</a:t>
            </a:r>
            <a:r>
              <a:rPr sz="3200" spc="9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comprehensive</a:t>
            </a:r>
            <a:r>
              <a:rPr sz="3200" spc="76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care</a:t>
            </a:r>
            <a:r>
              <a:rPr sz="3200" spc="87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for </a:t>
            </a:r>
            <a:r>
              <a:rPr sz="3200" spc="-142" dirty="0">
                <a:latin typeface="Arial"/>
                <a:cs typeface="Arial"/>
              </a:rPr>
              <a:t>ICU</a:t>
            </a:r>
            <a:r>
              <a:rPr sz="3200" dirty="0">
                <a:latin typeface="Arial"/>
                <a:cs typeface="Arial"/>
              </a:rPr>
              <a:t> survivors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 </a:t>
            </a:r>
            <a:r>
              <a:rPr sz="3200" spc="-22" dirty="0">
                <a:latin typeface="Arial"/>
                <a:cs typeface="Arial"/>
              </a:rPr>
              <a:t>families.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881" y="9550106"/>
            <a:ext cx="9155322" cy="3477894"/>
          </a:xfrm>
          <a:prstGeom prst="rect">
            <a:avLst/>
          </a:prstGeom>
        </p:spPr>
        <p:txBody>
          <a:bodyPr vert="horz" wrap="square" lIns="0" tIns="30499" rIns="0" bIns="0" rtlCol="0">
            <a:spAutoFit/>
          </a:bodyPr>
          <a:lstStyle/>
          <a:p>
            <a:pPr marL="614145" marR="11091" indent="-587805" algn="just">
              <a:spcBef>
                <a:spcPts val="240"/>
              </a:spcBef>
              <a:buFont typeface="Wingdings"/>
              <a:buChar char=""/>
              <a:tabLst>
                <a:tab pos="614145" algn="l"/>
                <a:tab pos="615531" algn="l"/>
              </a:tabLst>
            </a:pPr>
            <a:r>
              <a:rPr sz="3200" dirty="0">
                <a:latin typeface="Arial"/>
                <a:cs typeface="Arial"/>
              </a:rPr>
              <a:t>We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engaged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interprofessional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team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44" dirty="0">
                <a:latin typeface="Arial"/>
                <a:cs typeface="Arial"/>
              </a:rPr>
              <a:t>from </a:t>
            </a:r>
            <a:r>
              <a:rPr sz="3200" spc="-22" dirty="0">
                <a:latin typeface="Arial"/>
                <a:cs typeface="Arial"/>
              </a:rPr>
              <a:t>post-</a:t>
            </a:r>
            <a:r>
              <a:rPr sz="3200" dirty="0">
                <a:latin typeface="Arial"/>
                <a:cs typeface="Arial"/>
              </a:rPr>
              <a:t>ICU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follow-up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clinics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understand</a:t>
            </a:r>
            <a:r>
              <a:rPr sz="3200" spc="-11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their </a:t>
            </a:r>
            <a:r>
              <a:rPr sz="3200" dirty="0">
                <a:latin typeface="Arial"/>
                <a:cs typeface="Arial"/>
              </a:rPr>
              <a:t>beliefs,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attitudes,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behaviors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regarding</a:t>
            </a:r>
            <a:r>
              <a:rPr sz="3200" spc="-22" dirty="0">
                <a:latin typeface="Arial"/>
                <a:cs typeface="Arial"/>
              </a:rPr>
              <a:t> palliative </a:t>
            </a:r>
            <a:r>
              <a:rPr sz="3200" dirty="0">
                <a:latin typeface="Arial"/>
                <a:cs typeface="Arial"/>
              </a:rPr>
              <a:t>care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explore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potential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barriers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4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facilitators</a:t>
            </a:r>
            <a:r>
              <a:rPr sz="3200" spc="109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incorporating</a:t>
            </a:r>
            <a:r>
              <a:rPr sz="3200" spc="-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primary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palliative</a:t>
            </a:r>
            <a:r>
              <a:rPr sz="3200" spc="-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care</a:t>
            </a:r>
            <a:r>
              <a:rPr sz="3200" spc="-22" dirty="0">
                <a:latin typeface="Arial"/>
                <a:cs typeface="Arial"/>
              </a:rPr>
              <a:t> principles </a:t>
            </a:r>
            <a:r>
              <a:rPr sz="3200" dirty="0">
                <a:latin typeface="Arial"/>
                <a:cs typeface="Arial"/>
              </a:rPr>
              <a:t>into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ICU</a:t>
            </a:r>
            <a:r>
              <a:rPr sz="3200" spc="2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survivorship</a:t>
            </a:r>
            <a:r>
              <a:rPr sz="3200" spc="33" dirty="0">
                <a:latin typeface="Arial"/>
                <a:cs typeface="Arial"/>
              </a:rPr>
              <a:t> </a:t>
            </a:r>
            <a:r>
              <a:rPr sz="3200" spc="-22" dirty="0">
                <a:latin typeface="Arial"/>
                <a:cs typeface="Arial"/>
              </a:rPr>
              <a:t>care.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569" y="8401149"/>
            <a:ext cx="9797192" cy="684575"/>
          </a:xfrm>
          <a:prstGeom prst="rect">
            <a:avLst/>
          </a:prstGeom>
          <a:solidFill>
            <a:srgbClr val="F9C920"/>
          </a:solidFill>
        </p:spPr>
        <p:txBody>
          <a:bodyPr vert="horz" wrap="square" lIns="0" tIns="62385" rIns="0" bIns="0" rtlCol="0">
            <a:spAutoFit/>
          </a:bodyPr>
          <a:lstStyle/>
          <a:p>
            <a:pPr marL="386787" algn="ctr">
              <a:spcBef>
                <a:spcPts val="491"/>
              </a:spcBef>
            </a:pPr>
            <a:r>
              <a:rPr sz="4039" b="1" spc="-22" dirty="0">
                <a:latin typeface="Arial"/>
                <a:cs typeface="Arial"/>
              </a:rPr>
              <a:t>OBJECTIVE</a:t>
            </a:r>
            <a:endParaRPr sz="4039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7235" y="2526390"/>
            <a:ext cx="4642965" cy="28241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2136" y="31782365"/>
            <a:ext cx="1122097" cy="73934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9393039" y="31781017"/>
            <a:ext cx="3713975" cy="506654"/>
          </a:xfrm>
          <a:prstGeom prst="rect">
            <a:avLst/>
          </a:prstGeom>
        </p:spPr>
        <p:txBody>
          <a:bodyPr vert="horz" wrap="square" lIns="0" tIns="36045" rIns="0" bIns="0" rtlCol="0">
            <a:spAutoFit/>
          </a:bodyPr>
          <a:lstStyle/>
          <a:p>
            <a:pPr marL="27727">
              <a:spcBef>
                <a:spcPts val="284"/>
              </a:spcBef>
            </a:pPr>
            <a:r>
              <a:rPr sz="3056" spc="-22" dirty="0">
                <a:latin typeface="Arial" panose="020B0604020202020204" pitchFamily="34" charset="0"/>
                <a:cs typeface="Arial" panose="020B0604020202020204" pitchFamily="34" charset="0"/>
              </a:rPr>
              <a:t>@tammyeaton17</a:t>
            </a:r>
            <a:endParaRPr sz="30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65513" y="30483960"/>
            <a:ext cx="3213462" cy="1988154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1348651" y="31121882"/>
            <a:ext cx="274493" cy="920523"/>
          </a:xfrm>
          <a:custGeom>
            <a:avLst/>
            <a:gdLst/>
            <a:ahLst/>
            <a:cxnLst/>
            <a:rect l="l" t="t" r="r" b="b"/>
            <a:pathLst>
              <a:path w="125729" h="421640">
                <a:moveTo>
                  <a:pt x="125152" y="0"/>
                </a:moveTo>
                <a:lnTo>
                  <a:pt x="0" y="421114"/>
                </a:lnTo>
              </a:path>
            </a:pathLst>
          </a:custGeom>
          <a:ln w="1121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88833" y="30708600"/>
            <a:ext cx="7783392" cy="1763514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0316932" y="28856778"/>
            <a:ext cx="274493" cy="920523"/>
          </a:xfrm>
          <a:custGeom>
            <a:avLst/>
            <a:gdLst/>
            <a:ahLst/>
            <a:cxnLst/>
            <a:rect l="l" t="t" r="r" b="b"/>
            <a:pathLst>
              <a:path w="125730" h="421640">
                <a:moveTo>
                  <a:pt x="125152" y="0"/>
                </a:moveTo>
                <a:lnTo>
                  <a:pt x="0" y="421114"/>
                </a:lnTo>
              </a:path>
            </a:pathLst>
          </a:custGeom>
          <a:ln w="1121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591425" y="30483960"/>
            <a:ext cx="2911083" cy="201689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3976519" y="31121881"/>
            <a:ext cx="274493" cy="920523"/>
          </a:xfrm>
          <a:custGeom>
            <a:avLst/>
            <a:gdLst/>
            <a:ahLst/>
            <a:cxnLst/>
            <a:rect l="l" t="t" r="r" b="b"/>
            <a:pathLst>
              <a:path w="125729" h="421640">
                <a:moveTo>
                  <a:pt x="125152" y="0"/>
                </a:moveTo>
                <a:lnTo>
                  <a:pt x="0" y="421114"/>
                </a:lnTo>
              </a:path>
            </a:pathLst>
          </a:custGeom>
          <a:ln w="1121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11158905" y="28990557"/>
            <a:ext cx="21226095" cy="1108443"/>
          </a:xfrm>
          <a:prstGeom prst="rect">
            <a:avLst/>
          </a:prstGeom>
          <a:solidFill>
            <a:srgbClr val="F9C920"/>
          </a:solidFill>
          <a:ln w="3739">
            <a:solidFill>
              <a:srgbClr val="0D0D0D"/>
            </a:solidFill>
          </a:ln>
        </p:spPr>
        <p:txBody>
          <a:bodyPr vert="horz" wrap="square" lIns="0" tIns="33272" rIns="0" bIns="0" rtlCol="0" anchor="b">
            <a:spAutoFit/>
          </a:bodyPr>
          <a:lstStyle/>
          <a:p>
            <a:pPr marR="109520" algn="ctr">
              <a:spcBef>
                <a:spcPts val="262"/>
              </a:spcBef>
            </a:pPr>
            <a:r>
              <a:rPr lang="en-US" sz="3056" i="1" spc="-120" dirty="0">
                <a:latin typeface="Arial"/>
                <a:cs typeface="Arial"/>
              </a:rPr>
              <a:t>“</a:t>
            </a:r>
            <a:r>
              <a:rPr sz="3056" i="1" spc="-120" dirty="0">
                <a:latin typeface="Arial"/>
                <a:cs typeface="Arial"/>
              </a:rPr>
              <a:t>And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I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think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spc="-22" dirty="0">
                <a:latin typeface="Arial"/>
                <a:cs typeface="Arial"/>
              </a:rPr>
              <a:t>we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spc="-65" dirty="0">
                <a:latin typeface="Arial"/>
                <a:cs typeface="Arial"/>
              </a:rPr>
              <a:t>have </a:t>
            </a:r>
            <a:r>
              <a:rPr sz="3056" i="1" dirty="0">
                <a:latin typeface="Arial"/>
                <a:cs typeface="Arial"/>
              </a:rPr>
              <a:t>to</a:t>
            </a:r>
            <a:r>
              <a:rPr sz="3056" i="1" spc="-22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get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away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from,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at</a:t>
            </a:r>
            <a:r>
              <a:rPr sz="3056" i="1" spc="-44" dirty="0">
                <a:latin typeface="Arial"/>
                <a:cs typeface="Arial"/>
              </a:rPr>
              <a:t> least </a:t>
            </a:r>
            <a:r>
              <a:rPr sz="3056" i="1" spc="-65" dirty="0">
                <a:latin typeface="Arial"/>
                <a:cs typeface="Arial"/>
              </a:rPr>
              <a:t>have </a:t>
            </a:r>
            <a:r>
              <a:rPr sz="3056" i="1" dirty="0">
                <a:latin typeface="Arial"/>
                <a:cs typeface="Arial"/>
              </a:rPr>
              <a:t>a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paradigm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shift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about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what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we</a:t>
            </a:r>
            <a:r>
              <a:rPr sz="3056" i="1" spc="-22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mean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by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palliative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sz="3056" i="1" spc="-98" dirty="0">
                <a:latin typeface="Arial"/>
                <a:cs typeface="Arial"/>
              </a:rPr>
              <a:t>care,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spc="-22" dirty="0">
                <a:latin typeface="Arial"/>
                <a:cs typeface="Arial"/>
              </a:rPr>
              <a:t>especially</a:t>
            </a:r>
            <a:endParaRPr sz="3056" dirty="0">
              <a:latin typeface="Arial"/>
              <a:cs typeface="Arial"/>
            </a:endParaRPr>
          </a:p>
          <a:p>
            <a:pPr marR="102589" algn="ctr">
              <a:spcBef>
                <a:spcPts val="33"/>
              </a:spcBef>
            </a:pPr>
            <a:r>
              <a:rPr sz="3056" i="1" dirty="0">
                <a:latin typeface="Arial"/>
                <a:cs typeface="Arial"/>
              </a:rPr>
              <a:t>when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sz="3056" i="1" spc="-44" dirty="0">
                <a:latin typeface="Arial"/>
                <a:cs typeface="Arial"/>
              </a:rPr>
              <a:t>they've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lang="en-US" sz="3056" spc="-55" dirty="0">
                <a:latin typeface="Arial"/>
                <a:cs typeface="Arial"/>
              </a:rPr>
              <a:t>[ICU survivor] </a:t>
            </a:r>
            <a:r>
              <a:rPr sz="3056" i="1" dirty="0">
                <a:latin typeface="Arial"/>
                <a:cs typeface="Arial"/>
              </a:rPr>
              <a:t>just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spc="-98" dirty="0">
                <a:latin typeface="Arial"/>
                <a:cs typeface="Arial"/>
              </a:rPr>
              <a:t>been</a:t>
            </a:r>
            <a:r>
              <a:rPr sz="3056" i="1" spc="-55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through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this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life</a:t>
            </a:r>
            <a:r>
              <a:rPr sz="3056" i="1" spc="-33" dirty="0">
                <a:latin typeface="Arial"/>
                <a:cs typeface="Arial"/>
              </a:rPr>
              <a:t> </a:t>
            </a:r>
            <a:r>
              <a:rPr sz="3056" i="1" dirty="0">
                <a:latin typeface="Arial"/>
                <a:cs typeface="Arial"/>
              </a:rPr>
              <a:t>changing</a:t>
            </a:r>
            <a:r>
              <a:rPr sz="3056" i="1" spc="-44" dirty="0">
                <a:latin typeface="Arial"/>
                <a:cs typeface="Arial"/>
              </a:rPr>
              <a:t> </a:t>
            </a:r>
            <a:r>
              <a:rPr sz="3056" i="1" spc="-164" dirty="0">
                <a:latin typeface="Arial"/>
                <a:cs typeface="Arial"/>
              </a:rPr>
              <a:t>event.’</a:t>
            </a:r>
            <a:r>
              <a:rPr lang="en-US" sz="3056" i="1" spc="-33" dirty="0">
                <a:latin typeface="Arial"/>
                <a:cs typeface="Arial"/>
              </a:rPr>
              <a:t>” </a:t>
            </a:r>
            <a:r>
              <a:rPr sz="3056" dirty="0">
                <a:latin typeface="Arial"/>
                <a:cs typeface="Arial"/>
              </a:rPr>
              <a:t>(post-</a:t>
            </a:r>
            <a:r>
              <a:rPr sz="3056" spc="-142" dirty="0">
                <a:latin typeface="Arial"/>
                <a:cs typeface="Arial"/>
              </a:rPr>
              <a:t>ICU</a:t>
            </a:r>
            <a:r>
              <a:rPr sz="3056" spc="-44" dirty="0">
                <a:latin typeface="Arial"/>
                <a:cs typeface="Arial"/>
              </a:rPr>
              <a:t> </a:t>
            </a:r>
            <a:r>
              <a:rPr sz="3056" dirty="0">
                <a:latin typeface="Arial"/>
                <a:cs typeface="Arial"/>
              </a:rPr>
              <a:t>clinic</a:t>
            </a:r>
            <a:r>
              <a:rPr lang="en-US" sz="3056" dirty="0">
                <a:latin typeface="Arial"/>
                <a:cs typeface="Arial"/>
              </a:rPr>
              <a:t> physician)</a:t>
            </a:r>
          </a:p>
          <a:p>
            <a:pPr marR="102589" algn="ctr">
              <a:spcBef>
                <a:spcPts val="33"/>
              </a:spcBef>
            </a:pPr>
            <a:endParaRPr sz="873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398529" y="9529150"/>
            <a:ext cx="11380510" cy="1110868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3858162" marR="11091" indent="-3831819">
              <a:lnSpc>
                <a:spcPct val="101299"/>
              </a:lnSpc>
              <a:spcBef>
                <a:spcPts val="207"/>
              </a:spcBef>
            </a:pPr>
            <a:r>
              <a:rPr sz="3600" b="1" spc="-55" dirty="0">
                <a:latin typeface="Arial"/>
                <a:cs typeface="Arial"/>
              </a:rPr>
              <a:t>Clinician</a:t>
            </a:r>
            <a:r>
              <a:rPr sz="3600" b="1" dirty="0">
                <a:latin typeface="Arial"/>
                <a:cs typeface="Arial"/>
              </a:rPr>
              <a:t> Identified</a:t>
            </a:r>
            <a:r>
              <a:rPr sz="3600" b="1" spc="-11" dirty="0">
                <a:latin typeface="Arial"/>
                <a:cs typeface="Arial"/>
              </a:rPr>
              <a:t> </a:t>
            </a:r>
            <a:r>
              <a:rPr lang="en-US" sz="3600" b="1" spc="-11" dirty="0">
                <a:latin typeface="Arial"/>
                <a:cs typeface="Arial"/>
              </a:rPr>
              <a:t>Key Elements of </a:t>
            </a:r>
            <a:r>
              <a:rPr sz="3600" b="1" dirty="0">
                <a:latin typeface="Arial"/>
                <a:cs typeface="Arial"/>
              </a:rPr>
              <a:t>Palliative</a:t>
            </a:r>
            <a:r>
              <a:rPr sz="3600" b="1" spc="-33" dirty="0">
                <a:latin typeface="Arial"/>
                <a:cs typeface="Arial"/>
              </a:rPr>
              <a:t> </a:t>
            </a:r>
            <a:r>
              <a:rPr sz="3600" b="1" spc="-76" dirty="0">
                <a:latin typeface="Arial"/>
                <a:cs typeface="Arial"/>
              </a:rPr>
              <a:t>Care</a:t>
            </a:r>
            <a:r>
              <a:rPr sz="3600" b="1" spc="-22" dirty="0">
                <a:latin typeface="Arial"/>
                <a:cs typeface="Arial"/>
              </a:rPr>
              <a:t> </a:t>
            </a:r>
            <a:r>
              <a:rPr sz="3600" b="1" spc="-55" dirty="0">
                <a:latin typeface="Arial"/>
                <a:cs typeface="Arial"/>
              </a:rPr>
              <a:t>for </a:t>
            </a:r>
            <a:r>
              <a:rPr sz="3600" b="1" dirty="0">
                <a:latin typeface="Arial"/>
                <a:cs typeface="Arial"/>
              </a:rPr>
              <a:t>ICU</a:t>
            </a:r>
            <a:r>
              <a:rPr sz="3600" b="1" spc="-186" dirty="0">
                <a:latin typeface="Arial"/>
                <a:cs typeface="Arial"/>
              </a:rPr>
              <a:t> </a:t>
            </a:r>
            <a:r>
              <a:rPr sz="3600" b="1" spc="-22" dirty="0">
                <a:latin typeface="Arial"/>
                <a:cs typeface="Arial"/>
              </a:rPr>
              <a:t>Survivors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F109AB-14FC-ABB1-4BBC-8B9AB44B6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720" y="22483486"/>
            <a:ext cx="10988112" cy="61808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408614" y="21111886"/>
            <a:ext cx="9594381" cy="1110868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27727" marR="11091" indent="54067">
              <a:lnSpc>
                <a:spcPct val="101299"/>
              </a:lnSpc>
              <a:spcBef>
                <a:spcPts val="207"/>
              </a:spcBef>
            </a:pPr>
            <a:r>
              <a:rPr sz="3600" b="1" spc="-55" dirty="0">
                <a:latin typeface="Arial"/>
                <a:cs typeface="Arial"/>
              </a:rPr>
              <a:t>Clinician</a:t>
            </a:r>
            <a:r>
              <a:rPr sz="3600" b="1" spc="6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Reported</a:t>
            </a:r>
            <a:r>
              <a:rPr sz="3600" b="1" spc="44" dirty="0">
                <a:latin typeface="Arial"/>
                <a:cs typeface="Arial"/>
              </a:rPr>
              <a:t> </a:t>
            </a:r>
            <a:r>
              <a:rPr sz="3600" b="1" spc="-55" dirty="0">
                <a:latin typeface="Arial"/>
                <a:cs typeface="Arial"/>
              </a:rPr>
              <a:t>Facilitators</a:t>
            </a:r>
            <a:r>
              <a:rPr sz="3600" b="1" spc="44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to</a:t>
            </a:r>
            <a:r>
              <a:rPr sz="3600" b="1" spc="44" dirty="0">
                <a:latin typeface="Arial"/>
                <a:cs typeface="Arial"/>
              </a:rPr>
              <a:t> </a:t>
            </a:r>
            <a:r>
              <a:rPr sz="3600" b="1" spc="-22" dirty="0">
                <a:latin typeface="Arial"/>
                <a:cs typeface="Arial"/>
              </a:rPr>
              <a:t>Palliative </a:t>
            </a:r>
            <a:r>
              <a:rPr sz="3600" b="1" spc="-65" dirty="0">
                <a:latin typeface="Arial"/>
                <a:cs typeface="Arial"/>
              </a:rPr>
              <a:t>Care </a:t>
            </a:r>
            <a:r>
              <a:rPr sz="3600" b="1" dirty="0">
                <a:latin typeface="Arial"/>
                <a:cs typeface="Arial"/>
              </a:rPr>
              <a:t>Delivery</a:t>
            </a:r>
            <a:r>
              <a:rPr sz="3600" b="1" spc="-44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in</a:t>
            </a:r>
            <a:r>
              <a:rPr sz="3600" b="1" spc="-44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the</a:t>
            </a:r>
            <a:r>
              <a:rPr sz="3600" b="1" spc="-44" dirty="0">
                <a:latin typeface="Arial"/>
                <a:cs typeface="Arial"/>
              </a:rPr>
              <a:t> Post-</a:t>
            </a:r>
            <a:r>
              <a:rPr sz="3600" b="1" dirty="0">
                <a:latin typeface="Arial"/>
                <a:cs typeface="Arial"/>
              </a:rPr>
              <a:t>ICU</a:t>
            </a:r>
            <a:r>
              <a:rPr sz="3600" b="1" spc="-44" dirty="0">
                <a:latin typeface="Arial"/>
                <a:cs typeface="Arial"/>
              </a:rPr>
              <a:t> </a:t>
            </a:r>
            <a:r>
              <a:rPr sz="3600" b="1" spc="-55" dirty="0">
                <a:latin typeface="Arial"/>
                <a:cs typeface="Arial"/>
              </a:rPr>
              <a:t>Clinic</a:t>
            </a:r>
            <a:r>
              <a:rPr sz="3600" b="1" spc="-33" dirty="0">
                <a:latin typeface="Arial"/>
                <a:cs typeface="Arial"/>
              </a:rPr>
              <a:t> </a:t>
            </a:r>
            <a:r>
              <a:rPr sz="3600" b="1" spc="-22" dirty="0">
                <a:latin typeface="Arial"/>
                <a:cs typeface="Arial"/>
              </a:rPr>
              <a:t>Setting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91516" y="21057390"/>
            <a:ext cx="9594381" cy="1110868"/>
          </a:xfrm>
          <a:prstGeom prst="rect">
            <a:avLst/>
          </a:prstGeom>
        </p:spPr>
        <p:txBody>
          <a:bodyPr vert="horz" wrap="square" lIns="0" tIns="26340" rIns="0" bIns="0" rtlCol="0">
            <a:spAutoFit/>
          </a:bodyPr>
          <a:lstStyle/>
          <a:p>
            <a:pPr marL="27727" marR="11091" indent="317470">
              <a:lnSpc>
                <a:spcPct val="101299"/>
              </a:lnSpc>
              <a:spcBef>
                <a:spcPts val="207"/>
              </a:spcBef>
            </a:pPr>
            <a:r>
              <a:rPr sz="3600" b="1" spc="-55" dirty="0">
                <a:latin typeface="Arial"/>
                <a:cs typeface="Arial"/>
              </a:rPr>
              <a:t>Clinician</a:t>
            </a:r>
            <a:r>
              <a:rPr sz="3600" b="1" spc="5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Reported</a:t>
            </a:r>
            <a:r>
              <a:rPr sz="3600" b="1" spc="22" dirty="0">
                <a:latin typeface="Arial"/>
                <a:cs typeface="Arial"/>
              </a:rPr>
              <a:t> </a:t>
            </a:r>
            <a:r>
              <a:rPr sz="3600" b="1" spc="-65" dirty="0">
                <a:latin typeface="Arial"/>
                <a:cs typeface="Arial"/>
              </a:rPr>
              <a:t>Barriers</a:t>
            </a:r>
            <a:r>
              <a:rPr sz="3600" b="1" spc="22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to</a:t>
            </a:r>
            <a:r>
              <a:rPr sz="3600" b="1" spc="33" dirty="0">
                <a:latin typeface="Arial"/>
                <a:cs typeface="Arial"/>
              </a:rPr>
              <a:t> </a:t>
            </a:r>
            <a:r>
              <a:rPr sz="3600" b="1" spc="-22" dirty="0">
                <a:latin typeface="Arial"/>
                <a:cs typeface="Arial"/>
              </a:rPr>
              <a:t>Palliative </a:t>
            </a:r>
            <a:r>
              <a:rPr sz="3600" b="1" spc="-65" dirty="0">
                <a:latin typeface="Arial"/>
                <a:cs typeface="Arial"/>
              </a:rPr>
              <a:t>Care </a:t>
            </a:r>
            <a:r>
              <a:rPr sz="3600" b="1" dirty="0">
                <a:latin typeface="Arial"/>
                <a:cs typeface="Arial"/>
              </a:rPr>
              <a:t>Delivery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in</a:t>
            </a:r>
            <a:r>
              <a:rPr sz="3600" b="1" spc="-44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the</a:t>
            </a:r>
            <a:r>
              <a:rPr sz="3600" b="1" spc="-44" dirty="0">
                <a:latin typeface="Arial"/>
                <a:cs typeface="Arial"/>
              </a:rPr>
              <a:t> Post-</a:t>
            </a:r>
            <a:r>
              <a:rPr sz="3600" b="1" dirty="0">
                <a:latin typeface="Arial"/>
                <a:cs typeface="Arial"/>
              </a:rPr>
              <a:t>ICU</a:t>
            </a:r>
            <a:r>
              <a:rPr sz="3600" b="1" spc="-44" dirty="0">
                <a:latin typeface="Arial"/>
                <a:cs typeface="Arial"/>
              </a:rPr>
              <a:t> </a:t>
            </a:r>
            <a:r>
              <a:rPr sz="3600" b="1" spc="-55" dirty="0">
                <a:latin typeface="Arial"/>
                <a:cs typeface="Arial"/>
              </a:rPr>
              <a:t>Clinic</a:t>
            </a:r>
            <a:r>
              <a:rPr sz="3600" b="1" spc="-33" dirty="0">
                <a:latin typeface="Arial"/>
                <a:cs typeface="Arial"/>
              </a:rPr>
              <a:t> </a:t>
            </a:r>
            <a:r>
              <a:rPr sz="3600" b="1" spc="-22" dirty="0">
                <a:latin typeface="Arial"/>
                <a:cs typeface="Arial"/>
              </a:rPr>
              <a:t>Setting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7DFB8EE-91DC-F459-4C1B-2AF5E7DFB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83" y="22487609"/>
            <a:ext cx="11215370" cy="6308645"/>
          </a:xfrm>
          <a:prstGeom prst="rect">
            <a:avLst/>
          </a:prstGeom>
        </p:spPr>
      </p:pic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D31D6C96-B7E0-0A03-B843-31DF1CB6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12527"/>
              </p:ext>
            </p:extLst>
          </p:nvPr>
        </p:nvGraphicFramePr>
        <p:xfrm>
          <a:off x="11201400" y="10367498"/>
          <a:ext cx="8661416" cy="9296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362">
                  <a:extLst>
                    <a:ext uri="{9D8B030D-6E8A-4147-A177-3AD203B41FA5}">
                      <a16:colId xmlns:a16="http://schemas.microsoft.com/office/drawing/2014/main" val="1630827603"/>
                    </a:ext>
                  </a:extLst>
                </a:gridCol>
                <a:gridCol w="2146054">
                  <a:extLst>
                    <a:ext uri="{9D8B030D-6E8A-4147-A177-3AD203B41FA5}">
                      <a16:colId xmlns:a16="http://schemas.microsoft.com/office/drawing/2014/main" val="3775809566"/>
                    </a:ext>
                  </a:extLst>
                </a:gridCol>
              </a:tblGrid>
              <a:tr h="896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participants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88000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median (IQR)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(39, 52)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397982438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Sex, no. (%)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316401691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Female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(72.4%)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997051459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Male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(27.6%)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1175071709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role, no. (%)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767510250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Physician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(34.5%)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831817376"/>
                  </a:ext>
                </a:extLst>
              </a:tr>
              <a:tr h="503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Nurse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(17.2%)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616810007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Pharmacist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(13.8%)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1773965436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Physical Therapist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(10.3%)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3465527825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Social Work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(6.9%)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758395800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Psychologist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(6.9%)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656836472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Respiratory Therapist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(3.4%)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599092310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Speech Therapist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(3.4%)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3300747992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Occupational Therapist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(3.4%)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1632588657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Setting, no. (%)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64316075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Academic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(69.0%)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353115368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Non-Academic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(13.8%)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4106356735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Both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(17.2%)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375693014"/>
                  </a:ext>
                </a:extLst>
              </a:tr>
              <a:tr h="420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in Professional Role, median (IQR)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( 7, 21)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1497943623"/>
                  </a:ext>
                </a:extLst>
              </a:tr>
              <a:tr h="41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Working in Post-ICU clinic, median (IQR)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>
                    <a:solidFill>
                      <a:srgbClr val="FFCF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(1, 4)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9724" marR="149724" marT="0" marB="0" anchor="b"/>
                </a:tc>
                <a:extLst>
                  <a:ext uri="{0D108BD9-81ED-4DB2-BD59-A6C34878D82A}">
                    <a16:rowId xmlns:a16="http://schemas.microsoft.com/office/drawing/2014/main" val="2277883483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6927FB65-7911-70E9-4D84-631436A383F3}"/>
              </a:ext>
            </a:extLst>
          </p:cNvPr>
          <p:cNvSpPr txBox="1"/>
          <p:nvPr/>
        </p:nvSpPr>
        <p:spPr>
          <a:xfrm>
            <a:off x="12484388" y="9461874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 of Participants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53716" y="16333223"/>
            <a:ext cx="3704273" cy="659377"/>
          </a:xfrm>
          <a:prstGeom prst="rect">
            <a:avLst/>
          </a:prstGeom>
        </p:spPr>
        <p:txBody>
          <a:bodyPr vert="horz" wrap="square" lIns="0" tIns="37431" rIns="0" bIns="0" rtlCol="0">
            <a:spAutoFit/>
          </a:bodyPr>
          <a:lstStyle/>
          <a:p>
            <a:pPr marL="27727">
              <a:spcBef>
                <a:spcPts val="295"/>
              </a:spcBef>
            </a:pPr>
            <a:r>
              <a:rPr sz="4039" b="1" spc="-109" dirty="0">
                <a:latin typeface="Arial"/>
                <a:cs typeface="Arial"/>
              </a:rPr>
              <a:t>CONCLUSIONS</a:t>
            </a:r>
            <a:endParaRPr sz="4039" dirty="0">
              <a:latin typeface="Arial"/>
              <a:cs typeface="Arial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42032751-03F4-890F-5DC4-8C81E39B42A8}"/>
              </a:ext>
            </a:extLst>
          </p:cNvPr>
          <p:cNvSpPr txBox="1"/>
          <p:nvPr/>
        </p:nvSpPr>
        <p:spPr>
          <a:xfrm>
            <a:off x="10677030" y="20040428"/>
            <a:ext cx="22666611" cy="685972"/>
          </a:xfrm>
          <a:prstGeom prst="rect">
            <a:avLst/>
          </a:prstGeom>
          <a:solidFill>
            <a:srgbClr val="F9C920"/>
          </a:solidFill>
        </p:spPr>
        <p:txBody>
          <a:bodyPr vert="horz" wrap="square" lIns="0" tIns="63769" rIns="0" bIns="0" rtlCol="0">
            <a:spAutoFit/>
          </a:bodyPr>
          <a:lstStyle/>
          <a:p>
            <a:pPr marL="94271" algn="ctr">
              <a:spcBef>
                <a:spcPts val="500"/>
              </a:spcBef>
            </a:pPr>
            <a:r>
              <a:rPr sz="4039" b="1" spc="-22" dirty="0">
                <a:latin typeface="Arial"/>
                <a:cs typeface="Arial"/>
              </a:rPr>
              <a:t>RESULTS</a:t>
            </a:r>
            <a:endParaRPr sz="4039" dirty="0">
              <a:latin typeface="Arial"/>
              <a:cs typeface="Arial"/>
            </a:endParaRPr>
          </a:p>
        </p:txBody>
      </p:sp>
      <p:pic>
        <p:nvPicPr>
          <p:cNvPr id="1028" name="Picture 4" descr="National Clinician Scholars Program | NCSP National Clinician Scholars  Program">
            <a:extLst>
              <a:ext uri="{FF2B5EF4-FFF2-40B4-BE49-F238E27FC236}">
                <a16:creationId xmlns:a16="http://schemas.microsoft.com/office/drawing/2014/main" id="{7E51431B-F71A-5101-CACA-7249F7CE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798" y="30527920"/>
            <a:ext cx="5899964" cy="18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927</Words>
  <Application>Microsoft Macintosh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Integrating Primary Palliative Care and Intensive Care Unit (ICU) Survivor Care: A Qualitative Inquiry of International Post-ICU Clinic  Interprofessional Team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Tipirneni, Renuka</dc:creator>
  <cp:lastModifiedBy>Evelyn Castillo</cp:lastModifiedBy>
  <cp:revision>10</cp:revision>
  <dcterms:created xsi:type="dcterms:W3CDTF">2022-05-10T17:52:20Z</dcterms:created>
  <dcterms:modified xsi:type="dcterms:W3CDTF">2022-08-29T19:55:53Z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2022-05-10T00:00:00Z</vt:filetime>
  </property>
</Properties>
</file>