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38404800" cy="28803600"/>
  <p:notesSz cx="6985000" cy="92837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136" userDrawn="1">
          <p15:clr>
            <a:srgbClr val="000000"/>
          </p15:clr>
        </p15:guide>
        <p15:guide id="2" orient="horz" pos="17947" userDrawn="1">
          <p15:clr>
            <a:srgbClr val="000000"/>
          </p15:clr>
        </p15:guide>
        <p15:guide id="3" orient="horz" pos="3276" userDrawn="1">
          <p15:clr>
            <a:srgbClr val="000000"/>
          </p15:clr>
        </p15:guide>
        <p15:guide id="4" orient="horz" pos="628" userDrawn="1">
          <p15:clr>
            <a:srgbClr val="000000"/>
          </p15:clr>
        </p15:guide>
        <p15:guide id="5" orient="horz" pos="197" userDrawn="1">
          <p15:clr>
            <a:srgbClr val="000000"/>
          </p15:clr>
        </p15:guide>
        <p15:guide id="6" pos="252" userDrawn="1">
          <p15:clr>
            <a:srgbClr val="000000"/>
          </p15:clr>
        </p15:guide>
        <p15:guide id="7" pos="23940" userDrawn="1">
          <p15:clr>
            <a:srgbClr val="000000"/>
          </p15:clr>
        </p15:guide>
        <p15:guide id="8" pos="7980" userDrawn="1">
          <p15:clr>
            <a:srgbClr val="000000"/>
          </p15:clr>
        </p15:guide>
        <p15:guide id="9" pos="8232" userDrawn="1">
          <p15:clr>
            <a:srgbClr val="000000"/>
          </p15:clr>
        </p15:guide>
        <p15:guide id="10" pos="16212" userDrawn="1">
          <p15:clr>
            <a:srgbClr val="000000"/>
          </p15:clr>
        </p15:guide>
        <p15:guide id="11" pos="15960" userDrawn="1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8" roundtripDataSignature="AMtx7mhc8uyhgZp5Hjod18OPmqOZfn3UD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rris, Kelly" initials="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1B61"/>
    <a:srgbClr val="E58BD0"/>
    <a:srgbClr val="EFB7E2"/>
    <a:srgbClr val="BDE9BD"/>
    <a:srgbClr val="A6E2A6"/>
    <a:srgbClr val="ACFA90"/>
    <a:srgbClr val="C9FEB4"/>
    <a:srgbClr val="B3FFB3"/>
    <a:srgbClr val="C1E0FF"/>
    <a:srgbClr val="FFCC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F8722F-310F-4350-B89E-B39DC876091D}" v="27" dt="2022-07-21T20:01:44.6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6709" autoAdjust="0"/>
    <p:restoredTop sz="95380" autoAdjust="0"/>
  </p:normalViewPr>
  <p:slideViewPr>
    <p:cSldViewPr snapToGrid="0">
      <p:cViewPr varScale="1">
        <p:scale>
          <a:sx n="30" d="100"/>
          <a:sy n="30" d="100"/>
        </p:scale>
        <p:origin x="2848" y="288"/>
      </p:cViewPr>
      <p:guideLst>
        <p:guide orient="horz" pos="1136"/>
        <p:guide orient="horz" pos="17947"/>
        <p:guide orient="horz" pos="3276"/>
        <p:guide orient="horz" pos="628"/>
        <p:guide orient="horz" pos="197"/>
        <p:guide pos="252"/>
        <p:guide pos="23940"/>
        <p:guide pos="7980"/>
        <p:guide pos="8232"/>
        <p:guide pos="16212"/>
        <p:guide pos="15960"/>
      </p:guideLst>
    </p:cSldViewPr>
  </p:slideViewPr>
  <p:notesTextViewPr>
    <p:cViewPr>
      <p:scale>
        <a:sx n="25" d="100"/>
        <a:sy n="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customschemas.google.com/relationships/presentationmetadata" Target="metadata"/><Relationship Id="rId13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9" Type="http://schemas.openxmlformats.org/officeDocument/2006/relationships/commentAuthors" Target="commentAuthors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1"/>
            <a:ext cx="3026833" cy="46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43" tIns="46459" rIns="92943" bIns="46459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56549" y="1"/>
            <a:ext cx="3026833" cy="46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43" tIns="46459" rIns="92943" bIns="46459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403350" y="1160463"/>
            <a:ext cx="4178300" cy="3133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43" tIns="46459" rIns="92943" bIns="46459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17903"/>
            <a:ext cx="3026833" cy="46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43" tIns="46459" rIns="92943" bIns="46459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56549" y="8817903"/>
            <a:ext cx="3026833" cy="46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43" tIns="46459" rIns="92943" bIns="46459" anchor="b" anchorCtr="0">
            <a:noAutofit/>
          </a:bodyPr>
          <a:lstStyle/>
          <a:p>
            <a:pPr algn="r">
              <a:buSzPts val="1200"/>
            </a:pPr>
            <a:fld id="{00000000-1234-1234-1234-123412341234}" type="slidenum">
              <a:rPr lang="en-US" sz="1200" smtClean="0"/>
              <a:pPr algn="r">
                <a:buSzPts val="1200"/>
              </a:pPr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03350" y="1160463"/>
            <a:ext cx="4178300" cy="3133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56" name="Google Shape;56;p1:notes"/>
          <p:cNvSpPr txBox="1">
            <a:spLocks noGrp="1"/>
          </p:cNvSpPr>
          <p:nvPr>
            <p:ph type="body" idx="1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43" tIns="46459" rIns="92943" bIns="46459" anchor="t" anchorCtr="0">
            <a:noAutofit/>
          </a:bodyPr>
          <a:lstStyle/>
          <a:p>
            <a:pPr marL="0" indent="0"/>
            <a:endParaRPr lang="en-US" sz="3000" dirty="0"/>
          </a:p>
        </p:txBody>
      </p:sp>
      <p:sp>
        <p:nvSpPr>
          <p:cNvPr id="57" name="Google Shape;57;p1:notes"/>
          <p:cNvSpPr txBox="1"/>
          <p:nvPr/>
        </p:nvSpPr>
        <p:spPr>
          <a:xfrm>
            <a:off x="3956549" y="8817903"/>
            <a:ext cx="3026833" cy="46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43" tIns="46459" rIns="92943" bIns="46459" anchor="b" anchorCtr="0">
            <a:noAutofit/>
          </a:bodyPr>
          <a:lstStyle/>
          <a:p>
            <a:pPr algn="r">
              <a:buSzPts val="1200"/>
            </a:pPr>
            <a:fld id="{00000000-1234-1234-1234-123412341234}" type="slidenum">
              <a:rPr lang="en-US" sz="1200"/>
              <a:pPr algn="r">
                <a:buSzPts val="1200"/>
              </a:pPr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4849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2880077" y="8947857"/>
            <a:ext cx="32644661" cy="6173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19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19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19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19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19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19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19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19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19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5760145" y="16321605"/>
            <a:ext cx="26884520" cy="7361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1930"/>
              </a:spcBef>
              <a:spcAft>
                <a:spcPts val="0"/>
              </a:spcAft>
              <a:buClr>
                <a:schemeClr val="dk1"/>
              </a:buClr>
              <a:buSzPts val="14700"/>
              <a:buFont typeface="Arial"/>
              <a:buNone/>
              <a:defRPr sz="96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168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1444"/>
              </a:spcBef>
              <a:spcAft>
                <a:spcPts val="0"/>
              </a:spcAft>
              <a:buClr>
                <a:schemeClr val="dk1"/>
              </a:buClr>
              <a:buSzPts val="11000"/>
              <a:buFont typeface="Arial"/>
              <a:buNone/>
              <a:defRPr sz="721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1195"/>
              </a:spcBef>
              <a:spcAft>
                <a:spcPts val="0"/>
              </a:spcAft>
              <a:buClr>
                <a:schemeClr val="dk1"/>
              </a:buClr>
              <a:buSzPts val="9100"/>
              <a:buFont typeface="Arial"/>
              <a:buNone/>
              <a:defRPr sz="597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1195"/>
              </a:spcBef>
              <a:spcAft>
                <a:spcPts val="0"/>
              </a:spcAft>
              <a:buClr>
                <a:schemeClr val="dk1"/>
              </a:buClr>
              <a:buSzPts val="9100"/>
              <a:buFont typeface="Arial"/>
              <a:buNone/>
              <a:defRPr sz="597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1195"/>
              </a:spcBef>
              <a:spcAft>
                <a:spcPts val="0"/>
              </a:spcAft>
              <a:buClr>
                <a:schemeClr val="dk1"/>
              </a:buClr>
              <a:buSzPts val="9100"/>
              <a:buFont typeface="Arial"/>
              <a:buNone/>
              <a:defRPr sz="597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1195"/>
              </a:spcBef>
              <a:spcAft>
                <a:spcPts val="0"/>
              </a:spcAft>
              <a:buClr>
                <a:schemeClr val="dk1"/>
              </a:buClr>
              <a:buSzPts val="9100"/>
              <a:buFont typeface="Arial"/>
              <a:buNone/>
              <a:defRPr sz="597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1195"/>
              </a:spcBef>
              <a:spcAft>
                <a:spcPts val="0"/>
              </a:spcAft>
              <a:buClr>
                <a:schemeClr val="dk1"/>
              </a:buClr>
              <a:buSzPts val="9100"/>
              <a:buFont typeface="Arial"/>
              <a:buNone/>
              <a:defRPr sz="597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1195"/>
              </a:spcBef>
              <a:spcAft>
                <a:spcPts val="0"/>
              </a:spcAft>
              <a:buClr>
                <a:schemeClr val="dk1"/>
              </a:buClr>
              <a:buSzPts val="9100"/>
              <a:buFont typeface="Arial"/>
              <a:buNone/>
              <a:defRPr sz="597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2"/>
          <p:cNvSpPr txBox="1">
            <a:spLocks noGrp="1"/>
          </p:cNvSpPr>
          <p:nvPr>
            <p:ph type="title"/>
          </p:nvPr>
        </p:nvSpPr>
        <p:spPr>
          <a:xfrm>
            <a:off x="3033722" y="18508836"/>
            <a:ext cx="32644661" cy="5721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25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19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19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19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19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19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19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19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19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body" idx="1"/>
          </p:nvPr>
        </p:nvSpPr>
        <p:spPr>
          <a:xfrm>
            <a:off x="3033722" y="12208051"/>
            <a:ext cx="32644661" cy="6300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300029" marR="0" lvl="0" indent="-150014" algn="l" rtl="0">
              <a:spcBef>
                <a:spcPts val="26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3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0057" marR="0" lvl="1" indent="-150014" algn="l" rtl="0">
              <a:spcBef>
                <a:spcPts val="23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18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00086" marR="0" lvl="2" indent="-150014" algn="l" rtl="0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0113" marR="0" lvl="3" indent="-150014" algn="l" rtl="0">
              <a:spcBef>
                <a:spcPts val="184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91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00142" marR="0" lvl="4" indent="-150014" algn="l" rtl="0">
              <a:spcBef>
                <a:spcPts val="184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91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00170" marR="0" lvl="5" indent="-150014" algn="l" rtl="0">
              <a:spcBef>
                <a:spcPts val="184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91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100200" marR="0" lvl="6" indent="-150014" algn="l" rtl="0">
              <a:spcBef>
                <a:spcPts val="184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91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228" marR="0" lvl="7" indent="-150014" algn="l" rtl="0">
              <a:spcBef>
                <a:spcPts val="184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91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00256" marR="0" lvl="8" indent="-150014" algn="l" rtl="0">
              <a:spcBef>
                <a:spcPts val="184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91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3"/>
          <p:cNvSpPr txBox="1">
            <a:spLocks noGrp="1"/>
          </p:cNvSpPr>
          <p:nvPr>
            <p:ph type="title"/>
          </p:nvPr>
        </p:nvSpPr>
        <p:spPr>
          <a:xfrm>
            <a:off x="1920540" y="1153406"/>
            <a:ext cx="3456374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19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19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19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19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19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19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19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19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19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body" idx="1"/>
          </p:nvPr>
        </p:nvSpPr>
        <p:spPr>
          <a:xfrm>
            <a:off x="1920540" y="6720416"/>
            <a:ext cx="34563740" cy="19009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00029" marR="0" lvl="0" indent="-762573" algn="l" rtl="0">
              <a:spcBef>
                <a:spcPts val="1930"/>
              </a:spcBef>
              <a:spcAft>
                <a:spcPts val="0"/>
              </a:spcAft>
              <a:buClr>
                <a:schemeClr val="dk1"/>
              </a:buClr>
              <a:buSzPts val="14700"/>
              <a:buFont typeface="Arial"/>
              <a:buChar char="•"/>
              <a:defRPr sz="96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0057" marR="0" lvl="1" indent="-683400" algn="l" rtl="0">
              <a:spcBef>
                <a:spcPts val="168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Arial"/>
              <a:buChar char="–"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00086" marR="0" lvl="2" indent="-608392" algn="l" rtl="0">
              <a:spcBef>
                <a:spcPts val="1444"/>
              </a:spcBef>
              <a:spcAft>
                <a:spcPts val="0"/>
              </a:spcAft>
              <a:buClr>
                <a:schemeClr val="dk1"/>
              </a:buClr>
              <a:buSzPts val="11000"/>
              <a:buFont typeface="Arial"/>
              <a:buChar char="•"/>
              <a:defRPr sz="721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0113" marR="0" lvl="3" indent="-529216" algn="l" rtl="0">
              <a:spcBef>
                <a:spcPts val="1195"/>
              </a:spcBef>
              <a:spcAft>
                <a:spcPts val="0"/>
              </a:spcAft>
              <a:buClr>
                <a:schemeClr val="dk1"/>
              </a:buClr>
              <a:buSzPts val="9100"/>
              <a:buFont typeface="Arial"/>
              <a:buChar char="–"/>
              <a:defRPr sz="597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00142" marR="0" lvl="4" indent="-529216" algn="l" rtl="0">
              <a:spcBef>
                <a:spcPts val="1195"/>
              </a:spcBef>
              <a:spcAft>
                <a:spcPts val="0"/>
              </a:spcAft>
              <a:buClr>
                <a:schemeClr val="dk1"/>
              </a:buClr>
              <a:buSzPts val="9100"/>
              <a:buFont typeface="Arial"/>
              <a:buChar char="»"/>
              <a:defRPr sz="597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00170" marR="0" lvl="5" indent="-529216" algn="l" rtl="0">
              <a:spcBef>
                <a:spcPts val="1195"/>
              </a:spcBef>
              <a:spcAft>
                <a:spcPts val="0"/>
              </a:spcAft>
              <a:buClr>
                <a:schemeClr val="dk1"/>
              </a:buClr>
              <a:buSzPts val="9100"/>
              <a:buFont typeface="Arial"/>
              <a:buChar char="»"/>
              <a:defRPr sz="597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100200" marR="0" lvl="6" indent="-529216" algn="l" rtl="0">
              <a:spcBef>
                <a:spcPts val="1195"/>
              </a:spcBef>
              <a:spcAft>
                <a:spcPts val="0"/>
              </a:spcAft>
              <a:buClr>
                <a:schemeClr val="dk1"/>
              </a:buClr>
              <a:buSzPts val="9100"/>
              <a:buFont typeface="Arial"/>
              <a:buChar char="»"/>
              <a:defRPr sz="597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228" marR="0" lvl="7" indent="-529216" algn="l" rtl="0">
              <a:spcBef>
                <a:spcPts val="1195"/>
              </a:spcBef>
              <a:spcAft>
                <a:spcPts val="0"/>
              </a:spcAft>
              <a:buClr>
                <a:schemeClr val="dk1"/>
              </a:buClr>
              <a:buSzPts val="9100"/>
              <a:buFont typeface="Arial"/>
              <a:buChar char="»"/>
              <a:defRPr sz="597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00256" marR="0" lvl="8" indent="-529216" algn="l" rtl="0">
              <a:spcBef>
                <a:spcPts val="1195"/>
              </a:spcBef>
              <a:spcAft>
                <a:spcPts val="0"/>
              </a:spcAft>
              <a:buClr>
                <a:schemeClr val="dk1"/>
              </a:buClr>
              <a:buSzPts val="9100"/>
              <a:buFont typeface="Arial"/>
              <a:buChar char="»"/>
              <a:defRPr sz="597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 rot="5400000">
            <a:off x="19875673" y="9121803"/>
            <a:ext cx="24576986" cy="8640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19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19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19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19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19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19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19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19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19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 rot="5400000">
            <a:off x="2524237" y="549715"/>
            <a:ext cx="24576986" cy="25784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00029" marR="0" lvl="0" indent="-762573" algn="l" rtl="0">
              <a:spcBef>
                <a:spcPts val="1930"/>
              </a:spcBef>
              <a:spcAft>
                <a:spcPts val="0"/>
              </a:spcAft>
              <a:buClr>
                <a:schemeClr val="dk1"/>
              </a:buClr>
              <a:buSzPts val="14700"/>
              <a:buFont typeface="Arial"/>
              <a:buChar char="•"/>
              <a:defRPr sz="96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0057" marR="0" lvl="1" indent="-683400" algn="l" rtl="0">
              <a:spcBef>
                <a:spcPts val="168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Arial"/>
              <a:buChar char="–"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00086" marR="0" lvl="2" indent="-608392" algn="l" rtl="0">
              <a:spcBef>
                <a:spcPts val="1444"/>
              </a:spcBef>
              <a:spcAft>
                <a:spcPts val="0"/>
              </a:spcAft>
              <a:buClr>
                <a:schemeClr val="dk1"/>
              </a:buClr>
              <a:buSzPts val="11000"/>
              <a:buFont typeface="Arial"/>
              <a:buChar char="•"/>
              <a:defRPr sz="721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0113" marR="0" lvl="3" indent="-529216" algn="l" rtl="0">
              <a:spcBef>
                <a:spcPts val="1195"/>
              </a:spcBef>
              <a:spcAft>
                <a:spcPts val="0"/>
              </a:spcAft>
              <a:buClr>
                <a:schemeClr val="dk1"/>
              </a:buClr>
              <a:buSzPts val="9100"/>
              <a:buFont typeface="Arial"/>
              <a:buChar char="–"/>
              <a:defRPr sz="597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00142" marR="0" lvl="4" indent="-529216" algn="l" rtl="0">
              <a:spcBef>
                <a:spcPts val="1195"/>
              </a:spcBef>
              <a:spcAft>
                <a:spcPts val="0"/>
              </a:spcAft>
              <a:buClr>
                <a:schemeClr val="dk1"/>
              </a:buClr>
              <a:buSzPts val="9100"/>
              <a:buFont typeface="Arial"/>
              <a:buChar char="»"/>
              <a:defRPr sz="597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00170" marR="0" lvl="5" indent="-529216" algn="l" rtl="0">
              <a:spcBef>
                <a:spcPts val="1195"/>
              </a:spcBef>
              <a:spcAft>
                <a:spcPts val="0"/>
              </a:spcAft>
              <a:buClr>
                <a:schemeClr val="dk1"/>
              </a:buClr>
              <a:buSzPts val="9100"/>
              <a:buFont typeface="Arial"/>
              <a:buChar char="»"/>
              <a:defRPr sz="597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100200" marR="0" lvl="6" indent="-529216" algn="l" rtl="0">
              <a:spcBef>
                <a:spcPts val="1195"/>
              </a:spcBef>
              <a:spcAft>
                <a:spcPts val="0"/>
              </a:spcAft>
              <a:buClr>
                <a:schemeClr val="dk1"/>
              </a:buClr>
              <a:buSzPts val="9100"/>
              <a:buFont typeface="Arial"/>
              <a:buChar char="»"/>
              <a:defRPr sz="597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228" marR="0" lvl="7" indent="-529216" algn="l" rtl="0">
              <a:spcBef>
                <a:spcPts val="1195"/>
              </a:spcBef>
              <a:spcAft>
                <a:spcPts val="0"/>
              </a:spcAft>
              <a:buClr>
                <a:schemeClr val="dk1"/>
              </a:buClr>
              <a:buSzPts val="9100"/>
              <a:buFont typeface="Arial"/>
              <a:buChar char="»"/>
              <a:defRPr sz="597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00256" marR="0" lvl="8" indent="-529216" algn="l" rtl="0">
              <a:spcBef>
                <a:spcPts val="1195"/>
              </a:spcBef>
              <a:spcAft>
                <a:spcPts val="0"/>
              </a:spcAft>
              <a:buClr>
                <a:schemeClr val="dk1"/>
              </a:buClr>
              <a:buSzPts val="9100"/>
              <a:buFont typeface="Arial"/>
              <a:buChar char="»"/>
              <a:defRPr sz="597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>
            <a:spLocks noGrp="1"/>
          </p:cNvSpPr>
          <p:nvPr>
            <p:ph type="title"/>
          </p:nvPr>
        </p:nvSpPr>
        <p:spPr>
          <a:xfrm>
            <a:off x="1920540" y="1153406"/>
            <a:ext cx="3456374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19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19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19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19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19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19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19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19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19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body" idx="1"/>
          </p:nvPr>
        </p:nvSpPr>
        <p:spPr>
          <a:xfrm rot="5400000">
            <a:off x="9697418" y="-1056465"/>
            <a:ext cx="19009985" cy="34563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00029" marR="0" lvl="0" indent="-762573" algn="l" rtl="0">
              <a:spcBef>
                <a:spcPts val="1930"/>
              </a:spcBef>
              <a:spcAft>
                <a:spcPts val="0"/>
              </a:spcAft>
              <a:buClr>
                <a:schemeClr val="dk1"/>
              </a:buClr>
              <a:buSzPts val="14700"/>
              <a:buFont typeface="Arial"/>
              <a:buChar char="•"/>
              <a:defRPr sz="96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0057" marR="0" lvl="1" indent="-683400" algn="l" rtl="0">
              <a:spcBef>
                <a:spcPts val="168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Arial"/>
              <a:buChar char="–"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00086" marR="0" lvl="2" indent="-608392" algn="l" rtl="0">
              <a:spcBef>
                <a:spcPts val="1444"/>
              </a:spcBef>
              <a:spcAft>
                <a:spcPts val="0"/>
              </a:spcAft>
              <a:buClr>
                <a:schemeClr val="dk1"/>
              </a:buClr>
              <a:buSzPts val="11000"/>
              <a:buFont typeface="Arial"/>
              <a:buChar char="•"/>
              <a:defRPr sz="721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0113" marR="0" lvl="3" indent="-529216" algn="l" rtl="0">
              <a:spcBef>
                <a:spcPts val="1195"/>
              </a:spcBef>
              <a:spcAft>
                <a:spcPts val="0"/>
              </a:spcAft>
              <a:buClr>
                <a:schemeClr val="dk1"/>
              </a:buClr>
              <a:buSzPts val="9100"/>
              <a:buFont typeface="Arial"/>
              <a:buChar char="–"/>
              <a:defRPr sz="597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00142" marR="0" lvl="4" indent="-529216" algn="l" rtl="0">
              <a:spcBef>
                <a:spcPts val="1195"/>
              </a:spcBef>
              <a:spcAft>
                <a:spcPts val="0"/>
              </a:spcAft>
              <a:buClr>
                <a:schemeClr val="dk1"/>
              </a:buClr>
              <a:buSzPts val="9100"/>
              <a:buFont typeface="Arial"/>
              <a:buChar char="»"/>
              <a:defRPr sz="597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00170" marR="0" lvl="5" indent="-529216" algn="l" rtl="0">
              <a:spcBef>
                <a:spcPts val="1195"/>
              </a:spcBef>
              <a:spcAft>
                <a:spcPts val="0"/>
              </a:spcAft>
              <a:buClr>
                <a:schemeClr val="dk1"/>
              </a:buClr>
              <a:buSzPts val="9100"/>
              <a:buFont typeface="Arial"/>
              <a:buChar char="»"/>
              <a:defRPr sz="597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100200" marR="0" lvl="6" indent="-529216" algn="l" rtl="0">
              <a:spcBef>
                <a:spcPts val="1195"/>
              </a:spcBef>
              <a:spcAft>
                <a:spcPts val="0"/>
              </a:spcAft>
              <a:buClr>
                <a:schemeClr val="dk1"/>
              </a:buClr>
              <a:buSzPts val="9100"/>
              <a:buFont typeface="Arial"/>
              <a:buChar char="»"/>
              <a:defRPr sz="597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228" marR="0" lvl="7" indent="-529216" algn="l" rtl="0">
              <a:spcBef>
                <a:spcPts val="1195"/>
              </a:spcBef>
              <a:spcAft>
                <a:spcPts val="0"/>
              </a:spcAft>
              <a:buClr>
                <a:schemeClr val="dk1"/>
              </a:buClr>
              <a:buSzPts val="9100"/>
              <a:buFont typeface="Arial"/>
              <a:buChar char="»"/>
              <a:defRPr sz="597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00256" marR="0" lvl="8" indent="-529216" algn="l" rtl="0">
              <a:spcBef>
                <a:spcPts val="1195"/>
              </a:spcBef>
              <a:spcAft>
                <a:spcPts val="0"/>
              </a:spcAft>
              <a:buClr>
                <a:schemeClr val="dk1"/>
              </a:buClr>
              <a:buSzPts val="9100"/>
              <a:buFont typeface="Arial"/>
              <a:buChar char="»"/>
              <a:defRPr sz="597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"/>
          <p:cNvSpPr txBox="1">
            <a:spLocks noGrp="1"/>
          </p:cNvSpPr>
          <p:nvPr>
            <p:ph type="title"/>
          </p:nvPr>
        </p:nvSpPr>
        <p:spPr>
          <a:xfrm>
            <a:off x="7527038" y="20162312"/>
            <a:ext cx="23043461" cy="2380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13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19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19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19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19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19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19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19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19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6"/>
          <p:cNvSpPr>
            <a:spLocks noGrp="1"/>
          </p:cNvSpPr>
          <p:nvPr>
            <p:ph type="pic" idx="2"/>
          </p:nvPr>
        </p:nvSpPr>
        <p:spPr>
          <a:xfrm>
            <a:off x="7527038" y="2573158"/>
            <a:ext cx="23043461" cy="17282595"/>
          </a:xfrm>
          <a:prstGeom prst="rect">
            <a:avLst/>
          </a:prstGeom>
          <a:noFill/>
          <a:ln>
            <a:noFill/>
          </a:ln>
        </p:spPr>
      </p:sp>
      <p:sp>
        <p:nvSpPr>
          <p:cNvPr id="23" name="Google Shape;23;p6"/>
          <p:cNvSpPr txBox="1">
            <a:spLocks noGrp="1"/>
          </p:cNvSpPr>
          <p:nvPr>
            <p:ph type="body" idx="1"/>
          </p:nvPr>
        </p:nvSpPr>
        <p:spPr>
          <a:xfrm>
            <a:off x="7527038" y="22543038"/>
            <a:ext cx="23043461" cy="3379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00029" marR="0" lvl="0" indent="-150014" algn="l" rtl="0">
              <a:spcBef>
                <a:spcPts val="184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91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0057" marR="0" lvl="1" indent="-150014" algn="l" rtl="0">
              <a:spcBef>
                <a:spcPts val="158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7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00086" marR="0" lvl="2" indent="-150014" algn="l" rtl="0">
              <a:spcBef>
                <a:spcPts val="131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65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0113" marR="0" lvl="3" indent="-150014" algn="l" rtl="0">
              <a:spcBef>
                <a:spcPts val="119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59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00142" marR="0" lvl="4" indent="-150014" algn="l" rtl="0">
              <a:spcBef>
                <a:spcPts val="119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59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00170" marR="0" lvl="5" indent="-150014" algn="l" rtl="0">
              <a:spcBef>
                <a:spcPts val="119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59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100200" marR="0" lvl="6" indent="-150014" algn="l" rtl="0">
              <a:spcBef>
                <a:spcPts val="119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59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228" marR="0" lvl="7" indent="-150014" algn="l" rtl="0">
              <a:spcBef>
                <a:spcPts val="119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59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00256" marR="0" lvl="8" indent="-150014" algn="l" rtl="0">
              <a:spcBef>
                <a:spcPts val="119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59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7"/>
          <p:cNvSpPr txBox="1">
            <a:spLocks noGrp="1"/>
          </p:cNvSpPr>
          <p:nvPr>
            <p:ph type="title"/>
          </p:nvPr>
        </p:nvSpPr>
        <p:spPr>
          <a:xfrm>
            <a:off x="1920542" y="1146896"/>
            <a:ext cx="12634912" cy="4881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13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19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19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19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19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19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19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19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19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7"/>
          <p:cNvSpPr txBox="1">
            <a:spLocks noGrp="1"/>
          </p:cNvSpPr>
          <p:nvPr>
            <p:ph type="body" idx="1"/>
          </p:nvPr>
        </p:nvSpPr>
        <p:spPr>
          <a:xfrm>
            <a:off x="15014925" y="1146896"/>
            <a:ext cx="21469349" cy="2458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00029" marR="0" lvl="0" indent="-28336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0057" marR="0" lvl="1" indent="-266693" algn="l" rtl="0">
              <a:spcBef>
                <a:spcPts val="368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183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00086" marR="0" lvl="2" indent="-250024" algn="l" rtl="0">
              <a:spcBef>
                <a:spcPts val="31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5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0113" marR="0" lvl="3" indent="-233357" algn="l" rtl="0">
              <a:spcBef>
                <a:spcPts val="26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13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00142" marR="0" lvl="4" indent="-233357" algn="l" rtl="0">
              <a:spcBef>
                <a:spcPts val="26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3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00170" marR="0" lvl="5" indent="-233357" algn="l" rtl="0">
              <a:spcBef>
                <a:spcPts val="26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3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100200" marR="0" lvl="6" indent="-233357" algn="l" rtl="0">
              <a:spcBef>
                <a:spcPts val="26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3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228" marR="0" lvl="7" indent="-233357" algn="l" rtl="0">
              <a:spcBef>
                <a:spcPts val="26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3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00256" marR="0" lvl="8" indent="-233357" algn="l" rtl="0">
              <a:spcBef>
                <a:spcPts val="26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3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body" idx="2"/>
          </p:nvPr>
        </p:nvSpPr>
        <p:spPr>
          <a:xfrm>
            <a:off x="1920542" y="6027931"/>
            <a:ext cx="12634912" cy="19702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00029" marR="0" lvl="0" indent="-150014" algn="l" rtl="0">
              <a:spcBef>
                <a:spcPts val="184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91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0057" marR="0" lvl="1" indent="-150014" algn="l" rtl="0">
              <a:spcBef>
                <a:spcPts val="158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7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00086" marR="0" lvl="2" indent="-150014" algn="l" rtl="0">
              <a:spcBef>
                <a:spcPts val="131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65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0113" marR="0" lvl="3" indent="-150014" algn="l" rtl="0">
              <a:spcBef>
                <a:spcPts val="119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59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00142" marR="0" lvl="4" indent="-150014" algn="l" rtl="0">
              <a:spcBef>
                <a:spcPts val="119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59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00170" marR="0" lvl="5" indent="-150014" algn="l" rtl="0">
              <a:spcBef>
                <a:spcPts val="119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59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100200" marR="0" lvl="6" indent="-150014" algn="l" rtl="0">
              <a:spcBef>
                <a:spcPts val="119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59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228" marR="0" lvl="7" indent="-150014" algn="l" rtl="0">
              <a:spcBef>
                <a:spcPts val="119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59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00256" marR="0" lvl="8" indent="-150014" algn="l" rtl="0">
              <a:spcBef>
                <a:spcPts val="119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59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>
            <a:spLocks noGrp="1"/>
          </p:cNvSpPr>
          <p:nvPr>
            <p:ph type="title"/>
          </p:nvPr>
        </p:nvSpPr>
        <p:spPr>
          <a:xfrm>
            <a:off x="1920540" y="1153406"/>
            <a:ext cx="3456374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19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19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19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19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19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19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19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19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19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0"/>
          <p:cNvSpPr txBox="1">
            <a:spLocks noGrp="1"/>
          </p:cNvSpPr>
          <p:nvPr>
            <p:ph type="title"/>
          </p:nvPr>
        </p:nvSpPr>
        <p:spPr>
          <a:xfrm>
            <a:off x="1920540" y="1153406"/>
            <a:ext cx="3456374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19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19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19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19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19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19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19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19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19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Google Shape;33;p10"/>
          <p:cNvSpPr txBox="1">
            <a:spLocks noGrp="1"/>
          </p:cNvSpPr>
          <p:nvPr>
            <p:ph type="body" idx="1"/>
          </p:nvPr>
        </p:nvSpPr>
        <p:spPr>
          <a:xfrm>
            <a:off x="1920535" y="6447547"/>
            <a:ext cx="16968787" cy="2687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300029" marR="0" lvl="0" indent="-150014" algn="l" rtl="0">
              <a:spcBef>
                <a:spcPts val="31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575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0057" marR="0" lvl="1" indent="-150014" algn="l" rtl="0">
              <a:spcBef>
                <a:spcPts val="26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313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00086" marR="0" lvl="2" indent="-150014" algn="l" rtl="0">
              <a:spcBef>
                <a:spcPts val="23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181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0113" marR="0" lvl="3" indent="-150014" algn="l" rtl="0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0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00142" marR="0" lvl="4" indent="-150014" algn="l" rtl="0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0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00170" marR="0" lvl="5" indent="-150014" algn="l" rtl="0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0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100200" marR="0" lvl="6" indent="-150014" algn="l" rtl="0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0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228" marR="0" lvl="7" indent="-150014" algn="l" rtl="0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0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00256" marR="0" lvl="8" indent="-150014" algn="l" rtl="0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0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10"/>
          <p:cNvSpPr txBox="1">
            <a:spLocks noGrp="1"/>
          </p:cNvSpPr>
          <p:nvPr>
            <p:ph type="body" idx="2"/>
          </p:nvPr>
        </p:nvSpPr>
        <p:spPr>
          <a:xfrm>
            <a:off x="1920535" y="9134845"/>
            <a:ext cx="16968787" cy="1659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00029" marR="0" lvl="0" indent="-250024" algn="l" rtl="0">
              <a:spcBef>
                <a:spcPts val="31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5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0057" marR="0" lvl="1" indent="-233357" algn="l" rtl="0">
              <a:spcBef>
                <a:spcPts val="26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13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00086" marR="0" lvl="2" indent="-225023" algn="l" rtl="0">
              <a:spcBef>
                <a:spcPts val="23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18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0113" marR="0" lvl="3" indent="-216686" algn="l" rtl="0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00142" marR="0" lvl="4" indent="-216686" algn="l" rtl="0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00170" marR="0" lvl="5" indent="-216686" algn="l" rtl="0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100200" marR="0" lvl="6" indent="-216686" algn="l" rtl="0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228" marR="0" lvl="7" indent="-216686" algn="l" rtl="0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00256" marR="0" lvl="8" indent="-216686" algn="l" rtl="0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body" idx="3"/>
          </p:nvPr>
        </p:nvSpPr>
        <p:spPr>
          <a:xfrm>
            <a:off x="19509693" y="6447547"/>
            <a:ext cx="16974587" cy="2687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300029" marR="0" lvl="0" indent="-150014" algn="l" rtl="0">
              <a:spcBef>
                <a:spcPts val="31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575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0057" marR="0" lvl="1" indent="-150014" algn="l" rtl="0">
              <a:spcBef>
                <a:spcPts val="26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313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00086" marR="0" lvl="2" indent="-150014" algn="l" rtl="0">
              <a:spcBef>
                <a:spcPts val="23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181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0113" marR="0" lvl="3" indent="-150014" algn="l" rtl="0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0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00142" marR="0" lvl="4" indent="-150014" algn="l" rtl="0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0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00170" marR="0" lvl="5" indent="-150014" algn="l" rtl="0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0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100200" marR="0" lvl="6" indent="-150014" algn="l" rtl="0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0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228" marR="0" lvl="7" indent="-150014" algn="l" rtl="0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0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00256" marR="0" lvl="8" indent="-150014" algn="l" rtl="0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0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4"/>
          </p:nvPr>
        </p:nvSpPr>
        <p:spPr>
          <a:xfrm>
            <a:off x="19509693" y="9134845"/>
            <a:ext cx="16974587" cy="1659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00029" marR="0" lvl="0" indent="-250024" algn="l" rtl="0">
              <a:spcBef>
                <a:spcPts val="31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5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0057" marR="0" lvl="1" indent="-233357" algn="l" rtl="0">
              <a:spcBef>
                <a:spcPts val="26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13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00086" marR="0" lvl="2" indent="-225023" algn="l" rtl="0">
              <a:spcBef>
                <a:spcPts val="23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18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0113" marR="0" lvl="3" indent="-216686" algn="l" rtl="0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00142" marR="0" lvl="4" indent="-216686" algn="l" rtl="0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00170" marR="0" lvl="5" indent="-216686" algn="l" rtl="0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100200" marR="0" lvl="6" indent="-216686" algn="l" rtl="0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228" marR="0" lvl="7" indent="-216686" algn="l" rtl="0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00256" marR="0" lvl="8" indent="-216686" algn="l" rtl="0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1"/>
          <p:cNvSpPr txBox="1">
            <a:spLocks noGrp="1"/>
          </p:cNvSpPr>
          <p:nvPr>
            <p:ph type="title"/>
          </p:nvPr>
        </p:nvSpPr>
        <p:spPr>
          <a:xfrm>
            <a:off x="1920540" y="1153406"/>
            <a:ext cx="3456374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19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19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19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19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19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19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19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19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19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11"/>
          <p:cNvSpPr txBox="1">
            <a:spLocks noGrp="1"/>
          </p:cNvSpPr>
          <p:nvPr>
            <p:ph type="body" idx="1"/>
          </p:nvPr>
        </p:nvSpPr>
        <p:spPr>
          <a:xfrm>
            <a:off x="1920533" y="6720416"/>
            <a:ext cx="17212296" cy="19009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00029" marR="0" lvl="0" indent="-266693" algn="l" rtl="0">
              <a:spcBef>
                <a:spcPts val="368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183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0057" marR="0" lvl="1" indent="-250024" algn="l" rtl="0">
              <a:spcBef>
                <a:spcPts val="31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15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00086" marR="0" lvl="2" indent="-233357" algn="l" rtl="0">
              <a:spcBef>
                <a:spcPts val="26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3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0113" marR="0" lvl="3" indent="-225023" algn="l" rtl="0">
              <a:spcBef>
                <a:spcPts val="23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18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00142" marR="0" lvl="4" indent="-225023" algn="l" rtl="0">
              <a:spcBef>
                <a:spcPts val="23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18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00170" marR="0" lvl="5" indent="-225023" algn="l" rtl="0">
              <a:spcBef>
                <a:spcPts val="23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18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100200" marR="0" lvl="6" indent="-225023" algn="l" rtl="0">
              <a:spcBef>
                <a:spcPts val="23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18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228" marR="0" lvl="7" indent="-225023" algn="l" rtl="0">
              <a:spcBef>
                <a:spcPts val="23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18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00256" marR="0" lvl="8" indent="-225023" algn="l" rtl="0">
              <a:spcBef>
                <a:spcPts val="23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18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11"/>
          <p:cNvSpPr txBox="1">
            <a:spLocks noGrp="1"/>
          </p:cNvSpPr>
          <p:nvPr>
            <p:ph type="body" idx="2"/>
          </p:nvPr>
        </p:nvSpPr>
        <p:spPr>
          <a:xfrm>
            <a:off x="19271981" y="6720416"/>
            <a:ext cx="17212297" cy="19009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00029" marR="0" lvl="0" indent="-266693" algn="l" rtl="0">
              <a:spcBef>
                <a:spcPts val="368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183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0057" marR="0" lvl="1" indent="-250024" algn="l" rtl="0">
              <a:spcBef>
                <a:spcPts val="31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15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00086" marR="0" lvl="2" indent="-233357" algn="l" rtl="0">
              <a:spcBef>
                <a:spcPts val="26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3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0113" marR="0" lvl="3" indent="-225023" algn="l" rtl="0">
              <a:spcBef>
                <a:spcPts val="23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18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00142" marR="0" lvl="4" indent="-225023" algn="l" rtl="0">
              <a:spcBef>
                <a:spcPts val="23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18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00170" marR="0" lvl="5" indent="-225023" algn="l" rtl="0">
              <a:spcBef>
                <a:spcPts val="23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18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100200" marR="0" lvl="6" indent="-225023" algn="l" rtl="0">
              <a:spcBef>
                <a:spcPts val="23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18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228" marR="0" lvl="7" indent="-225023" algn="l" rtl="0">
              <a:spcBef>
                <a:spcPts val="23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18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00256" marR="0" lvl="8" indent="-225023" algn="l" rtl="0">
              <a:spcBef>
                <a:spcPts val="23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18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 descr="UPMC_3_S_RGB_Tag.jp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00026" y="933456"/>
            <a:ext cx="4958954" cy="220027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1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tiff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9140B87-65DA-400C-B1F1-E47F86ABC2C9}"/>
              </a:ext>
            </a:extLst>
          </p:cNvPr>
          <p:cNvSpPr/>
          <p:nvPr/>
        </p:nvSpPr>
        <p:spPr>
          <a:xfrm>
            <a:off x="278227" y="10350952"/>
            <a:ext cx="11443848" cy="2968211"/>
          </a:xfrm>
          <a:prstGeom prst="rect">
            <a:avLst/>
          </a:prstGeom>
          <a:solidFill>
            <a:srgbClr val="D9D9D9"/>
          </a:solidFill>
          <a:ln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292"/>
          </a:p>
        </p:txBody>
      </p:sp>
      <p:sp>
        <p:nvSpPr>
          <p:cNvPr id="66" name="Google Shape;66;p1"/>
          <p:cNvSpPr txBox="1"/>
          <p:nvPr/>
        </p:nvSpPr>
        <p:spPr>
          <a:xfrm>
            <a:off x="161229" y="5098066"/>
            <a:ext cx="11677845" cy="17171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5587" tIns="345587" rIns="345587" bIns="345587" anchor="t" anchorCtr="0">
            <a:spAutoFit/>
          </a:bodyPr>
          <a:lstStyle/>
          <a:p>
            <a:pPr algn="ctr"/>
            <a:r>
              <a:rPr lang="en-US" sz="5500" b="1" u="sng" dirty="0">
                <a:solidFill>
                  <a:srgbClr val="771B61"/>
                </a:solidFill>
              </a:rPr>
              <a:t>BACKGROUND</a:t>
            </a:r>
          </a:p>
          <a:p>
            <a:pPr algn="ctr"/>
            <a:endParaRPr sz="750" b="1" u="sng" dirty="0">
              <a:solidFill>
                <a:srgbClr val="771B61"/>
              </a:solidFill>
            </a:endParaRPr>
          </a:p>
          <a:p>
            <a:pPr indent="-3456328"/>
            <a:r>
              <a:rPr lang="en-US" sz="3800" b="1" dirty="0"/>
              <a:t>Parents who receive a prenatal diagnosis of complex congenital heart disease (cCHD):</a:t>
            </a:r>
          </a:p>
          <a:p>
            <a:pPr marL="571500" indent="-457200">
              <a:buFont typeface="Arial" panose="020B0604020202020204" pitchFamily="34" charset="0"/>
              <a:buChar char="•"/>
            </a:pPr>
            <a:r>
              <a:rPr lang="en-US" sz="3800" dirty="0"/>
              <a:t>Experience severe psychological distress</a:t>
            </a:r>
          </a:p>
          <a:p>
            <a:pPr marL="571500" indent="-457200">
              <a:buFont typeface="Arial" panose="020B0604020202020204" pitchFamily="34" charset="0"/>
              <a:buChar char="•"/>
            </a:pPr>
            <a:r>
              <a:rPr lang="en-US" sz="3800" dirty="0"/>
              <a:t>Identify uncertainties as key sources of distress</a:t>
            </a:r>
          </a:p>
          <a:p>
            <a:endParaRPr lang="en-US" sz="1500" dirty="0"/>
          </a:p>
          <a:p>
            <a:r>
              <a:rPr lang="en-US" sz="3800" b="1" dirty="0"/>
              <a:t>Illness Uncertainty: </a:t>
            </a:r>
            <a:r>
              <a:rPr lang="en-US" sz="3800" dirty="0"/>
              <a:t>Experience when illness-related events are unclear and outcomes uncertain</a:t>
            </a:r>
            <a:endParaRPr lang="en-US" sz="1500" dirty="0"/>
          </a:p>
          <a:p>
            <a:pPr marL="249074"/>
            <a:endParaRPr sz="2000" dirty="0"/>
          </a:p>
          <a:p>
            <a:pPr marL="345633" indent="-3456328" algn="ctr">
              <a:buSzPts val="4600"/>
            </a:pPr>
            <a:r>
              <a:rPr lang="en-US" sz="5500" b="1" u="sng" dirty="0">
                <a:solidFill>
                  <a:srgbClr val="771B61"/>
                </a:solidFill>
              </a:rPr>
              <a:t>PROJECT OBJECTIVE</a:t>
            </a:r>
            <a:endParaRPr sz="5500" b="1" u="sng" dirty="0">
              <a:solidFill>
                <a:srgbClr val="771B61"/>
              </a:solidFill>
            </a:endParaRPr>
          </a:p>
          <a:p>
            <a:pPr indent="-3456328" algn="ctr"/>
            <a:endParaRPr lang="en-US" sz="750" b="1" dirty="0">
              <a:solidFill>
                <a:schemeClr val="dk1"/>
              </a:solidFill>
            </a:endParaRPr>
          </a:p>
          <a:p>
            <a:pPr indent="-3456328" algn="ctr"/>
            <a:r>
              <a:rPr lang="en-US" sz="3800" b="1" dirty="0">
                <a:solidFill>
                  <a:schemeClr val="dk1"/>
                </a:solidFill>
              </a:rPr>
              <a:t>To examine initial fetal cardiology consultation conversations to describe when and how uncertainty was communicated</a:t>
            </a:r>
            <a:endParaRPr sz="3800" b="1" dirty="0">
              <a:solidFill>
                <a:schemeClr val="dk1"/>
              </a:solidFill>
            </a:endParaRPr>
          </a:p>
          <a:p>
            <a:pPr marL="345633" indent="-3456328"/>
            <a:endParaRPr sz="2000" dirty="0">
              <a:solidFill>
                <a:schemeClr val="dk1"/>
              </a:solidFill>
            </a:endParaRPr>
          </a:p>
          <a:p>
            <a:pPr marL="345633" indent="-3456328" algn="ctr"/>
            <a:r>
              <a:rPr lang="en-US" sz="5500" b="1" u="sng" dirty="0">
                <a:solidFill>
                  <a:srgbClr val="771B61"/>
                </a:solidFill>
              </a:rPr>
              <a:t>METHODS</a:t>
            </a:r>
          </a:p>
          <a:p>
            <a:pPr marL="345633" indent="-3456328" algn="ctr"/>
            <a:endParaRPr lang="en-US" sz="750" b="1" u="sng" dirty="0">
              <a:solidFill>
                <a:srgbClr val="771B61"/>
              </a:solidFill>
            </a:endParaRPr>
          </a:p>
          <a:p>
            <a:r>
              <a:rPr lang="en-US" sz="3800" b="1" dirty="0">
                <a:solidFill>
                  <a:schemeClr val="dk1"/>
                </a:solidFill>
              </a:rPr>
              <a:t>Design: </a:t>
            </a:r>
            <a:r>
              <a:rPr lang="en-US" sz="3800" dirty="0">
                <a:solidFill>
                  <a:schemeClr val="dk1"/>
                </a:solidFill>
              </a:rPr>
              <a:t>Observational, qualitative study of clinician-parent conversations at initial prenatal fetal cardiology consultations for cCHD.</a:t>
            </a:r>
          </a:p>
          <a:p>
            <a:endParaRPr lang="en-US" sz="1500" dirty="0">
              <a:solidFill>
                <a:schemeClr val="dk1"/>
              </a:solidFill>
            </a:endParaRPr>
          </a:p>
          <a:p>
            <a:r>
              <a:rPr lang="en-US" sz="3800" b="1" dirty="0">
                <a:solidFill>
                  <a:schemeClr val="dk1"/>
                </a:solidFill>
              </a:rPr>
              <a:t>Sample: </a:t>
            </a:r>
            <a:r>
              <a:rPr lang="en-US" sz="3800" dirty="0">
                <a:solidFill>
                  <a:schemeClr val="dk1"/>
                </a:solidFill>
              </a:rPr>
              <a:t>19 consultations across 5 fetal cardiology clinicians at 1 academic institution. All audio-recorded and transcribed verbatim.</a:t>
            </a:r>
            <a:endParaRPr lang="en-US" sz="3800" b="1" dirty="0">
              <a:solidFill>
                <a:schemeClr val="dk1"/>
              </a:solidFill>
            </a:endParaRPr>
          </a:p>
          <a:p>
            <a:endParaRPr lang="en-US" sz="1500" dirty="0">
              <a:solidFill>
                <a:schemeClr val="dk1"/>
              </a:solidFill>
            </a:endParaRPr>
          </a:p>
          <a:p>
            <a:r>
              <a:rPr lang="en-US" sz="3800" b="1" dirty="0">
                <a:solidFill>
                  <a:schemeClr val="dk1"/>
                </a:solidFill>
              </a:rPr>
              <a:t>Analysis:</a:t>
            </a:r>
            <a:r>
              <a:rPr lang="en-US" sz="3800" dirty="0">
                <a:solidFill>
                  <a:schemeClr val="dk1"/>
                </a:solidFill>
              </a:rPr>
              <a:t> 2 coders inductively developed and applied codebook to code content and communication approaches (e.g., turn-taking, framing), adjudicating to full agreement. Focus on coding uncertainty and identified associated topics</a:t>
            </a:r>
            <a:endParaRPr sz="3800" dirty="0">
              <a:solidFill>
                <a:schemeClr val="dk1"/>
              </a:solidFill>
            </a:endParaRPr>
          </a:p>
        </p:txBody>
      </p:sp>
      <p:sp>
        <p:nvSpPr>
          <p:cNvPr id="59" name="Google Shape;59;p1"/>
          <p:cNvSpPr txBox="1"/>
          <p:nvPr/>
        </p:nvSpPr>
        <p:spPr>
          <a:xfrm>
            <a:off x="0" y="-9022"/>
            <a:ext cx="38404800" cy="5252886"/>
          </a:xfrm>
          <a:prstGeom prst="rect">
            <a:avLst/>
          </a:prstGeom>
          <a:solidFill>
            <a:srgbClr val="D9D9D9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040" tIns="34020" rIns="68040" bIns="34020" anchor="ctr" anchorCtr="0">
            <a:noAutofit/>
          </a:bodyPr>
          <a:lstStyle/>
          <a:p>
            <a:pPr>
              <a:buSzPts val="1600"/>
            </a:pPr>
            <a:endParaRPr sz="6048">
              <a:solidFill>
                <a:schemeClr val="dk1"/>
              </a:solidFill>
            </a:endParaRPr>
          </a:p>
        </p:txBody>
      </p:sp>
      <p:sp>
        <p:nvSpPr>
          <p:cNvPr id="61" name="Google Shape;61;p1"/>
          <p:cNvSpPr txBox="1"/>
          <p:nvPr/>
        </p:nvSpPr>
        <p:spPr>
          <a:xfrm>
            <a:off x="1418657" y="2758265"/>
            <a:ext cx="34585866" cy="226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733" tIns="32414" rIns="64733" bIns="32414" anchor="t" anchorCtr="0">
            <a:noAutofit/>
          </a:bodyPr>
          <a:lstStyle/>
          <a:p>
            <a:pPr algn="ctr">
              <a:buClr>
                <a:schemeClr val="dk1"/>
              </a:buClr>
              <a:buSzPts val="900"/>
            </a:pPr>
            <a:r>
              <a:rPr lang="en-US" sz="3800" b="1" dirty="0">
                <a:solidFill>
                  <a:schemeClr val="dk1"/>
                </a:solidFill>
              </a:rPr>
              <a:t>Kelly W. Harris, MD</a:t>
            </a:r>
            <a:r>
              <a:rPr lang="en-US" sz="3800" b="1" baseline="30000" dirty="0">
                <a:solidFill>
                  <a:schemeClr val="dk1"/>
                </a:solidFill>
              </a:rPr>
              <a:t>1</a:t>
            </a:r>
            <a:r>
              <a:rPr lang="en-US" sz="3800" b="1" dirty="0">
                <a:solidFill>
                  <a:schemeClr val="dk1"/>
                </a:solidFill>
              </a:rPr>
              <a:t>; Kelsey </a:t>
            </a:r>
            <a:r>
              <a:rPr lang="en-US" sz="3800" b="1" dirty="0" err="1">
                <a:solidFill>
                  <a:schemeClr val="dk1"/>
                </a:solidFill>
              </a:rPr>
              <a:t>Schweiberger</a:t>
            </a:r>
            <a:r>
              <a:rPr lang="en-US" sz="3800" b="1" dirty="0">
                <a:solidFill>
                  <a:schemeClr val="dk1"/>
                </a:solidFill>
              </a:rPr>
              <a:t>, MD, MS</a:t>
            </a:r>
            <a:r>
              <a:rPr lang="en-US" sz="3800" b="1" baseline="30000" dirty="0">
                <a:solidFill>
                  <a:schemeClr val="dk1"/>
                </a:solidFill>
              </a:rPr>
              <a:t>1</a:t>
            </a:r>
            <a:r>
              <a:rPr lang="en-US" sz="3800" b="1" dirty="0">
                <a:solidFill>
                  <a:schemeClr val="dk1"/>
                </a:solidFill>
              </a:rPr>
              <a:t>; Ann Kavanaugh-McHugh, MD</a:t>
            </a:r>
            <a:r>
              <a:rPr lang="en-US" sz="3800" b="1" baseline="30000" dirty="0">
                <a:solidFill>
                  <a:schemeClr val="dk1"/>
                </a:solidFill>
              </a:rPr>
              <a:t>2</a:t>
            </a:r>
            <a:r>
              <a:rPr lang="en-US" sz="3800" b="1" dirty="0">
                <a:solidFill>
                  <a:schemeClr val="dk1"/>
                </a:solidFill>
              </a:rPr>
              <a:t>; Robert M. Arnold, MD</a:t>
            </a:r>
            <a:r>
              <a:rPr lang="en-US" sz="3800" b="1" baseline="30000" dirty="0">
                <a:solidFill>
                  <a:schemeClr val="dk1"/>
                </a:solidFill>
              </a:rPr>
              <a:t>1</a:t>
            </a:r>
            <a:r>
              <a:rPr lang="en-US" sz="3800" b="1" dirty="0">
                <a:solidFill>
                  <a:schemeClr val="dk1"/>
                </a:solidFill>
              </a:rPr>
              <a:t>; </a:t>
            </a:r>
          </a:p>
          <a:p>
            <a:pPr algn="ctr">
              <a:buClr>
                <a:schemeClr val="dk1"/>
              </a:buClr>
              <a:buSzPts val="900"/>
            </a:pPr>
            <a:r>
              <a:rPr lang="en-US" sz="3800" b="1" dirty="0">
                <a:solidFill>
                  <a:schemeClr val="dk1"/>
                </a:solidFill>
              </a:rPr>
              <a:t>Jessica Merlin, MD, PhD, MBA</a:t>
            </a:r>
            <a:r>
              <a:rPr lang="en-US" sz="3800" b="1" baseline="30000" dirty="0">
                <a:solidFill>
                  <a:schemeClr val="dk1"/>
                </a:solidFill>
              </a:rPr>
              <a:t>1</a:t>
            </a:r>
            <a:r>
              <a:rPr lang="en-US" sz="3800" b="1" dirty="0">
                <a:solidFill>
                  <a:schemeClr val="dk1"/>
                </a:solidFill>
              </a:rPr>
              <a:t>; Judy C. Chang, MD, MPH</a:t>
            </a:r>
            <a:r>
              <a:rPr lang="en-US" sz="3800" b="1" baseline="30000" dirty="0">
                <a:solidFill>
                  <a:schemeClr val="dk1"/>
                </a:solidFill>
              </a:rPr>
              <a:t>1</a:t>
            </a:r>
            <a:r>
              <a:rPr lang="en-US" sz="3800" b="1" dirty="0">
                <a:solidFill>
                  <a:schemeClr val="dk1"/>
                </a:solidFill>
              </a:rPr>
              <a:t>*; Nadine Kasparian, PhD</a:t>
            </a:r>
            <a:r>
              <a:rPr lang="en-US" sz="3800" b="1" baseline="30000" dirty="0">
                <a:solidFill>
                  <a:schemeClr val="dk1"/>
                </a:solidFill>
              </a:rPr>
              <a:t>3*</a:t>
            </a:r>
          </a:p>
          <a:p>
            <a:pPr algn="ctr">
              <a:buClr>
                <a:schemeClr val="dk1"/>
              </a:buClr>
              <a:buSzPts val="900"/>
            </a:pPr>
            <a:endParaRPr lang="en-US" sz="2000" b="1" baseline="30000" dirty="0">
              <a:solidFill>
                <a:schemeClr val="dk1"/>
              </a:solidFill>
            </a:endParaRPr>
          </a:p>
          <a:p>
            <a:pPr algn="ctr">
              <a:buClr>
                <a:schemeClr val="dk1"/>
              </a:buClr>
              <a:buSzPts val="900"/>
            </a:pPr>
            <a:r>
              <a:rPr lang="en-US" sz="3800" b="1" baseline="30000" dirty="0">
                <a:solidFill>
                  <a:schemeClr val="dk1"/>
                </a:solidFill>
              </a:rPr>
              <a:t>1 </a:t>
            </a:r>
            <a:r>
              <a:rPr lang="en-US" sz="3800" b="1" dirty="0">
                <a:solidFill>
                  <a:schemeClr val="dk1"/>
                </a:solidFill>
              </a:rPr>
              <a:t>University of Pittsburgh Medical Center; </a:t>
            </a:r>
            <a:r>
              <a:rPr lang="en-US" sz="3800" b="1" baseline="30000" dirty="0">
                <a:solidFill>
                  <a:schemeClr val="dk1"/>
                </a:solidFill>
              </a:rPr>
              <a:t>2 </a:t>
            </a:r>
            <a:r>
              <a:rPr lang="en-US" sz="3800" b="1" dirty="0">
                <a:solidFill>
                  <a:schemeClr val="dk1"/>
                </a:solidFill>
              </a:rPr>
              <a:t>Vanderbilt University Medical Center; </a:t>
            </a:r>
            <a:r>
              <a:rPr lang="en-US" sz="3800" b="1" baseline="30000" dirty="0">
                <a:solidFill>
                  <a:schemeClr val="dk1"/>
                </a:solidFill>
              </a:rPr>
              <a:t>3 </a:t>
            </a:r>
            <a:r>
              <a:rPr lang="en-US" sz="3800" b="1" dirty="0">
                <a:solidFill>
                  <a:schemeClr val="dk1"/>
                </a:solidFill>
              </a:rPr>
              <a:t>Cincinnati Children’s Hospital</a:t>
            </a:r>
          </a:p>
          <a:p>
            <a:pPr algn="ctr">
              <a:buClr>
                <a:schemeClr val="dk1"/>
              </a:buClr>
              <a:buSzPts val="900"/>
            </a:pPr>
            <a:r>
              <a:rPr lang="en-US" sz="2800" b="1" dirty="0">
                <a:solidFill>
                  <a:schemeClr val="dk1"/>
                </a:solidFill>
              </a:rPr>
              <a:t>*Shared Senior Authorship</a:t>
            </a:r>
          </a:p>
        </p:txBody>
      </p:sp>
      <p:sp>
        <p:nvSpPr>
          <p:cNvPr id="64" name="Google Shape;64;p1"/>
          <p:cNvSpPr txBox="1"/>
          <p:nvPr/>
        </p:nvSpPr>
        <p:spPr>
          <a:xfrm>
            <a:off x="9269909" y="29139060"/>
            <a:ext cx="145152" cy="999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040" tIns="34020" rIns="68040" bIns="34020" anchor="t" anchorCtr="0">
            <a:spAutoFit/>
          </a:bodyPr>
          <a:lstStyle/>
          <a:p>
            <a:pPr>
              <a:buSzPts val="1600"/>
            </a:pPr>
            <a:endParaRPr sz="6048">
              <a:solidFill>
                <a:schemeClr val="dk1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CBB1A79-CC32-4C4D-8443-EE972E6148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604" y="3507584"/>
            <a:ext cx="3721345" cy="1546065"/>
          </a:xfrm>
          <a:prstGeom prst="rect">
            <a:avLst/>
          </a:prstGeom>
        </p:spPr>
      </p:pic>
      <p:pic>
        <p:nvPicPr>
          <p:cNvPr id="24" name="Picture 8">
            <a:extLst>
              <a:ext uri="{FF2B5EF4-FFF2-40B4-BE49-F238E27FC236}">
                <a16:creationId xmlns:a16="http://schemas.microsoft.com/office/drawing/2014/main" id="{BFC8AF98-6565-2C4A-98E7-E32B92ADF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2545" y="-199507"/>
            <a:ext cx="3943164" cy="2895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3AAF65DD-B51F-DF43-89BE-E8F442EE1F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6197048"/>
              </p:ext>
            </p:extLst>
          </p:nvPr>
        </p:nvGraphicFramePr>
        <p:xfrm>
          <a:off x="261257" y="21506868"/>
          <a:ext cx="10977433" cy="7075234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8536959">
                  <a:extLst>
                    <a:ext uri="{9D8B030D-6E8A-4147-A177-3AD203B41FA5}">
                      <a16:colId xmlns:a16="http://schemas.microsoft.com/office/drawing/2014/main" val="3277505198"/>
                    </a:ext>
                  </a:extLst>
                </a:gridCol>
                <a:gridCol w="2440474">
                  <a:extLst>
                    <a:ext uri="{9D8B030D-6E8A-4147-A177-3AD203B41FA5}">
                      <a16:colId xmlns:a16="http://schemas.microsoft.com/office/drawing/2014/main" val="1675544434"/>
                    </a:ext>
                  </a:extLst>
                </a:gridCol>
              </a:tblGrid>
              <a:tr h="86556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200" b="1" dirty="0">
                          <a:solidFill>
                            <a:schemeClr val="bg1"/>
                          </a:solidFill>
                        </a:rPr>
                        <a:t>Table 1: Demographics </a:t>
                      </a:r>
                    </a:p>
                  </a:txBody>
                  <a:tcPr marL="60008" marR="60008" marT="30002" marB="300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71B6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200" b="1" dirty="0">
                          <a:solidFill>
                            <a:schemeClr val="bg1"/>
                          </a:solidFill>
                        </a:rPr>
                        <a:t>n (%)</a:t>
                      </a:r>
                    </a:p>
                  </a:txBody>
                  <a:tcPr marL="60008" marR="60008" marT="30002" marB="30002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71B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218659"/>
                  </a:ext>
                </a:extLst>
              </a:tr>
              <a:tr h="646205">
                <a:tc>
                  <a:txBody>
                    <a:bodyPr/>
                    <a:lstStyle/>
                    <a:p>
                      <a:pPr algn="l"/>
                      <a:r>
                        <a:rPr lang="en-US" sz="3800" b="1" dirty="0"/>
                        <a:t>Pregnant Individuals (N = 19)</a:t>
                      </a:r>
                    </a:p>
                  </a:txBody>
                  <a:tcPr marL="60008" marR="60008" marT="30002" marB="300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800" dirty="0"/>
                    </a:p>
                  </a:txBody>
                  <a:tcPr marL="60008" marR="60008" marT="30002" marB="30002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79081670"/>
                  </a:ext>
                </a:extLst>
              </a:tr>
              <a:tr h="3550512">
                <a:tc>
                  <a:txBody>
                    <a:bodyPr/>
                    <a:lstStyle/>
                    <a:p>
                      <a:pPr marL="457200" lvl="2" algn="l"/>
                      <a:r>
                        <a:rPr lang="en-US" sz="3800" dirty="0"/>
                        <a:t>White, Non-Hispanic</a:t>
                      </a:r>
                    </a:p>
                    <a:p>
                      <a:pPr marL="457200" lvl="2" algn="l"/>
                      <a:r>
                        <a:rPr lang="en-US" sz="3800" dirty="0"/>
                        <a:t>English as primary language</a:t>
                      </a:r>
                    </a:p>
                    <a:p>
                      <a:pPr marL="457200" lvl="2" algn="l"/>
                      <a:r>
                        <a:rPr lang="en-US" sz="3800" dirty="0"/>
                        <a:t>No knowledge of reason for referral</a:t>
                      </a:r>
                    </a:p>
                    <a:p>
                      <a:pPr marL="45720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3800" dirty="0"/>
                        <a:t>Higher mortality risk diagnosis</a:t>
                      </a:r>
                      <a:r>
                        <a:rPr lang="en-US" sz="3800" baseline="0" dirty="0"/>
                        <a:t>*^</a:t>
                      </a:r>
                      <a:endParaRPr lang="en-US" sz="3800" dirty="0"/>
                    </a:p>
                    <a:p>
                      <a:pPr marL="457200" lvl="2" algn="l"/>
                      <a:r>
                        <a:rPr lang="en-US" sz="3800" dirty="0"/>
                        <a:t>Gestation – median (IQR), weeks</a:t>
                      </a:r>
                    </a:p>
                    <a:p>
                      <a:pPr marL="457200" lvl="2" algn="l"/>
                      <a:r>
                        <a:rPr lang="en-US" sz="3800" dirty="0"/>
                        <a:t>Duration of visit – median (IQR), min</a:t>
                      </a:r>
                    </a:p>
                  </a:txBody>
                  <a:tcPr marL="60008" marR="60008" marT="30002" marB="300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800" dirty="0"/>
                        <a:t>14 (74)</a:t>
                      </a:r>
                    </a:p>
                    <a:p>
                      <a:pPr algn="l"/>
                      <a:r>
                        <a:rPr lang="en-US" sz="3800" dirty="0"/>
                        <a:t>15 (79)</a:t>
                      </a:r>
                    </a:p>
                    <a:p>
                      <a:pPr algn="l"/>
                      <a:r>
                        <a:rPr lang="en-US" sz="3800" dirty="0"/>
                        <a:t>6 (32)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3800" dirty="0"/>
                        <a:t>9 (47)</a:t>
                      </a:r>
                    </a:p>
                    <a:p>
                      <a:pPr algn="l"/>
                      <a:r>
                        <a:rPr lang="en-US" sz="3800" dirty="0"/>
                        <a:t>26 (25-32)</a:t>
                      </a:r>
                    </a:p>
                    <a:p>
                      <a:pPr algn="l"/>
                      <a:r>
                        <a:rPr lang="en-US" sz="3800" dirty="0"/>
                        <a:t>37 (26-51)</a:t>
                      </a:r>
                    </a:p>
                  </a:txBody>
                  <a:tcPr marL="60008" marR="60008" marT="30002" marB="30002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262351651"/>
                  </a:ext>
                </a:extLst>
              </a:tr>
              <a:tr h="646205">
                <a:tc>
                  <a:txBody>
                    <a:bodyPr/>
                    <a:lstStyle/>
                    <a:p>
                      <a:pPr algn="l"/>
                      <a:r>
                        <a:rPr lang="en-US" sz="3800" b="1" dirty="0"/>
                        <a:t>Fetal Cardiology Clinicians (N = 5)</a:t>
                      </a:r>
                    </a:p>
                  </a:txBody>
                  <a:tcPr marL="60008" marR="60008" marT="30002" marB="300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3800" dirty="0"/>
                    </a:p>
                  </a:txBody>
                  <a:tcPr marL="60008" marR="60008" marT="30002" marB="30002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963489694"/>
                  </a:ext>
                </a:extLst>
              </a:tr>
              <a:tr h="728453">
                <a:tc>
                  <a:txBody>
                    <a:bodyPr/>
                    <a:lstStyle/>
                    <a:p>
                      <a:pPr marL="457200" algn="l"/>
                      <a:r>
                        <a:rPr lang="en-US" sz="3800" dirty="0"/>
                        <a:t>Time practicing – median (IQR), </a:t>
                      </a:r>
                      <a:r>
                        <a:rPr lang="en-US" sz="3800" dirty="0" err="1"/>
                        <a:t>yrs</a:t>
                      </a:r>
                      <a:endParaRPr lang="en-US" sz="3800" dirty="0"/>
                    </a:p>
                  </a:txBody>
                  <a:tcPr marL="60008" marR="60008" marT="30002" marB="300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800" dirty="0"/>
                        <a:t>10 (9-11)</a:t>
                      </a:r>
                    </a:p>
                  </a:txBody>
                  <a:tcPr marL="60008" marR="60008" marT="30002" marB="30002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575200789"/>
                  </a:ext>
                </a:extLst>
              </a:tr>
              <a:tr h="638296">
                <a:tc gridSpan="2">
                  <a:txBody>
                    <a:bodyPr/>
                    <a:lstStyle/>
                    <a:p>
                      <a:pPr marL="0" algn="r"/>
                      <a:r>
                        <a:rPr lang="en-US" sz="2800" b="0" i="0" u="none" strike="noStrike" cap="non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*</a:t>
                      </a:r>
                      <a:r>
                        <a:rPr lang="en-US" sz="2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Score </a:t>
                      </a:r>
                      <a:r>
                        <a:rPr lang="en-US" sz="2800" b="0" i="0" u="sng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&gt;</a:t>
                      </a:r>
                      <a:r>
                        <a:rPr lang="en-US" sz="2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6 on Allan (2004) scale </a:t>
                      </a:r>
                      <a:r>
                        <a:rPr lang="en-US" sz="2800" b="0" i="0" u="none" strike="noStrike" cap="non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^</a:t>
                      </a:r>
                      <a:r>
                        <a:rPr lang="en-US" sz="2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13 CHD unique diagnoses</a:t>
                      </a:r>
                      <a:endParaRPr lang="en-US" sz="2800" dirty="0"/>
                    </a:p>
                  </a:txBody>
                  <a:tcPr marL="60008" marR="60008" marT="30002" marB="300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91441" marR="91441" marT="45718" marB="4571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645123024"/>
                  </a:ext>
                </a:extLst>
              </a:tr>
            </a:tbl>
          </a:graphicData>
        </a:graphic>
      </p:graphicFrame>
      <p:sp>
        <p:nvSpPr>
          <p:cNvPr id="31" name="Google Shape;60;p1">
            <a:extLst>
              <a:ext uri="{FF2B5EF4-FFF2-40B4-BE49-F238E27FC236}">
                <a16:creationId xmlns:a16="http://schemas.microsoft.com/office/drawing/2014/main" id="{E069D59B-4EBE-43F2-BE20-B6F1D7044A5C}"/>
              </a:ext>
            </a:extLst>
          </p:cNvPr>
          <p:cNvSpPr txBox="1"/>
          <p:nvPr/>
        </p:nvSpPr>
        <p:spPr>
          <a:xfrm>
            <a:off x="3272589" y="241595"/>
            <a:ext cx="31189048" cy="2095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733" tIns="32414" rIns="64733" bIns="32414" anchor="t" anchorCtr="0">
            <a:noAutofit/>
          </a:bodyPr>
          <a:lstStyle/>
          <a:p>
            <a:pPr algn="ctr">
              <a:buClr>
                <a:srgbClr val="771B61"/>
              </a:buClr>
              <a:buSzPts val="1800"/>
            </a:pPr>
            <a:r>
              <a:rPr lang="en-US" sz="7500" b="1" dirty="0">
                <a:solidFill>
                  <a:srgbClr val="771B61"/>
                </a:solidFill>
              </a:rPr>
              <a:t>Introducing Uncertainty: An Observational Study of Conversations on Prenatal Diagnosis of Complex Congenital Heart Disease</a:t>
            </a:r>
            <a:endParaRPr sz="7500" b="1" dirty="0">
              <a:solidFill>
                <a:srgbClr val="771B61"/>
              </a:solidFill>
            </a:endParaRPr>
          </a:p>
          <a:p>
            <a:pPr algn="ctr">
              <a:buClr>
                <a:srgbClr val="771B61"/>
              </a:buClr>
              <a:buSzPts val="1800"/>
            </a:pPr>
            <a:endParaRPr sz="8000" b="1" dirty="0">
              <a:solidFill>
                <a:srgbClr val="771B6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B6690E1-CDE8-A74A-BACD-0393EDF7FC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328" y="164348"/>
            <a:ext cx="2098432" cy="2127524"/>
          </a:xfrm>
          <a:prstGeom prst="rect">
            <a:avLst/>
          </a:prstGeom>
        </p:spPr>
      </p:pic>
      <p:pic>
        <p:nvPicPr>
          <p:cNvPr id="1028" name="Picture 4" descr="Cincinnati Childrens">
            <a:extLst>
              <a:ext uri="{FF2B5EF4-FFF2-40B4-BE49-F238E27FC236}">
                <a16:creationId xmlns:a16="http://schemas.microsoft.com/office/drawing/2014/main" id="{8DD1C026-1730-2C4A-9E6F-E9433701B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9927" y="3590872"/>
            <a:ext cx="3721345" cy="125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D712A1B1-4FB1-4C4D-A06A-B3B0AC450CC9}"/>
              </a:ext>
            </a:extLst>
          </p:cNvPr>
          <p:cNvSpPr txBox="1"/>
          <p:nvPr/>
        </p:nvSpPr>
        <p:spPr>
          <a:xfrm>
            <a:off x="11338718" y="25168768"/>
            <a:ext cx="18544624" cy="33932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500" b="1" u="sng" dirty="0">
                <a:solidFill>
                  <a:srgbClr val="771B61"/>
                </a:solidFill>
              </a:rPr>
              <a:t>CONCLUSIONS</a:t>
            </a:r>
          </a:p>
          <a:p>
            <a:pPr algn="ctr"/>
            <a:endParaRPr lang="en-US" sz="750" b="1" u="sng" dirty="0">
              <a:solidFill>
                <a:schemeClr val="dk1"/>
              </a:solidFill>
            </a:endParaRPr>
          </a:p>
          <a:p>
            <a:pPr marL="818382" indent="-457200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chemeClr val="dk1"/>
                </a:solidFill>
                <a:highlight>
                  <a:srgbClr val="FFFFFF"/>
                </a:highlight>
              </a:rPr>
              <a:t>Half of dialogue included uncertainties inherent to prenatally diagnosed cCHD</a:t>
            </a:r>
          </a:p>
          <a:p>
            <a:pPr marL="818382" indent="-457200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chemeClr val="dk1"/>
                </a:solidFill>
                <a:highlight>
                  <a:srgbClr val="FFFFFF"/>
                </a:highlight>
              </a:rPr>
              <a:t>Given association between illness uncertainty and parental psychological distress, approaches to support communication during fetal cardiology consultations could help parents adjust to their child’s diagnosis of serious illness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2D9D574-8F7F-4D73-A927-004103101811}"/>
              </a:ext>
            </a:extLst>
          </p:cNvPr>
          <p:cNvSpPr txBox="1"/>
          <p:nvPr/>
        </p:nvSpPr>
        <p:spPr>
          <a:xfrm>
            <a:off x="29580840" y="25168768"/>
            <a:ext cx="8408573" cy="3508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500" b="1" u="sng" dirty="0">
                <a:solidFill>
                  <a:srgbClr val="771B61"/>
                </a:solidFill>
              </a:rPr>
              <a:t>ACKNOWLEDGEMENTS</a:t>
            </a:r>
          </a:p>
          <a:p>
            <a:pPr algn="ctr"/>
            <a:endParaRPr lang="en-US" sz="750" b="1" u="sng" dirty="0">
              <a:solidFill>
                <a:srgbClr val="771B61"/>
              </a:solidFill>
            </a:endParaRPr>
          </a:p>
          <a:p>
            <a:pPr algn="ctr">
              <a:buClr>
                <a:schemeClr val="dk1"/>
              </a:buClr>
              <a:buSzPts val="1100"/>
            </a:pPr>
            <a:endParaRPr lang="en-US" sz="750" b="1" u="sng" dirty="0">
              <a:solidFill>
                <a:srgbClr val="771B61"/>
              </a:solidFill>
            </a:endParaRPr>
          </a:p>
          <a:p>
            <a:pPr marL="818382" indent="-457200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chemeClr val="dk1"/>
                </a:solidFill>
              </a:rPr>
              <a:t>HRSA NRSA T32HP22240</a:t>
            </a:r>
          </a:p>
          <a:p>
            <a:pPr marL="818382" indent="-457200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chemeClr val="dk1"/>
                </a:solidFill>
              </a:rPr>
              <a:t>NHLBI R38 HL143619</a:t>
            </a:r>
          </a:p>
          <a:p>
            <a:pPr marL="818382" indent="-457200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chemeClr val="dk1"/>
                </a:solidFill>
              </a:rPr>
              <a:t>Participating families and clinicians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03FA4B7-B1AD-4A5F-8CC4-F4B08B78E162}"/>
              </a:ext>
            </a:extLst>
          </p:cNvPr>
          <p:cNvSpPr txBox="1"/>
          <p:nvPr/>
        </p:nvSpPr>
        <p:spPr>
          <a:xfrm>
            <a:off x="16584694" y="5254572"/>
            <a:ext cx="3727595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500" b="1" u="sng" dirty="0">
                <a:solidFill>
                  <a:srgbClr val="771B61"/>
                </a:solidFill>
              </a:rPr>
              <a:t>RESULTS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8892F05-4674-4713-8FCC-7C55F196AD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958721"/>
              </p:ext>
            </p:extLst>
          </p:nvPr>
        </p:nvGraphicFramePr>
        <p:xfrm>
          <a:off x="24458565" y="5475088"/>
          <a:ext cx="13485128" cy="19504083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513814">
                  <a:extLst>
                    <a:ext uri="{9D8B030D-6E8A-4147-A177-3AD203B41FA5}">
                      <a16:colId xmlns:a16="http://schemas.microsoft.com/office/drawing/2014/main" val="299559402"/>
                    </a:ext>
                  </a:extLst>
                </a:gridCol>
                <a:gridCol w="9971314">
                  <a:extLst>
                    <a:ext uri="{9D8B030D-6E8A-4147-A177-3AD203B41FA5}">
                      <a16:colId xmlns:a16="http://schemas.microsoft.com/office/drawing/2014/main" val="1720535664"/>
                    </a:ext>
                  </a:extLst>
                </a:gridCol>
              </a:tblGrid>
              <a:tr h="1094216">
                <a:tc gridSpan="2">
                  <a:txBody>
                    <a:bodyPr/>
                    <a:lstStyle/>
                    <a:p>
                      <a:r>
                        <a:rPr lang="en-US" sz="4200" dirty="0">
                          <a:solidFill>
                            <a:schemeClr val="bg1"/>
                          </a:solidFill>
                        </a:rPr>
                        <a:t>Table 2. Illness Uncertainty Topics of Discussion</a:t>
                      </a:r>
                    </a:p>
                  </a:txBody>
                  <a:tcPr anchor="ctr">
                    <a:solidFill>
                      <a:srgbClr val="771B6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771B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8982112"/>
                  </a:ext>
                </a:extLst>
              </a:tr>
              <a:tr h="1831313">
                <a:tc>
                  <a:txBody>
                    <a:bodyPr/>
                    <a:lstStyle/>
                    <a:p>
                      <a:pPr algn="ctr"/>
                      <a:r>
                        <a:rPr lang="en-US" sz="3800" b="1" dirty="0">
                          <a:solidFill>
                            <a:schemeClr val="tx1"/>
                          </a:solidFill>
                        </a:rPr>
                        <a:t>Diagnosis*</a:t>
                      </a:r>
                    </a:p>
                  </a:txBody>
                  <a:tcPr anchor="ctr"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3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“I’m not sure we will know [the details] for sure until after he’s born.”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Clinician to Family 15</a:t>
                      </a:r>
                    </a:p>
                  </a:txBody>
                  <a:tcPr>
                    <a:solidFill>
                      <a:srgbClr val="E8E8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8238889"/>
                  </a:ext>
                </a:extLst>
              </a:tr>
              <a:tr h="3580225">
                <a:tc>
                  <a:txBody>
                    <a:bodyPr/>
                    <a:lstStyle/>
                    <a:p>
                      <a:pPr algn="ctr"/>
                      <a:r>
                        <a:rPr lang="en-US" sz="3800" b="1" dirty="0">
                          <a:solidFill>
                            <a:schemeClr val="tx1"/>
                          </a:solidFill>
                        </a:rPr>
                        <a:t>Etiology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3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“For a lot of them, we don't know exactly why it happens, and it's not the cause or fault of either parent or anything done in the pregnancy. It's just a difference that about one in a hundred babies have.”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Clinician to Family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517118"/>
                  </a:ext>
                </a:extLst>
              </a:tr>
              <a:tr h="1831313">
                <a:tc>
                  <a:txBody>
                    <a:bodyPr/>
                    <a:lstStyle/>
                    <a:p>
                      <a:pPr algn="ctr"/>
                      <a:r>
                        <a:rPr lang="en-US" sz="3800" b="1" dirty="0">
                          <a:solidFill>
                            <a:schemeClr val="tx1"/>
                          </a:solidFill>
                        </a:rPr>
                        <a:t>Co-</a:t>
                      </a:r>
                    </a:p>
                    <a:p>
                      <a:pPr algn="ctr"/>
                      <a:r>
                        <a:rPr lang="en-US" sz="3800" b="1" dirty="0">
                          <a:solidFill>
                            <a:schemeClr val="tx1"/>
                          </a:solidFill>
                        </a:rPr>
                        <a:t>morbidities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3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“30% of babies who have differences of their heart have differences of other organs”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Clinician to Family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0056862"/>
                  </a:ext>
                </a:extLst>
              </a:tr>
              <a:tr h="2411228">
                <a:tc>
                  <a:txBody>
                    <a:bodyPr/>
                    <a:lstStyle/>
                    <a:p>
                      <a:pPr algn="ctr"/>
                      <a:r>
                        <a:rPr lang="en-US" sz="3800" b="1" dirty="0">
                          <a:solidFill>
                            <a:schemeClr val="tx1"/>
                          </a:solidFill>
                        </a:rPr>
                        <a:t>Prognosis*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3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“There's probably about a 50% chance this baby will survive to delivery… about a 20% chance… past the neonatal period”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Clinician to Family 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8136744"/>
                  </a:ext>
                </a:extLst>
              </a:tr>
              <a:tr h="2991144">
                <a:tc>
                  <a:txBody>
                    <a:bodyPr/>
                    <a:lstStyle/>
                    <a:p>
                      <a:pPr algn="ctr"/>
                      <a:r>
                        <a:rPr lang="en-US" sz="3800" b="1" dirty="0">
                          <a:solidFill>
                            <a:schemeClr val="tx1"/>
                          </a:solidFill>
                        </a:rPr>
                        <a:t>Birth^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3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“If he looks perfectly fine, they're going to give him back to you to hold for about 10 minutes… [then] start the medicine that keeps that blood vessel open.”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Clinician to Family 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4130353"/>
                  </a:ext>
                </a:extLst>
              </a:tr>
              <a:tr h="2411228">
                <a:tc>
                  <a:txBody>
                    <a:bodyPr/>
                    <a:lstStyle/>
                    <a:p>
                      <a:pPr algn="ctr"/>
                      <a:r>
                        <a:rPr lang="en-US" sz="3800" b="1" dirty="0">
                          <a:solidFill>
                            <a:schemeClr val="tx1"/>
                          </a:solidFill>
                        </a:rPr>
                        <a:t>Logistics^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3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“We know we’re going to have to be here for an extended time… we couldn’t afford to stay in a hotel for two weeks or longer.”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Mother from Family 20 to Clinician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3391463"/>
                  </a:ext>
                </a:extLst>
              </a:tr>
              <a:tr h="2376594">
                <a:tc>
                  <a:txBody>
                    <a:bodyPr/>
                    <a:lstStyle/>
                    <a:p>
                      <a:pPr algn="ctr"/>
                      <a:r>
                        <a:rPr lang="en-US" sz="3800" b="1" dirty="0">
                          <a:solidFill>
                            <a:schemeClr val="tx1"/>
                          </a:solidFill>
                        </a:rPr>
                        <a:t>Therapeutics*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3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“Ultimately, the proof is after he gets here… whether or not he’s going to need intervention before you guys go home from the hospital.”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Clinician to Family 11 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5567759"/>
                  </a:ext>
                </a:extLst>
              </a:tr>
              <a:tr h="976822">
                <a:tc gridSpan="2">
                  <a:txBody>
                    <a:bodyPr/>
                    <a:lstStyle/>
                    <a:p>
                      <a:pPr algn="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*Topics discussed most frequently overall</a:t>
                      </a:r>
                    </a:p>
                    <a:p>
                      <a:pPr algn="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 ^Topics raised by parents most frequently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3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9034462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AD473539-1B6C-1521-1353-949ED05EDB0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382"/>
          <a:stretch/>
        </p:blipFill>
        <p:spPr>
          <a:xfrm>
            <a:off x="12002288" y="17903937"/>
            <a:ext cx="12086950" cy="707523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A590A6E9-5918-41DD-9B4C-70FEABDE47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1" r="7273" b="365"/>
          <a:stretch/>
        </p:blipFill>
        <p:spPr bwMode="auto">
          <a:xfrm>
            <a:off x="12000303" y="6193291"/>
            <a:ext cx="12088935" cy="1143564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1898597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UPMC</Template>
  <TotalTime>39079</TotalTime>
  <Words>639</Words>
  <Application>Microsoft Macintosh PowerPoint</Application>
  <PresentationFormat>Custom</PresentationFormat>
  <Paragraphs>81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Arial</vt:lpstr>
      <vt:lpstr>Default Design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Dipert</dc:creator>
  <cp:lastModifiedBy>Evelyn Castillo</cp:lastModifiedBy>
  <cp:revision>111</cp:revision>
  <cp:lastPrinted>2022-03-21T13:38:11Z</cp:lastPrinted>
  <dcterms:created xsi:type="dcterms:W3CDTF">2007-01-11T15:56:37Z</dcterms:created>
  <dcterms:modified xsi:type="dcterms:W3CDTF">2022-08-29T19:56:52Z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Facility">
    <vt:lpwstr/>
  </property>
  <property fmtid="{D5CDD505-2E9C-101B-9397-08002B2CF9AE}" pid="3" name="Template TypeTaxHTField0">
    <vt:lpwstr>PowerPoint|53014d65-2a80-4bb9-a8d0-3481f0cda7bc</vt:lpwstr>
  </property>
  <property fmtid="{D5CDD505-2E9C-101B-9397-08002B2CF9AE}" pid="4" name="Template Type">
    <vt:lpwstr>109;#PowerPoint|53014d65-2a80-4bb9-a8d0-3481f0cda7bc</vt:lpwstr>
  </property>
  <property fmtid="{D5CDD505-2E9C-101B-9397-08002B2CF9AE}" pid="5" name="UPMC Department">
    <vt:lpwstr>25;#Communications and Marketing|0499690b-e96c-4388-8b9d-f935931774b1</vt:lpwstr>
  </property>
  <property fmtid="{D5CDD505-2E9C-101B-9397-08002B2CF9AE}" pid="6" name="ContentTypeId">
    <vt:lpwstr>0x010100C20E1767218EB34A96D96C85997C1F6F0400E467419ABAD0BB498E7A887CBC7853E2</vt:lpwstr>
  </property>
  <property fmtid="{D5CDD505-2E9C-101B-9397-08002B2CF9AE}" pid="7" name="UPMC DepartmentTaxHTField0">
    <vt:lpwstr>Communications and Marketing|0499690b-e96c-4388-8b9d-f935931774b1</vt:lpwstr>
  </property>
  <property fmtid="{D5CDD505-2E9C-101B-9397-08002B2CF9AE}" pid="8" name="FacilityTaxHTField0">
    <vt:lpwstr/>
  </property>
  <property fmtid="{D5CDD505-2E9C-101B-9397-08002B2CF9AE}" pid="9" name="GatewayTaxHTField0">
    <vt:lpwstr/>
  </property>
  <property fmtid="{D5CDD505-2E9C-101B-9397-08002B2CF9AE}" pid="10" name="Gateway">
    <vt:lpwstr/>
  </property>
  <property fmtid="{D5CDD505-2E9C-101B-9397-08002B2CF9AE}" pid="11" name="Weight">
    <vt:lpwstr>1.00000000000000</vt:lpwstr>
  </property>
  <property fmtid="{D5CDD505-2E9C-101B-9397-08002B2CF9AE}" pid="12" name="TaxCatchAll">
    <vt:lpwstr>377;#Fliers and Posters|adac73b0-299d-406b-ab10-2524c4964b66;#3;#Non-manager|d12c5e93-d095-4401-8670-d67e7df93c65;#2;#All Job Families|fc0c399f-7593-4fa0-b21a-a408909d74e4;#1;#All Business Units|0d720952-413d-4e89-8cd6-06b85e9c17fb;#255;#Communications an</vt:lpwstr>
  </property>
  <property fmtid="{D5CDD505-2E9C-101B-9397-08002B2CF9AE}" pid="13" name="xd_Signature">
    <vt:lpwstr/>
  </property>
  <property fmtid="{D5CDD505-2E9C-101B-9397-08002B2CF9AE}" pid="14" name="Guide Type">
    <vt:lpwstr/>
  </property>
  <property fmtid="{D5CDD505-2E9C-101B-9397-08002B2CF9AE}" pid="15" name="Guide TypeTaxHTField0">
    <vt:lpwstr/>
  </property>
  <property fmtid="{D5CDD505-2E9C-101B-9397-08002B2CF9AE}" pid="16" name="display_urn:schemas-microsoft-com:office:office#Editor">
    <vt:lpwstr>bloughkr_wadm (Admin Account)</vt:lpwstr>
  </property>
  <property fmtid="{D5CDD505-2E9C-101B-9397-08002B2CF9AE}" pid="17" name="Order">
    <vt:lpwstr>3900.00000000000</vt:lpwstr>
  </property>
  <property fmtid="{D5CDD505-2E9C-101B-9397-08002B2CF9AE}" pid="18" name="xd_ProgID">
    <vt:lpwstr/>
  </property>
  <property fmtid="{D5CDD505-2E9C-101B-9397-08002B2CF9AE}" pid="19" name="display_urn:schemas-microsoft-com:office:office#Author">
    <vt:lpwstr>bloughkr_wadm (Admin Account)</vt:lpwstr>
  </property>
  <property fmtid="{D5CDD505-2E9C-101B-9397-08002B2CF9AE}" pid="20" name="TemplateUrl">
    <vt:lpwstr/>
  </property>
  <property fmtid="{D5CDD505-2E9C-101B-9397-08002B2CF9AE}" pid="21" name="Manual TypeTaxHTField0">
    <vt:lpwstr/>
  </property>
  <property fmtid="{D5CDD505-2E9C-101B-9397-08002B2CF9AE}" pid="22" name="Manual Type">
    <vt:lpwstr/>
  </property>
  <property fmtid="{D5CDD505-2E9C-101B-9397-08002B2CF9AE}" pid="23" name="Form TypeTaxHTField0">
    <vt:lpwstr/>
  </property>
  <property fmtid="{D5CDD505-2E9C-101B-9397-08002B2CF9AE}" pid="24" name="Form Type">
    <vt:lpwstr/>
  </property>
  <property fmtid="{D5CDD505-2E9C-101B-9397-08002B2CF9AE}" pid="25" name="JobFamily">
    <vt:lpwstr>2;#All Job Families|fc0c399f-7593-4fa0-b21a-a408909d74e4</vt:lpwstr>
  </property>
  <property fmtid="{D5CDD505-2E9C-101B-9397-08002B2CF9AE}" pid="26" name="Content Collector">
    <vt:lpwstr>377;#Fliers and Posters|adac73b0-299d-406b-ab10-2524c4964b66</vt:lpwstr>
  </property>
  <property fmtid="{D5CDD505-2E9C-101B-9397-08002B2CF9AE}" pid="27" name="BusinessUnit">
    <vt:lpwstr>1;#All Business Units|0d720952-413d-4e89-8cd6-06b85e9c17fb</vt:lpwstr>
  </property>
  <property fmtid="{D5CDD505-2E9C-101B-9397-08002B2CF9AE}" pid="28" name="Managers">
    <vt:lpwstr>3;#Non-manager|d12c5e93-d095-4401-8670-d67e7df93c65</vt:lpwstr>
  </property>
  <property fmtid="{D5CDD505-2E9C-101B-9397-08002B2CF9AE}" pid="29" name="Topic">
    <vt:lpwstr>255;#Communications and Marketing|61441077-5036-4f7c-96ae-3787ba87ac85</vt:lpwstr>
  </property>
  <property fmtid="{D5CDD505-2E9C-101B-9397-08002B2CF9AE}" pid="30" name="i5016741841f40d5b961caa05915b9ff">
    <vt:lpwstr>All Business Units|0d720952-413d-4e89-8cd6-06b85e9c17fb</vt:lpwstr>
  </property>
  <property fmtid="{D5CDD505-2E9C-101B-9397-08002B2CF9AE}" pid="31" name="ae3e0ae7b07849b8898f7caf9c138958">
    <vt:lpwstr>All Job Families|fc0c399f-7593-4fa0-b21a-a408909d74e4</vt:lpwstr>
  </property>
  <property fmtid="{D5CDD505-2E9C-101B-9397-08002B2CF9AE}" pid="32" name="bd5db9621b434dc48fd106e1c6103540">
    <vt:lpwstr>Communications and Marketing|61441077-5036-4f7c-96ae-3787ba87ac85</vt:lpwstr>
  </property>
  <property fmtid="{D5CDD505-2E9C-101B-9397-08002B2CF9AE}" pid="33" name="ha9e2e9c60e6414da16da73f28cf3a0c">
    <vt:lpwstr>Non-manager|d12c5e93-d095-4401-8670-d67e7df93c65</vt:lpwstr>
  </property>
  <property fmtid="{D5CDD505-2E9C-101B-9397-08002B2CF9AE}" pid="34" name="a381ecf182f6459e8bd2ee80f245ab67">
    <vt:lpwstr>Fliers and Posters|adac73b0-299d-406b-ab10-2524c4964b66</vt:lpwstr>
  </property>
</Properties>
</file>