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  <p:cmAuthor id="4" name="Impagliazzo, Carolyn Rankin" initials="ICR" lastIdx="1" clrIdx="3">
    <p:extLst>
      <p:ext uri="{19B8F6BF-5375-455C-9EA6-DF929625EA0E}">
        <p15:presenceInfo xmlns:p15="http://schemas.microsoft.com/office/powerpoint/2012/main" userId="S-1-5-21-2361984597-2039549782-3180204118-1232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EEEBE9"/>
    <a:srgbClr val="EA4C89"/>
    <a:srgbClr val="FFF59D"/>
    <a:srgbClr val="FFFFFF"/>
    <a:srgbClr val="EFF8F3"/>
    <a:srgbClr val="874A4C"/>
    <a:srgbClr val="FFA726"/>
    <a:srgbClr val="80DEEA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9" autoAdjust="0"/>
    <p:restoredTop sz="96374" autoAdjust="0"/>
  </p:normalViewPr>
  <p:slideViewPr>
    <p:cSldViewPr snapToGrid="0" showGuides="1">
      <p:cViewPr varScale="1">
        <p:scale>
          <a:sx n="18" d="100"/>
          <a:sy n="18" d="100"/>
        </p:scale>
        <p:origin x="3104" y="248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Questions:</a:t>
            </a:r>
          </a:p>
          <a:p>
            <a:r>
              <a:rPr lang="en-US" sz="600" dirty="0"/>
              <a:t>[ ] QR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PittPalCare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palcare.pitt.edu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8781"/>
            <a:ext cx="34137600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Uses of Telehealth to Expand Access to Palliative Care: a Systematic Review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543538" y="3723405"/>
            <a:ext cx="1194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224379" y="10140981"/>
            <a:ext cx="1194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METHODS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4632-24C8-466A-83D9-E07601553C0D}"/>
              </a:ext>
            </a:extLst>
          </p:cNvPr>
          <p:cNvSpPr txBox="1"/>
          <p:nvPr/>
        </p:nvSpPr>
        <p:spPr>
          <a:xfrm>
            <a:off x="23880596" y="3147099"/>
            <a:ext cx="6895013" cy="193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RESULTS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3334108" y="14486645"/>
            <a:ext cx="564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CONCLUSION</a:t>
            </a:r>
          </a:p>
          <a:p>
            <a:endParaRPr lang="en-US" sz="4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30069-C0D7-4F6F-B335-A4FC423B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" y="59085"/>
            <a:ext cx="2418093" cy="24516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77C1B5-B76E-4891-94E7-C0B1C3DCC5EF}"/>
              </a:ext>
            </a:extLst>
          </p:cNvPr>
          <p:cNvSpPr txBox="1"/>
          <p:nvPr/>
        </p:nvSpPr>
        <p:spPr>
          <a:xfrm>
            <a:off x="224379" y="7695878"/>
            <a:ext cx="1194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OBJECTIVE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63" y="-946815"/>
            <a:ext cx="7787693" cy="315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B22729-FDF2-4ECE-B2E5-5F3903442F9C}"/>
              </a:ext>
            </a:extLst>
          </p:cNvPr>
          <p:cNvSpPr txBox="1"/>
          <p:nvPr/>
        </p:nvSpPr>
        <p:spPr>
          <a:xfrm>
            <a:off x="26277594" y="1284893"/>
            <a:ext cx="778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Website: </a:t>
            </a:r>
            <a:r>
              <a:rPr lang="en-US" sz="3600" dirty="0">
                <a:hlinkClick r:id="rId5"/>
              </a:rPr>
              <a:t>palcare.pitt.edu </a:t>
            </a:r>
            <a:endParaRPr lang="en-US" sz="3600" dirty="0"/>
          </a:p>
          <a:p>
            <a:pPr algn="r"/>
            <a:r>
              <a:rPr lang="en-US" sz="3600" dirty="0"/>
              <a:t>Twitter: </a:t>
            </a:r>
            <a:r>
              <a:rPr lang="en-US" sz="3600" dirty="0">
                <a:hlinkClick r:id="rId6"/>
              </a:rPr>
              <a:t>@PittPalCare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4615C-2ADE-4F91-A556-90CC675C0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336" y="570117"/>
            <a:ext cx="3597468" cy="149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2071D-029E-4C0C-BC18-D84648E2D7FC}"/>
              </a:ext>
            </a:extLst>
          </p:cNvPr>
          <p:cNvSpPr txBox="1"/>
          <p:nvPr/>
        </p:nvSpPr>
        <p:spPr>
          <a:xfrm>
            <a:off x="418456" y="3846458"/>
            <a:ext cx="142927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Specialty palliative care benefits patients with serious illness.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is insufficient specialty palliative care to meet patient needs; access is even more limited in rural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Telehealth, defined as the use of communication technology to deliver medical care, is one approach to improve healthcare access, particularly in rural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Understanding how telehealth is being used in palliative care can inform efforts to expand access and meet patient needs.</a:t>
            </a:r>
          </a:p>
          <a:p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1301C-E612-4424-8CCB-A353712E8FFD}"/>
              </a:ext>
            </a:extLst>
          </p:cNvPr>
          <p:cNvSpPr/>
          <p:nvPr/>
        </p:nvSpPr>
        <p:spPr>
          <a:xfrm>
            <a:off x="286744" y="8463721"/>
            <a:ext cx="14971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Describe how telehealth is being used to increase access to specialty palliative care.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Investigate the barriers and facilitators to each of these approaches.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Describe state of the evidence regarding whether telehealth improves patient outcomes. </a:t>
            </a:r>
          </a:p>
        </p:txBody>
      </p:sp>
      <p:sp>
        <p:nvSpPr>
          <p:cNvPr id="14" name="TextBox 68">
            <a:extLst>
              <a:ext uri="{FF2B5EF4-FFF2-40B4-BE49-F238E27FC236}">
                <a16:creationId xmlns:a16="http://schemas.microsoft.com/office/drawing/2014/main" id="{06CD0266-7534-4453-A9E2-98EE1B5D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44" y="10787312"/>
            <a:ext cx="1442444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is a systematic review of literature pertaining to the use of telehealth in delivering palliative care, published between January 1, 1980 and March 2, 2021.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A specialized health sciences librarian compiled all available publications that reference the use of technology to deliver palliative care. Search terms included but were not limited to: "Telemedicine", "Remote Consultation“, "Palliative Medicine", "Palliative Care“ and, "Hospice Care“. </a:t>
            </a:r>
            <a:endParaRPr lang="en-US" sz="28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After an abstract review for relevance, each full-text article was reviewed by two researchers to assess applicability to our question.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Applicable articles were abstracted by two researchers, using a standardized form, to record facilitators and barriers to telehealth as well as any reported outcomes. Abstractors were asked the</a:t>
            </a: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</a:rPr>
              <a:t> study type, intervention type, impact on outcomes, barriers/facilitators, and study quality in relation risk of bias, sample quality and validity of data measurement.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51927-285F-4B2B-A614-53DB1AAC2AE7}"/>
              </a:ext>
            </a:extLst>
          </p:cNvPr>
          <p:cNvSpPr txBox="1"/>
          <p:nvPr/>
        </p:nvSpPr>
        <p:spPr>
          <a:xfrm>
            <a:off x="7080738" y="1570977"/>
            <a:ext cx="20093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Carolyn Impagliazzo</a:t>
            </a:r>
            <a:r>
              <a:rPr lang="en-US" sz="2400" baseline="30000" dirty="0"/>
              <a:t>i</a:t>
            </a:r>
            <a:r>
              <a:rPr lang="en-US" sz="2400" dirty="0"/>
              <a:t>, BS; Rebecca </a:t>
            </a:r>
            <a:r>
              <a:rPr lang="en-US" sz="2400" dirty="0" err="1"/>
              <a:t>Hutchinson</a:t>
            </a:r>
            <a:r>
              <a:rPr lang="en-US" sz="2400" baseline="30000" dirty="0" err="1"/>
              <a:t>ii</a:t>
            </a:r>
            <a:r>
              <a:rPr lang="en-US" sz="2400" dirty="0"/>
              <a:t>, MD MPH; Michele Klein </a:t>
            </a:r>
            <a:r>
              <a:rPr lang="en-US" sz="2400" dirty="0" err="1"/>
              <a:t>Fedyshin</a:t>
            </a:r>
            <a:r>
              <a:rPr lang="en-US" sz="2400" baseline="30000" dirty="0" err="1"/>
              <a:t>i</a:t>
            </a:r>
            <a:r>
              <a:rPr lang="en-US" sz="2400" dirty="0"/>
              <a:t>, MSLS, BSN, RN, AHIP, FMLA; Vlad Razskazovskiy</a:t>
            </a:r>
            <a:r>
              <a:rPr lang="en-US" sz="2400" baseline="30000" dirty="0"/>
              <a:t>i</a:t>
            </a:r>
            <a:r>
              <a:rPr lang="en-US" sz="2400" dirty="0"/>
              <a:t>, BS; Samantha </a:t>
            </a:r>
            <a:r>
              <a:rPr lang="en-US" sz="2400" dirty="0" err="1"/>
              <a:t>Cash</a:t>
            </a:r>
            <a:r>
              <a:rPr lang="en-US" sz="2400" baseline="30000" dirty="0" err="1"/>
              <a:t>iii</a:t>
            </a:r>
            <a:r>
              <a:rPr lang="en-US" sz="2400" dirty="0"/>
              <a:t> ,BS; Alara </a:t>
            </a:r>
            <a:r>
              <a:rPr lang="en-US" sz="2400" dirty="0" err="1"/>
              <a:t>Akyatan</a:t>
            </a:r>
            <a:r>
              <a:rPr lang="en-US" sz="2400" baseline="30000" dirty="0" err="1"/>
              <a:t>iii</a:t>
            </a:r>
            <a:r>
              <a:rPr lang="en-US" sz="2400" dirty="0"/>
              <a:t>, MS; Allison </a:t>
            </a:r>
            <a:r>
              <a:rPr lang="en-US" sz="2400" dirty="0" err="1"/>
              <a:t>Shen</a:t>
            </a:r>
            <a:r>
              <a:rPr lang="en-US" sz="2400" baseline="30000" dirty="0" err="1"/>
              <a:t>iv</a:t>
            </a:r>
            <a:r>
              <a:rPr lang="en-US" sz="2400" dirty="0"/>
              <a:t>, MD; Julian Hall</a:t>
            </a:r>
            <a:r>
              <a:rPr lang="en-US" sz="2400" baseline="30000" dirty="0"/>
              <a:t>i</a:t>
            </a:r>
            <a:r>
              <a:rPr lang="en-US" sz="2400" dirty="0"/>
              <a:t>, BA; Eric </a:t>
            </a:r>
            <a:r>
              <a:rPr lang="en-US" sz="2400" dirty="0" err="1"/>
              <a:t>Chiu</a:t>
            </a:r>
            <a:r>
              <a:rPr lang="en-US" sz="2400" baseline="30000" dirty="0" err="1"/>
              <a:t>i</a:t>
            </a:r>
            <a:r>
              <a:rPr lang="en-US" sz="2400" dirty="0"/>
              <a:t>, BS;  Maria Balajadia</a:t>
            </a:r>
            <a:r>
              <a:rPr lang="en-US" sz="2400" baseline="30000" dirty="0"/>
              <a:t>v</a:t>
            </a:r>
            <a:r>
              <a:rPr lang="en-US" sz="2400" dirty="0"/>
              <a:t>, BS; Emily </a:t>
            </a:r>
            <a:r>
              <a:rPr lang="en-US" sz="2400" dirty="0" err="1"/>
              <a:t>Kelly</a:t>
            </a:r>
            <a:r>
              <a:rPr lang="en-US" sz="2400" baseline="30000" dirty="0" err="1"/>
              <a:t>vi</a:t>
            </a:r>
            <a:r>
              <a:rPr lang="en-US" sz="2400" dirty="0"/>
              <a:t>, MD; Yael Schenker</a:t>
            </a:r>
            <a:r>
              <a:rPr lang="en-US" sz="2400" baseline="30000" dirty="0"/>
              <a:t>i</a:t>
            </a:r>
            <a:r>
              <a:rPr lang="en-US" sz="2400" dirty="0"/>
              <a:t>, MD, MAS, FAAHPM; Lindsay Bell</a:t>
            </a:r>
            <a:r>
              <a:rPr lang="en-US" sz="2400" baseline="30000" dirty="0"/>
              <a:t>i</a:t>
            </a:r>
            <a:r>
              <a:rPr lang="en-US" sz="2400" dirty="0"/>
              <a:t>, MPH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37E81-602F-4D98-9A6A-4B2C97DB794E}"/>
              </a:ext>
            </a:extLst>
          </p:cNvPr>
          <p:cNvSpPr txBox="1"/>
          <p:nvPr/>
        </p:nvSpPr>
        <p:spPr>
          <a:xfrm>
            <a:off x="16455889" y="15153821"/>
            <a:ext cx="170817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literature search shows that all four types of telehealth are used to increase access to specialty palliative care.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Technology literacy was the most common barrier reported while facilitators varied between assistance from research staff and study provided devices.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Few studies reported the impact of telehealth on patient outcomes. Several of the telemedicine and e-health interventions showed significant results regarding QOL and symptom management. No evidence was found that reported patient outcomes in relation to telecoaching and E-consult when not combined with telemedicine.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studies did not contain sufficient data to formally assess quality. Of those that did, less than 5 were determined poor quality.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BEC40B-9AB3-4198-8130-6B84BB8DF2AB}"/>
              </a:ext>
            </a:extLst>
          </p:cNvPr>
          <p:cNvSpPr/>
          <p:nvPr/>
        </p:nvSpPr>
        <p:spPr>
          <a:xfrm>
            <a:off x="418456" y="16293594"/>
            <a:ext cx="3492002" cy="21100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CCB33D-6531-4847-B124-8645A891A48F}"/>
              </a:ext>
            </a:extLst>
          </p:cNvPr>
          <p:cNvSpPr/>
          <p:nvPr/>
        </p:nvSpPr>
        <p:spPr>
          <a:xfrm>
            <a:off x="5392825" y="16293594"/>
            <a:ext cx="3492002" cy="2110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5BC1CE-253C-4799-8F12-3DFF9EA32646}"/>
              </a:ext>
            </a:extLst>
          </p:cNvPr>
          <p:cNvSpPr/>
          <p:nvPr/>
        </p:nvSpPr>
        <p:spPr>
          <a:xfrm>
            <a:off x="10393034" y="16293510"/>
            <a:ext cx="3492002" cy="2110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CF14D8A-49B5-4C0C-83D6-3233C35E046D}"/>
              </a:ext>
            </a:extLst>
          </p:cNvPr>
          <p:cNvSpPr/>
          <p:nvPr/>
        </p:nvSpPr>
        <p:spPr>
          <a:xfrm rot="16200000">
            <a:off x="4207282" y="16715199"/>
            <a:ext cx="847261" cy="14771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3E27EA5-95C1-430F-AD43-6C80F86ABFED}"/>
              </a:ext>
            </a:extLst>
          </p:cNvPr>
          <p:cNvSpPr/>
          <p:nvPr/>
        </p:nvSpPr>
        <p:spPr>
          <a:xfrm rot="16200000">
            <a:off x="9215300" y="16679198"/>
            <a:ext cx="847261" cy="14485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2855F5-8BB1-4615-A7BD-57F1BCFDFF27}"/>
              </a:ext>
            </a:extLst>
          </p:cNvPr>
          <p:cNvSpPr txBox="1"/>
          <p:nvPr/>
        </p:nvSpPr>
        <p:spPr>
          <a:xfrm>
            <a:off x="673211" y="16407563"/>
            <a:ext cx="275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Total articles identified for initial review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8950A2-93F4-4C37-BB4D-5BFA91C7ED5C}"/>
              </a:ext>
            </a:extLst>
          </p:cNvPr>
          <p:cNvSpPr txBox="1"/>
          <p:nvPr/>
        </p:nvSpPr>
        <p:spPr>
          <a:xfrm>
            <a:off x="1321505" y="17631694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9,345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453B88-EAF3-4C76-98B6-34F16CE12C87}"/>
              </a:ext>
            </a:extLst>
          </p:cNvPr>
          <p:cNvSpPr txBox="1"/>
          <p:nvPr/>
        </p:nvSpPr>
        <p:spPr>
          <a:xfrm>
            <a:off x="5771004" y="16342821"/>
            <a:ext cx="275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Total articles reviewed for relevance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B1FDF7-910B-4C31-93EE-A27B488EBF89}"/>
              </a:ext>
            </a:extLst>
          </p:cNvPr>
          <p:cNvSpPr txBox="1"/>
          <p:nvPr/>
        </p:nvSpPr>
        <p:spPr>
          <a:xfrm>
            <a:off x="6400272" y="17631423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759977-348A-4A1B-92C6-85FFA316D82F}"/>
              </a:ext>
            </a:extLst>
          </p:cNvPr>
          <p:cNvSpPr txBox="1"/>
          <p:nvPr/>
        </p:nvSpPr>
        <p:spPr>
          <a:xfrm>
            <a:off x="10762968" y="16469578"/>
            <a:ext cx="27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Total articles included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FEE151-1849-4AB2-9E8A-FF0AE56C4177}"/>
              </a:ext>
            </a:extLst>
          </p:cNvPr>
          <p:cNvSpPr txBox="1"/>
          <p:nvPr/>
        </p:nvSpPr>
        <p:spPr>
          <a:xfrm>
            <a:off x="11481520" y="17631423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C6338-FF5F-46AA-91A9-C7B9A2DE9F62}"/>
              </a:ext>
            </a:extLst>
          </p:cNvPr>
          <p:cNvSpPr txBox="1"/>
          <p:nvPr/>
        </p:nvSpPr>
        <p:spPr>
          <a:xfrm>
            <a:off x="38703" y="2660050"/>
            <a:ext cx="3386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Affiliations: </a:t>
            </a:r>
            <a:r>
              <a:rPr lang="en-US" sz="2400" baseline="30000" dirty="0" err="1"/>
              <a:t>i</a:t>
            </a:r>
            <a:r>
              <a:rPr lang="en-US" sz="2400" dirty="0" err="1"/>
              <a:t>University</a:t>
            </a:r>
            <a:r>
              <a:rPr lang="en-US" sz="2400" dirty="0"/>
              <a:t> of Pittsburgh, </a:t>
            </a:r>
            <a:r>
              <a:rPr lang="en-US" sz="2400" baseline="30000" dirty="0" err="1"/>
              <a:t>ii</a:t>
            </a:r>
            <a:r>
              <a:rPr lang="en-US" sz="2400" dirty="0" err="1"/>
              <a:t>Maine</a:t>
            </a:r>
            <a:r>
              <a:rPr lang="en-US" sz="2400" dirty="0"/>
              <a:t> Medical Center and Tufts University School of Medicine, </a:t>
            </a:r>
            <a:r>
              <a:rPr lang="en-US" sz="2400" baseline="30000" dirty="0" err="1"/>
              <a:t>iii</a:t>
            </a:r>
            <a:r>
              <a:rPr lang="en-US" sz="2400" dirty="0" err="1"/>
              <a:t>University</a:t>
            </a:r>
            <a:r>
              <a:rPr lang="en-US" sz="2400" dirty="0"/>
              <a:t> of New England of Osteopathic Medicine, </a:t>
            </a:r>
            <a:r>
              <a:rPr lang="en-US" sz="2400" baseline="30000" dirty="0" err="1"/>
              <a:t>iv</a:t>
            </a:r>
            <a:r>
              <a:rPr lang="en-US" sz="2400" dirty="0" err="1"/>
              <a:t>University</a:t>
            </a:r>
            <a:r>
              <a:rPr lang="en-US" sz="2400" dirty="0"/>
              <a:t> of Pennsylvania, </a:t>
            </a:r>
            <a:r>
              <a:rPr lang="en-US" sz="2400" baseline="30000" dirty="0" err="1"/>
              <a:t>v</a:t>
            </a:r>
            <a:r>
              <a:rPr lang="en-US" sz="2400" dirty="0" err="1"/>
              <a:t>A.T</a:t>
            </a:r>
            <a:r>
              <a:rPr lang="en-US" sz="2400" dirty="0"/>
              <a:t> Still University School of Osteopathic Medicine Arizona,  </a:t>
            </a:r>
            <a:r>
              <a:rPr lang="en-US" sz="2400" baseline="30000" dirty="0" err="1"/>
              <a:t>vi</a:t>
            </a:r>
            <a:r>
              <a:rPr lang="en-US" sz="2400" dirty="0" err="1"/>
              <a:t>Maine</a:t>
            </a:r>
            <a:r>
              <a:rPr lang="en-US" sz="2400" dirty="0"/>
              <a:t> Medical Center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63F0BC-B681-40C5-8B9E-307F701CC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55888" y="9268255"/>
            <a:ext cx="8384776" cy="52629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10C68F-56C4-4CFC-B841-1F01035C9D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882" y="9252254"/>
            <a:ext cx="8384776" cy="52789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F1033E-901C-4FC6-B9FA-4BC222C23A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55889" y="3794392"/>
            <a:ext cx="8329221" cy="5319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2D0AFB-4483-467B-9856-15C926DCE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2882" y="3815278"/>
            <a:ext cx="8329221" cy="52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1A6537-1BFF-4A37-BC53-1AE7D3FE1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F4B4D-E2FB-4D27-8E56-E0FB6F9C2260}">
  <ds:schemaRefs>
    <ds:schemaRef ds:uri="http://purl.org/dc/elements/1.1/"/>
    <ds:schemaRef ds:uri="c358cfc3-f71e-41a5-9d77-25d9b3a3086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c3013fe-70f9-4ff4-8610-8d1cdb634c0d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6142</TotalTime>
  <Words>563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128</cp:revision>
  <dcterms:created xsi:type="dcterms:W3CDTF">2019-07-25T20:43:26Z</dcterms:created>
  <dcterms:modified xsi:type="dcterms:W3CDTF">2022-09-19T16:57:59Z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