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6"/>
  </p:notesMasterIdLst>
  <p:sldIdLst>
    <p:sldId id="319" r:id="rId5"/>
  </p:sldIdLst>
  <p:sldSz cx="34137600" cy="19202400"/>
  <p:notesSz cx="9601200" cy="7315200"/>
  <p:embeddedFontLst>
    <p:embeddedFont>
      <p:font typeface="Arial Black" panose="020B0604020202020204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769" userDrawn="1">
          <p15:clr>
            <a:srgbClr val="A4A3A4"/>
          </p15:clr>
        </p15:guide>
        <p15:guide id="3" pos="4165" userDrawn="1">
          <p15:clr>
            <a:srgbClr val="A4A3A4"/>
          </p15:clr>
        </p15:guide>
        <p15:guide id="4" pos="183" userDrawn="1">
          <p15:clr>
            <a:srgbClr val="A4A3A4"/>
          </p15:clr>
        </p15:guide>
        <p15:guide id="5" pos="514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Herr" initials="LH" lastIdx="1" clrIdx="0">
    <p:extLst>
      <p:ext uri="{19B8F6BF-5375-455C-9EA6-DF929625EA0E}">
        <p15:presenceInfo xmlns:p15="http://schemas.microsoft.com/office/powerpoint/2012/main" userId="S::Lindsay.Herr@asco.org::2d679bad-8c1c-43f8-9b76-32e18ee1ecc8" providerId="AD"/>
      </p:ext>
    </p:extLst>
  </p:cmAuthor>
  <p:cmAuthor id="2" name="Arnold, R. M." initials="ARM" lastIdx="12" clrIdx="1">
    <p:extLst>
      <p:ext uri="{19B8F6BF-5375-455C-9EA6-DF929625EA0E}">
        <p15:presenceInfo xmlns:p15="http://schemas.microsoft.com/office/powerpoint/2012/main" userId="S::arnoldrm@upmc.edu::71d7cddb-fb7c-46f9-a968-40c8415df66e" providerId="AD"/>
      </p:ext>
    </p:extLst>
  </p:cmAuthor>
  <p:cmAuthor id="3" name="Yael Schenker" initials="YS" lastIdx="6" clrIdx="2">
    <p:extLst>
      <p:ext uri="{19B8F6BF-5375-455C-9EA6-DF929625EA0E}">
        <p15:presenceInfo xmlns:p15="http://schemas.microsoft.com/office/powerpoint/2012/main" userId="Yael Schen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E06"/>
    <a:srgbClr val="1C2956"/>
    <a:srgbClr val="F4520A"/>
    <a:srgbClr val="FFA726"/>
    <a:srgbClr val="263238"/>
    <a:srgbClr val="EEEBE9"/>
    <a:srgbClr val="EA4C89"/>
    <a:srgbClr val="FFF59D"/>
    <a:srgbClr val="FFFFFF"/>
    <a:srgbClr val="EF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2" autoAdjust="0"/>
    <p:restoredTop sz="79730" autoAdjust="0"/>
  </p:normalViewPr>
  <p:slideViewPr>
    <p:cSldViewPr snapToGrid="0" showGuides="1">
      <p:cViewPr>
        <p:scale>
          <a:sx n="24" d="100"/>
          <a:sy n="24" d="100"/>
        </p:scale>
        <p:origin x="1768" y="576"/>
      </p:cViewPr>
      <p:guideLst>
        <p:guide pos="10769"/>
        <p:guide pos="4165"/>
        <p:guide pos="183"/>
        <p:guide pos="514"/>
        <p:guide orient="horz" pos="60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1CB04D-1C75-43E0-9B64-B7DDAA42BB2C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1pPr>
    <a:lvl2pPr marL="283235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2pPr>
    <a:lvl3pPr marL="566471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3pPr>
    <a:lvl4pPr marL="849706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4pPr>
    <a:lvl5pPr marL="113294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5pPr>
    <a:lvl6pPr marL="1416177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6pPr>
    <a:lvl7pPr marL="169941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7pPr>
    <a:lvl8pPr marL="1982648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8pPr>
    <a:lvl9pPr marL="2265883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" dirty="0"/>
              <a:t>Questions:</a:t>
            </a:r>
          </a:p>
          <a:p>
            <a:r>
              <a:rPr lang="en-US" sz="600" dirty="0"/>
              <a:t>[ ] QR code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3142616"/>
            <a:ext cx="25603200" cy="6685280"/>
          </a:xfrm>
        </p:spPr>
        <p:txBody>
          <a:bodyPr anchor="b"/>
          <a:lstStyle>
            <a:lvl1pPr algn="ctr"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0085706"/>
            <a:ext cx="25603200" cy="4636134"/>
          </a:xfrm>
        </p:spPr>
        <p:txBody>
          <a:bodyPr/>
          <a:lstStyle>
            <a:lvl1pPr marL="0" indent="0" algn="ctr">
              <a:buNone/>
              <a:defRPr sz="6720"/>
            </a:lvl1pPr>
            <a:lvl2pPr marL="1280160" indent="0" algn="ctr">
              <a:buNone/>
              <a:defRPr sz="5600"/>
            </a:lvl2pPr>
            <a:lvl3pPr marL="2560320" indent="0" algn="ctr">
              <a:buNone/>
              <a:defRPr sz="5040"/>
            </a:lvl3pPr>
            <a:lvl4pPr marL="3840480" indent="0" algn="ctr">
              <a:buNone/>
              <a:defRPr sz="4480"/>
            </a:lvl4pPr>
            <a:lvl5pPr marL="5120640" indent="0" algn="ctr">
              <a:buNone/>
              <a:defRPr sz="4480"/>
            </a:lvl5pPr>
            <a:lvl6pPr marL="6400800" indent="0" algn="ctr">
              <a:buNone/>
              <a:defRPr sz="4480"/>
            </a:lvl6pPr>
            <a:lvl7pPr marL="7680960" indent="0" algn="ctr">
              <a:buNone/>
              <a:defRPr sz="4480"/>
            </a:lvl7pPr>
            <a:lvl8pPr marL="8961120" indent="0" algn="ctr">
              <a:buNone/>
              <a:defRPr sz="4480"/>
            </a:lvl8pPr>
            <a:lvl9pPr marL="10241280" indent="0" algn="ctr">
              <a:buNone/>
              <a:defRPr sz="44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429720" y="1022350"/>
            <a:ext cx="7360920" cy="16273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6960" y="1022350"/>
            <a:ext cx="21656040" cy="162731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180" y="4787268"/>
            <a:ext cx="29443680" cy="7987664"/>
          </a:xfrm>
        </p:spPr>
        <p:txBody>
          <a:bodyPr anchor="b"/>
          <a:lstStyle>
            <a:lvl1pPr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9180" y="12850498"/>
            <a:ext cx="29443680" cy="4200524"/>
          </a:xfrm>
        </p:spPr>
        <p:txBody>
          <a:bodyPr/>
          <a:lstStyle>
            <a:lvl1pPr marL="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1pPr>
            <a:lvl2pPr marL="128016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5603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38404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4pPr>
            <a:lvl5pPr marL="512064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5pPr>
            <a:lvl6pPr marL="640080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6pPr>
            <a:lvl7pPr marL="768096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7pPr>
            <a:lvl8pPr marL="896112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8pPr>
            <a:lvl9pPr marL="102412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69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21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6" y="1022352"/>
            <a:ext cx="29443680" cy="371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408" y="4707256"/>
            <a:ext cx="14441804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1408" y="7014210"/>
            <a:ext cx="14441804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82160" y="4707256"/>
            <a:ext cx="14512926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282160" y="7014210"/>
            <a:ext cx="14512926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2926" y="2764791"/>
            <a:ext cx="17282160" cy="13646150"/>
          </a:xfrm>
        </p:spPr>
        <p:txBody>
          <a:bodyPr/>
          <a:lstStyle>
            <a:lvl1pPr>
              <a:defRPr sz="8960"/>
            </a:lvl1pPr>
            <a:lvl2pPr>
              <a:defRPr sz="7840"/>
            </a:lvl2pPr>
            <a:lvl3pPr>
              <a:defRPr sz="672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12926" y="2764791"/>
            <a:ext cx="17282160" cy="13646150"/>
          </a:xfrm>
        </p:spPr>
        <p:txBody>
          <a:bodyPr anchor="t"/>
          <a:lstStyle>
            <a:lvl1pPr marL="0" indent="0">
              <a:buNone/>
              <a:defRPr sz="8960"/>
            </a:lvl1pPr>
            <a:lvl2pPr marL="1280160" indent="0">
              <a:buNone/>
              <a:defRPr sz="7840"/>
            </a:lvl2pPr>
            <a:lvl3pPr marL="2560320" indent="0">
              <a:buNone/>
              <a:defRPr sz="6720"/>
            </a:lvl3pPr>
            <a:lvl4pPr marL="3840480" indent="0">
              <a:buNone/>
              <a:defRPr sz="5600"/>
            </a:lvl4pPr>
            <a:lvl5pPr marL="5120640" indent="0">
              <a:buNone/>
              <a:defRPr sz="5600"/>
            </a:lvl5pPr>
            <a:lvl6pPr marL="6400800" indent="0">
              <a:buNone/>
              <a:defRPr sz="5600"/>
            </a:lvl6pPr>
            <a:lvl7pPr marL="7680960" indent="0">
              <a:buNone/>
              <a:defRPr sz="5600"/>
            </a:lvl7pPr>
            <a:lvl8pPr marL="8961120" indent="0">
              <a:buNone/>
              <a:defRPr sz="5600"/>
            </a:lvl8pPr>
            <a:lvl9pPr marL="10241280" indent="0">
              <a:buNone/>
              <a:defRPr sz="5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6960" y="1022352"/>
            <a:ext cx="29443680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5111750"/>
            <a:ext cx="29443680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696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8080" y="17797781"/>
            <a:ext cx="115214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0968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2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560320" rtl="0" eaLnBrk="1" latinLnBrk="0" hangingPunct="1">
        <a:lnSpc>
          <a:spcPct val="90000"/>
        </a:lnSpc>
        <a:spcBef>
          <a:spcPct val="0"/>
        </a:spcBef>
        <a:buNone/>
        <a:defRPr sz="12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080" indent="-640080" algn="l" defTabSz="256032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784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4805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704088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83210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8813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5603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12064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640080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76809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89611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2412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AD944-7D57-4665-971F-668A33F598C8}"/>
              </a:ext>
            </a:extLst>
          </p:cNvPr>
          <p:cNvSpPr txBox="1"/>
          <p:nvPr/>
        </p:nvSpPr>
        <p:spPr>
          <a:xfrm>
            <a:off x="0" y="7621"/>
            <a:ext cx="34137600" cy="418576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AFFILIATIONS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C30069-C0D7-4F6F-B335-A4FC423BC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98" y="295243"/>
            <a:ext cx="2529016" cy="2564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115" y="1598299"/>
            <a:ext cx="7787693" cy="3158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4570" y="8794146"/>
            <a:ext cx="11930743" cy="9526198"/>
          </a:xfrm>
          <a:prstGeom prst="rect">
            <a:avLst/>
          </a:prstGeom>
          <a:solidFill>
            <a:srgbClr val="F86E0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3899" y="9499082"/>
            <a:ext cx="10808480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What I am looking for:</a:t>
            </a:r>
            <a:endParaRPr lang="en-US" sz="4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Point of contact in UPMC or other organizations to help recruit nurses with cancer for my studies.</a:t>
            </a:r>
          </a:p>
          <a:p>
            <a:pPr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My study projects:</a:t>
            </a:r>
          </a:p>
          <a:p>
            <a:pPr marL="914400" indent="-914400">
              <a:spcAft>
                <a:spcPts val="1200"/>
              </a:spcAft>
              <a:buAutoNum type="arabicParenBoth"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Focus group: to explore return-to-work experiences in nurses with cancer.</a:t>
            </a:r>
          </a:p>
          <a:p>
            <a:pPr marL="914400" indent="-914400">
              <a:spcAft>
                <a:spcPts val="1200"/>
              </a:spcAft>
              <a:buAutoNum type="arabicParenBoth"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Cross-sectional survey: to examine work limitations and associated factors in nurses with cancer.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4570" y="4870508"/>
            <a:ext cx="11930743" cy="43927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898" y="5124055"/>
            <a:ext cx="1019556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Who I am:</a:t>
            </a:r>
          </a:p>
          <a:p>
            <a:r>
              <a:rPr lang="en-US" sz="4800" dirty="0">
                <a:solidFill>
                  <a:schemeClr val="bg1"/>
                </a:solidFill>
              </a:rPr>
              <a:t>Kai-Lin You, MSN, RN</a:t>
            </a:r>
          </a:p>
          <a:p>
            <a:r>
              <a:rPr lang="en-US" sz="4800" dirty="0">
                <a:solidFill>
                  <a:schemeClr val="bg1"/>
                </a:solidFill>
              </a:rPr>
              <a:t>PhD Student </a:t>
            </a:r>
          </a:p>
          <a:p>
            <a:r>
              <a:rPr lang="en-US" sz="4800" dirty="0">
                <a:solidFill>
                  <a:schemeClr val="bg1"/>
                </a:solidFill>
              </a:rPr>
              <a:t>School of Nursing</a:t>
            </a:r>
          </a:p>
          <a:p>
            <a:r>
              <a:rPr lang="en-US" sz="4800" dirty="0" err="1">
                <a:solidFill>
                  <a:schemeClr val="bg1"/>
                </a:solidFill>
              </a:rPr>
              <a:t>kailinyou@pitt.edu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586BF5C-0596-F35C-1198-2C6F4E63B87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12374"/>
            <a:ext cx="33782000" cy="2636837"/>
          </a:xfrm>
          <a:prstGeom prst="rect">
            <a:avLst/>
          </a:prstGeom>
        </p:spPr>
        <p:txBody>
          <a:bodyPr/>
          <a:lstStyle>
            <a:lvl1pPr marL="640080" indent="-640080" algn="l" defTabSz="2560320" rtl="0" eaLnBrk="1" latinLnBrk="0" hangingPunct="1">
              <a:lnSpc>
                <a:spcPct val="90000"/>
              </a:lnSpc>
              <a:spcBef>
                <a:spcPts val="2800"/>
              </a:spcBef>
              <a:buFont typeface="Arial" panose="020B0604020202020204" pitchFamily="34" charset="0"/>
              <a:buChar char="•"/>
              <a:defRPr sz="7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-640080" algn="l" defTabSz="256032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00400" indent="-640080" algn="l" defTabSz="256032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80560" indent="-640080" algn="l" defTabSz="256032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720" indent="-640080" algn="l" defTabSz="256032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40880" indent="-640080" algn="l" defTabSz="256032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321040" indent="-640080" algn="l" defTabSz="256032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601200" indent="-640080" algn="l" defTabSz="256032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81360" indent="-640080" algn="l" defTabSz="256032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400"/>
              </a:lnSpc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Kai-Lin You</a:t>
            </a:r>
            <a:r>
              <a:rPr lang="en-US" altLang="en-US" sz="2800" baseline="300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MSN, RN,  Catherine Bender</a:t>
            </a:r>
            <a:r>
              <a:rPr lang="en-US" altLang="en-US" sz="2800" baseline="300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PHD, RN, FAAN,  Laura Fennimore</a:t>
            </a:r>
            <a:r>
              <a:rPr lang="en-US" altLang="en-US" sz="2800" baseline="300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DNP, RN, NEA-BC, FAAN,  Margaret Rosenzweig</a:t>
            </a:r>
            <a:r>
              <a:rPr lang="en-US" altLang="en-US" sz="2800" baseline="300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PHD, CRNP-C, AOCNP, FAAN,  </a:t>
            </a:r>
          </a:p>
          <a:p>
            <a:pPr marL="0" indent="0" algn="ctr">
              <a:lnSpc>
                <a:spcPts val="4400"/>
              </a:lnSpc>
              <a:spcBef>
                <a:spcPct val="0"/>
              </a:spcBef>
              <a:buNone/>
            </a:pPr>
            <a:r>
              <a:rPr lang="en-US" altLang="en-US" sz="2800" dirty="0" err="1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Ketki</a:t>
            </a:r>
            <a:r>
              <a:rPr lang="en-US" altLang="en-US" sz="28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Raina</a:t>
            </a:r>
            <a:r>
              <a:rPr lang="en-US" altLang="en-US" sz="2800" baseline="300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PhD, OTR/L, FAOTA,  Allison Dalby</a:t>
            </a:r>
            <a:r>
              <a:rPr lang="en-US" altLang="en-US" sz="2800" baseline="300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  Meredith Cummings</a:t>
            </a:r>
            <a:r>
              <a:rPr lang="en-US" altLang="en-US" sz="2800" baseline="300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BSN,  Teresa Hagan Thomas</a:t>
            </a:r>
            <a:r>
              <a:rPr lang="en-US" altLang="en-US" sz="2800" baseline="300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PhD, RN</a:t>
            </a:r>
          </a:p>
          <a:p>
            <a:pPr marL="0" indent="0" algn="ctr">
              <a:lnSpc>
                <a:spcPts val="4400"/>
              </a:lnSpc>
              <a:spcBef>
                <a:spcPct val="0"/>
              </a:spcBef>
              <a:buNone/>
            </a:pPr>
            <a:r>
              <a:rPr lang="en-US" altLang="en-US" sz="2800" baseline="300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University of Pittsburgh School of Nursing, Pennsylvania</a:t>
            </a:r>
          </a:p>
          <a:p>
            <a:pPr marL="0" indent="0" algn="ctr">
              <a:lnSpc>
                <a:spcPts val="4400"/>
              </a:lnSpc>
              <a:spcBef>
                <a:spcPct val="0"/>
              </a:spcBef>
              <a:buNone/>
            </a:pPr>
            <a:r>
              <a:rPr lang="en-US" altLang="en-US" sz="2800" baseline="300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1C29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School of Health and Rehabilitation Sciences, University of Pittsburgh, Pennsylvania 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DE1B18-4CA7-6E99-2E9A-72DE278D7895}"/>
              </a:ext>
            </a:extLst>
          </p:cNvPr>
          <p:cNvSpPr txBox="1">
            <a:spLocks/>
          </p:cNvSpPr>
          <p:nvPr/>
        </p:nvSpPr>
        <p:spPr>
          <a:xfrm>
            <a:off x="1736457" y="507803"/>
            <a:ext cx="34137600" cy="152876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25603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3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987070">
              <a:defRPr/>
            </a:pPr>
            <a:r>
              <a:rPr lang="en-US" sz="6600" b="1" dirty="0">
                <a:solidFill>
                  <a:srgbClr val="1C2956"/>
                </a:solidFill>
                <a:latin typeface="Cambria" panose="020405030504060302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A Scoping Review of Work-Related Studies in Nurses Diagnosed with Cancer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A703-785D-E348-3E33-BADCD606D1E9}"/>
              </a:ext>
            </a:extLst>
          </p:cNvPr>
          <p:cNvSpPr txBox="1"/>
          <p:nvPr/>
        </p:nvSpPr>
        <p:spPr>
          <a:xfrm>
            <a:off x="13590542" y="4516565"/>
            <a:ext cx="10058400" cy="12541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b="1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Background</a:t>
            </a:r>
            <a:endParaRPr lang="en-US" sz="5400" dirty="0">
              <a:solidFill>
                <a:srgbClr val="422908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Nurse with cancer may struggle to return to work or leave the workforce</a:t>
            </a:r>
            <a:r>
              <a:rPr lang="zh-TW" altLang="en-US" sz="36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following a cancer diagnosis</a:t>
            </a:r>
            <a:r>
              <a:rPr lang="en-US" sz="36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 scope of work-related studies in nurses with cancer is unclear and mapping the key concepts underpinning this field is needed.</a:t>
            </a:r>
            <a:endParaRPr lang="en-US" sz="1600" b="1" dirty="0">
              <a:solidFill>
                <a:srgbClr val="4229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b="1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Purpose</a:t>
            </a:r>
            <a:endParaRPr lang="en-US" sz="4000" b="1" dirty="0">
              <a:solidFill>
                <a:srgbClr val="422908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To examine and map the work-related concepts, and identify knowledge gaps and evidence to inform future research.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b="1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Methods</a:t>
            </a:r>
            <a:endParaRPr lang="en-US" sz="4000" b="1" dirty="0">
              <a:solidFill>
                <a:srgbClr val="422908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41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PRISMA for Scoping Reviews</a:t>
            </a:r>
            <a:r>
              <a:rPr lang="zh-TW" altLang="en-US" sz="3600" dirty="0">
                <a:solidFill>
                  <a:srgbClr val="41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41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Checklist </a:t>
            </a:r>
            <a:r>
              <a:rPr lang="en-US" sz="3600" dirty="0">
                <a:solidFill>
                  <a:srgbClr val="41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41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Databases: PubMed, Ovid APA </a:t>
            </a:r>
            <a:r>
              <a:rPr lang="en-US" sz="3600" dirty="0" err="1">
                <a:solidFill>
                  <a:srgbClr val="41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PsycInfo</a:t>
            </a:r>
            <a:r>
              <a:rPr lang="en-US" sz="3600" dirty="0">
                <a:solidFill>
                  <a:srgbClr val="41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EBSCOhost CINAHL.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Inclusion criteria: </a:t>
            </a:r>
            <a:r>
              <a:rPr lang="en-US" sz="36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Articles with participants who were: (1) adults and registered nurses; (2) diagnosed with an advanced cancer; and (3) were employed primarily in clinical settings (clinical/managerial work), and articles about work-related issues.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75B99D-202F-D6A5-FBEB-C48E918D173C}"/>
              </a:ext>
            </a:extLst>
          </p:cNvPr>
          <p:cNvSpPr txBox="1"/>
          <p:nvPr/>
        </p:nvSpPr>
        <p:spPr>
          <a:xfrm>
            <a:off x="23723600" y="4516565"/>
            <a:ext cx="10058400" cy="145886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b="1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Results</a:t>
            </a:r>
            <a:endParaRPr lang="en-US" sz="1100" b="1" dirty="0">
              <a:latin typeface="+mn-lt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11 articles were included. Sample sizes: 1-130. Most common cancer diagnosis: breast cancer (53.9%). Majority were females (98.9%).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rgbClr val="422908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rgbClr val="422908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rgbClr val="422908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rgbClr val="422908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rgbClr val="422908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en-US" altLang="en-US" sz="3600" dirty="0">
              <a:solidFill>
                <a:srgbClr val="422908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Work-related concepts: Role adjustment in work; Impact of cancer symptoms on work; Organizational support; Coping strategies for work; Gain insights for patient care; Quality of work life.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Knowledge Gaps: T</a:t>
            </a:r>
            <a:r>
              <a:rPr lang="en-US" sz="36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heoretical frameworks were not identified. Limited diversity of samples.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Discussion &amp; Conclusions</a:t>
            </a:r>
            <a:endParaRPr lang="en-US" sz="3600" dirty="0">
              <a:solidFill>
                <a:srgbClr val="422908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Limitations: limited access to articles outside databases, lack of specific suggestions.</a:t>
            </a:r>
            <a:endParaRPr lang="en-US" sz="2400" dirty="0">
              <a:solidFill>
                <a:srgbClr val="422908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Strategies are needed to support the career and retention of nurse with cancer in the healthcare workforce.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422908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762EC8-1572-5DE3-B35C-6E80B8489BFC}"/>
              </a:ext>
            </a:extLst>
          </p:cNvPr>
          <p:cNvSpPr txBox="1"/>
          <p:nvPr/>
        </p:nvSpPr>
        <p:spPr>
          <a:xfrm>
            <a:off x="13590542" y="17720179"/>
            <a:ext cx="1196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Acknowledgments: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University of Pittsburgh School of Nursing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42290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Scholarship of Taiwan Government Sponsorship for Overseas Study.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04740D-148D-AB7C-E7AA-A10F0EF1D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9527" y="7207293"/>
            <a:ext cx="4780969" cy="3624430"/>
          </a:xfrm>
          <a:prstGeom prst="rect">
            <a:avLst/>
          </a:prstGeom>
        </p:spPr>
      </p:pic>
      <p:sp>
        <p:nvSpPr>
          <p:cNvPr id="25" name="Rectangle 5">
            <a:extLst>
              <a:ext uri="{FF2B5EF4-FFF2-40B4-BE49-F238E27FC236}">
                <a16:creationId xmlns:a16="http://schemas.microsoft.com/office/drawing/2014/main" id="{DFBB2C09-69E6-B655-6C03-9FC0F3C2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1911" y="10293736"/>
            <a:ext cx="4370748" cy="523220"/>
          </a:xfrm>
          <a:prstGeom prst="rect">
            <a:avLst/>
          </a:prstGeom>
          <a:solidFill>
            <a:srgbClr val="FFE79B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b="1" dirty="0">
                <a:latin typeface="Cambria" panose="02040503050406030204" pitchFamily="18" charset="0"/>
              </a:rPr>
              <a:t>Figure 1. </a:t>
            </a:r>
            <a:r>
              <a:rPr lang="en-US" altLang="en-US" sz="2800" dirty="0">
                <a:latin typeface="Cambria" panose="02040503050406030204" pitchFamily="18" charset="0"/>
              </a:rPr>
              <a:t>Research Designs</a:t>
            </a:r>
          </a:p>
        </p:txBody>
      </p:sp>
      <p:pic>
        <p:nvPicPr>
          <p:cNvPr id="27" name="Picture 26" descr="Qr code&#10;&#10;Description automatically generated">
            <a:extLst>
              <a:ext uri="{FF2B5EF4-FFF2-40B4-BE49-F238E27FC236}">
                <a16:creationId xmlns:a16="http://schemas.microsoft.com/office/drawing/2014/main" id="{1C43FC17-8A64-280D-D8DE-B776D9284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53" y="5853964"/>
            <a:ext cx="2906920" cy="29069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0B7A4FC-500A-D3C9-377E-C20017CD67D8}"/>
              </a:ext>
            </a:extLst>
          </p:cNvPr>
          <p:cNvSpPr txBox="1"/>
          <p:nvPr/>
        </p:nvSpPr>
        <p:spPr>
          <a:xfrm>
            <a:off x="10129219" y="5785774"/>
            <a:ext cx="20254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Scan the code to connect to me on LinkedIn 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sym typeface="Wingdings" pitchFamily="2" charset="2"/>
              </a:rPr>
              <a:t>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2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24C4ACFCE9A48B8FB24D317AF858B" ma:contentTypeVersion="12" ma:contentTypeDescription="Create a new document." ma:contentTypeScope="" ma:versionID="57617d509fbf826dc059d49637aea493">
  <xsd:schema xmlns:xsd="http://www.w3.org/2001/XMLSchema" xmlns:xs="http://www.w3.org/2001/XMLSchema" xmlns:p="http://schemas.microsoft.com/office/2006/metadata/properties" xmlns:ns2="7c3013fe-70f9-4ff4-8610-8d1cdb634c0d" xmlns:ns3="c358cfc3-f71e-41a5-9d77-25d9b3a30863" targetNamespace="http://schemas.microsoft.com/office/2006/metadata/properties" ma:root="true" ma:fieldsID="20a276d81431d8b95807eb994ce1c865" ns2:_="" ns3:_="">
    <xsd:import namespace="7c3013fe-70f9-4ff4-8610-8d1cdb634c0d"/>
    <xsd:import namespace="c358cfc3-f71e-41a5-9d77-25d9b3a30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013fe-70f9-4ff4-8610-8d1cdb634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8cfc3-f71e-41a5-9d77-25d9b3a30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3943FB-B30E-4EA8-AC49-4555611B5C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1A6537-1BFF-4A37-BC53-1AE7D3FE1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013fe-70f9-4ff4-8610-8d1cdb634c0d"/>
    <ds:schemaRef ds:uri="c358cfc3-f71e-41a5-9d77-25d9b3a30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DF4B4D-E2FB-4D27-8E56-E0FB6F9C2260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c358cfc3-f71e-41a5-9d77-25d9b3a30863"/>
    <ds:schemaRef ds:uri="7c3013fe-70f9-4ff4-8610-8d1cdb634c0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2728</TotalTime>
  <Words>447</Words>
  <Application>Microsoft Macintosh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Cambria</vt:lpstr>
      <vt:lpstr>Times New Roman</vt:lpstr>
      <vt:lpstr>Calibri</vt:lpstr>
      <vt:lpstr>Arial Black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Lisa Greaves</dc:creator>
  <cp:lastModifiedBy>You, Kai-Lin</cp:lastModifiedBy>
  <cp:revision>95</cp:revision>
  <dcterms:created xsi:type="dcterms:W3CDTF">2019-07-25T20:43:26Z</dcterms:created>
  <dcterms:modified xsi:type="dcterms:W3CDTF">2022-09-15T21:17:02Z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0x010100B1C24C4ACFCE9A48B8FB24D317AF858B</vt:lpwstr>
  </property>
</Properties>
</file>