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7"/>
  </p:notesMasterIdLst>
  <p:sldIdLst>
    <p:sldId id="321" r:id="rId5"/>
    <p:sldId id="320" r:id="rId6"/>
  </p:sldIdLst>
  <p:sldSz cx="34137600" cy="19202400"/>
  <p:notesSz cx="9601200" cy="7315200"/>
  <p:embeddedFontLst>
    <p:embeddedFont>
      <p:font typeface="Arial Black" panose="020B0604020202020204" pitchFamily="34" charset="0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769" userDrawn="1">
          <p15:clr>
            <a:srgbClr val="A4A3A4"/>
          </p15:clr>
        </p15:guide>
        <p15:guide id="3" pos="4165" userDrawn="1">
          <p15:clr>
            <a:srgbClr val="A4A3A4"/>
          </p15:clr>
        </p15:guide>
        <p15:guide id="4" pos="183" userDrawn="1">
          <p15:clr>
            <a:srgbClr val="A4A3A4"/>
          </p15:clr>
        </p15:guide>
        <p15:guide id="5" pos="514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  <p:cmAuthor id="2" name="Arnold, R. M." initials="ARM" lastIdx="12" clrIdx="1">
    <p:extLst>
      <p:ext uri="{19B8F6BF-5375-455C-9EA6-DF929625EA0E}">
        <p15:presenceInfo xmlns:p15="http://schemas.microsoft.com/office/powerpoint/2012/main" userId="S::arnoldrm@upmc.edu::71d7cddb-fb7c-46f9-a968-40c8415df66e" providerId="AD"/>
      </p:ext>
    </p:extLst>
  </p:cmAuthor>
  <p:cmAuthor id="3" name="Yael Schenker" initials="YS" lastIdx="6" clrIdx="2">
    <p:extLst>
      <p:ext uri="{19B8F6BF-5375-455C-9EA6-DF929625EA0E}">
        <p15:presenceInfo xmlns:p15="http://schemas.microsoft.com/office/powerpoint/2012/main" userId="Yael Schen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E06"/>
    <a:srgbClr val="FFA726"/>
    <a:srgbClr val="F4520A"/>
    <a:srgbClr val="263238"/>
    <a:srgbClr val="EEEBE9"/>
    <a:srgbClr val="EA4C89"/>
    <a:srgbClr val="FFF59D"/>
    <a:srgbClr val="FFFFFF"/>
    <a:srgbClr val="EFF8F3"/>
    <a:srgbClr val="874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2" autoAdjust="0"/>
    <p:restoredTop sz="79716" autoAdjust="0"/>
  </p:normalViewPr>
  <p:slideViewPr>
    <p:cSldViewPr snapToGrid="0" showGuides="1">
      <p:cViewPr varScale="1">
        <p:scale>
          <a:sx n="34" d="100"/>
          <a:sy n="34" d="100"/>
        </p:scale>
        <p:origin x="1152" y="232"/>
      </p:cViewPr>
      <p:guideLst>
        <p:guide pos="10769"/>
        <p:guide pos="4165"/>
        <p:guide pos="183"/>
        <p:guide pos="514"/>
        <p:guide orient="horz" pos="60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3142616"/>
            <a:ext cx="25603200" cy="6685280"/>
          </a:xfr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0085706"/>
            <a:ext cx="25603200" cy="4636134"/>
          </a:xfrm>
        </p:spPr>
        <p:txBody>
          <a:bodyPr/>
          <a:lstStyle>
            <a:lvl1pPr marL="0" indent="0" algn="ctr">
              <a:buNone/>
              <a:defRPr sz="6720"/>
            </a:lvl1pPr>
            <a:lvl2pPr marL="1280160" indent="0" algn="ctr">
              <a:buNone/>
              <a:defRPr sz="5600"/>
            </a:lvl2pPr>
            <a:lvl3pPr marL="2560320" indent="0" algn="ctr">
              <a:buNone/>
              <a:defRPr sz="5040"/>
            </a:lvl3pPr>
            <a:lvl4pPr marL="3840480" indent="0" algn="ctr">
              <a:buNone/>
              <a:defRPr sz="4480"/>
            </a:lvl4pPr>
            <a:lvl5pPr marL="5120640" indent="0" algn="ctr">
              <a:buNone/>
              <a:defRPr sz="4480"/>
            </a:lvl5pPr>
            <a:lvl6pPr marL="6400800" indent="0" algn="ctr">
              <a:buNone/>
              <a:defRPr sz="4480"/>
            </a:lvl6pPr>
            <a:lvl7pPr marL="7680960" indent="0" algn="ctr">
              <a:buNone/>
              <a:defRPr sz="4480"/>
            </a:lvl7pPr>
            <a:lvl8pPr marL="8961120" indent="0" algn="ctr">
              <a:buNone/>
              <a:defRPr sz="4480"/>
            </a:lvl8pPr>
            <a:lvl9pPr marL="10241280" indent="0" algn="ctr">
              <a:buNone/>
              <a:defRPr sz="4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6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429720" y="1022350"/>
            <a:ext cx="736092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1022350"/>
            <a:ext cx="2165604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4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80" y="4787268"/>
            <a:ext cx="29443680" cy="7987664"/>
          </a:xfrm>
        </p:spPr>
        <p:txBody>
          <a:bodyPr anchor="b"/>
          <a:lstStyle>
            <a:lvl1pPr>
              <a:defRPr sz="1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9180" y="12850498"/>
            <a:ext cx="29443680" cy="4200524"/>
          </a:xfrm>
        </p:spPr>
        <p:txBody>
          <a:bodyPr/>
          <a:lstStyle>
            <a:lvl1pPr marL="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1pPr>
            <a:lvl2pPr marL="128016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56032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38404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4pPr>
            <a:lvl5pPr marL="512064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5pPr>
            <a:lvl6pPr marL="640080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6pPr>
            <a:lvl7pPr marL="768096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7pPr>
            <a:lvl8pPr marL="896112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8pPr>
            <a:lvl9pPr marL="10241280" indent="0">
              <a:buNone/>
              <a:defRPr sz="4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7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282160" y="5111750"/>
            <a:ext cx="1450848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82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6" y="1022352"/>
            <a:ext cx="2944368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408" y="4707256"/>
            <a:ext cx="14441804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51408" y="7014210"/>
            <a:ext cx="14441804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282160" y="4707256"/>
            <a:ext cx="14512926" cy="2306954"/>
          </a:xfrm>
        </p:spPr>
        <p:txBody>
          <a:bodyPr anchor="b"/>
          <a:lstStyle>
            <a:lvl1pPr marL="0" indent="0">
              <a:buNone/>
              <a:defRPr sz="6720" b="1"/>
            </a:lvl1pPr>
            <a:lvl2pPr marL="1280160" indent="0">
              <a:buNone/>
              <a:defRPr sz="5600" b="1"/>
            </a:lvl2pPr>
            <a:lvl3pPr marL="2560320" indent="0">
              <a:buNone/>
              <a:defRPr sz="5040" b="1"/>
            </a:lvl3pPr>
            <a:lvl4pPr marL="3840480" indent="0">
              <a:buNone/>
              <a:defRPr sz="4480" b="1"/>
            </a:lvl4pPr>
            <a:lvl5pPr marL="5120640" indent="0">
              <a:buNone/>
              <a:defRPr sz="4480" b="1"/>
            </a:lvl5pPr>
            <a:lvl6pPr marL="6400800" indent="0">
              <a:buNone/>
              <a:defRPr sz="4480" b="1"/>
            </a:lvl6pPr>
            <a:lvl7pPr marL="7680960" indent="0">
              <a:buNone/>
              <a:defRPr sz="4480" b="1"/>
            </a:lvl7pPr>
            <a:lvl8pPr marL="8961120" indent="0">
              <a:buNone/>
              <a:defRPr sz="4480" b="1"/>
            </a:lvl8pPr>
            <a:lvl9pPr marL="10241280" indent="0">
              <a:buNone/>
              <a:defRPr sz="4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282160" y="7014210"/>
            <a:ext cx="14512926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4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2926" y="2764791"/>
            <a:ext cx="17282160" cy="13646150"/>
          </a:xfrm>
        </p:spPr>
        <p:txBody>
          <a:bodyPr/>
          <a:lstStyle>
            <a:lvl1pPr>
              <a:defRPr sz="8960"/>
            </a:lvl1pPr>
            <a:lvl2pPr>
              <a:defRPr sz="7840"/>
            </a:lvl2pPr>
            <a:lvl3pPr>
              <a:defRPr sz="6720"/>
            </a:lvl3pPr>
            <a:lvl4pPr>
              <a:defRPr sz="5600"/>
            </a:lvl4pPr>
            <a:lvl5pPr>
              <a:defRPr sz="5600"/>
            </a:lvl5pPr>
            <a:lvl6pPr>
              <a:defRPr sz="5600"/>
            </a:lvl6pPr>
            <a:lvl7pPr>
              <a:defRPr sz="5600"/>
            </a:lvl7pPr>
            <a:lvl8pPr>
              <a:defRPr sz="5600"/>
            </a:lvl8pPr>
            <a:lvl9pPr>
              <a:defRPr sz="5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0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408" y="1280160"/>
            <a:ext cx="11010264" cy="4480560"/>
          </a:xfrm>
        </p:spPr>
        <p:txBody>
          <a:bodyPr anchor="b"/>
          <a:lstStyle>
            <a:lvl1pPr>
              <a:defRPr sz="8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12926" y="2764791"/>
            <a:ext cx="17282160" cy="13646150"/>
          </a:xfrm>
        </p:spPr>
        <p:txBody>
          <a:bodyPr anchor="t"/>
          <a:lstStyle>
            <a:lvl1pPr marL="0" indent="0">
              <a:buNone/>
              <a:defRPr sz="8960"/>
            </a:lvl1pPr>
            <a:lvl2pPr marL="1280160" indent="0">
              <a:buNone/>
              <a:defRPr sz="7840"/>
            </a:lvl2pPr>
            <a:lvl3pPr marL="2560320" indent="0">
              <a:buNone/>
              <a:defRPr sz="6720"/>
            </a:lvl3pPr>
            <a:lvl4pPr marL="3840480" indent="0">
              <a:buNone/>
              <a:defRPr sz="5600"/>
            </a:lvl4pPr>
            <a:lvl5pPr marL="5120640" indent="0">
              <a:buNone/>
              <a:defRPr sz="5600"/>
            </a:lvl5pPr>
            <a:lvl6pPr marL="6400800" indent="0">
              <a:buNone/>
              <a:defRPr sz="5600"/>
            </a:lvl6pPr>
            <a:lvl7pPr marL="7680960" indent="0">
              <a:buNone/>
              <a:defRPr sz="5600"/>
            </a:lvl7pPr>
            <a:lvl8pPr marL="8961120" indent="0">
              <a:buNone/>
              <a:defRPr sz="5600"/>
            </a:lvl8pPr>
            <a:lvl9pPr marL="10241280" indent="0">
              <a:buNone/>
              <a:defRPr sz="5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51408" y="5760720"/>
            <a:ext cx="11010264" cy="10672446"/>
          </a:xfrm>
        </p:spPr>
        <p:txBody>
          <a:bodyPr/>
          <a:lstStyle>
            <a:lvl1pPr marL="0" indent="0">
              <a:buNone/>
              <a:defRPr sz="4480"/>
            </a:lvl1pPr>
            <a:lvl2pPr marL="1280160" indent="0">
              <a:buNone/>
              <a:defRPr sz="3920"/>
            </a:lvl2pPr>
            <a:lvl3pPr marL="2560320" indent="0">
              <a:buNone/>
              <a:defRPr sz="3360"/>
            </a:lvl3pPr>
            <a:lvl4pPr marL="3840480" indent="0">
              <a:buNone/>
              <a:defRPr sz="2800"/>
            </a:lvl4pPr>
            <a:lvl5pPr marL="5120640" indent="0">
              <a:buNone/>
              <a:defRPr sz="2800"/>
            </a:lvl5pPr>
            <a:lvl6pPr marL="6400800" indent="0">
              <a:buNone/>
              <a:defRPr sz="2800"/>
            </a:lvl6pPr>
            <a:lvl7pPr marL="7680960" indent="0">
              <a:buNone/>
              <a:defRPr sz="2800"/>
            </a:lvl7pPr>
            <a:lvl8pPr marL="8961120" indent="0">
              <a:buNone/>
              <a:defRPr sz="2800"/>
            </a:lvl8pPr>
            <a:lvl9pPr marL="1024128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83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1022352"/>
            <a:ext cx="2944368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5111750"/>
            <a:ext cx="2944368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696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8/17/22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8080" y="17797781"/>
            <a:ext cx="115214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109680" y="17797781"/>
            <a:ext cx="7680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29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560320" rtl="0" eaLnBrk="1" latinLnBrk="0" hangingPunct="1">
        <a:lnSpc>
          <a:spcPct val="90000"/>
        </a:lnSpc>
        <a:spcBef>
          <a:spcPct val="0"/>
        </a:spcBef>
        <a:buNone/>
        <a:defRPr sz="12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080" indent="-640080" algn="l" defTabSz="2560320" rtl="0" eaLnBrk="1" latinLnBrk="0" hangingPunct="1">
        <a:lnSpc>
          <a:spcPct val="90000"/>
        </a:lnSpc>
        <a:spcBef>
          <a:spcPts val="2800"/>
        </a:spcBef>
        <a:buFont typeface="Arial" panose="020B0604020202020204" pitchFamily="34" charset="0"/>
        <a:buChar char="•"/>
        <a:defRPr sz="784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2004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4805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76072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704088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832104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881360" indent="-640080" algn="l" defTabSz="256032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1pPr>
      <a:lvl2pPr marL="12801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2pPr>
      <a:lvl3pPr marL="25603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4pPr>
      <a:lvl5pPr marL="512064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5pPr>
      <a:lvl6pPr marL="640080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6pPr>
      <a:lvl7pPr marL="768096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7pPr>
      <a:lvl8pPr marL="896112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8pPr>
      <a:lvl9pPr marL="10241280" algn="l" defTabSz="2560320" rtl="0" eaLnBrk="1" latinLnBrk="0" hangingPunct="1">
        <a:defRPr sz="5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tsi.pitt.ed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tsi.pitt.edu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7621"/>
            <a:ext cx="34137600" cy="32008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University of Pittsburgh Clinical and Translational Science Institute</a:t>
            </a:r>
          </a:p>
          <a:p>
            <a:pPr algn="ctr"/>
            <a:r>
              <a:rPr lang="en-US" sz="6000" dirty="0">
                <a:solidFill>
                  <a:srgbClr val="0070C0"/>
                </a:solidFill>
              </a:rPr>
              <a:t>Community Engagement of Diverse Populations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Community Partners and ISP Cores: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Mylynda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MD., Ph.D.,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RaNaja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Kennedy B.S.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AFFILIATIONS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9C1F6-3D38-4E5E-A734-7BC16958D47A}"/>
              </a:ext>
            </a:extLst>
          </p:cNvPr>
          <p:cNvSpPr txBox="1"/>
          <p:nvPr/>
        </p:nvSpPr>
        <p:spPr>
          <a:xfrm>
            <a:off x="943898" y="8398795"/>
            <a:ext cx="734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How to Get Involved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0672C-393D-4C8C-BD57-83F777616BF2}"/>
              </a:ext>
            </a:extLst>
          </p:cNvPr>
          <p:cNvSpPr txBox="1"/>
          <p:nvPr/>
        </p:nvSpPr>
        <p:spPr>
          <a:xfrm>
            <a:off x="24939074" y="4209139"/>
            <a:ext cx="77242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CTSI OTHER SERVICES</a:t>
            </a:r>
          </a:p>
          <a:p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7C1B5-B76E-4891-94E7-C0B1C3DCC5EF}"/>
              </a:ext>
            </a:extLst>
          </p:cNvPr>
          <p:cNvSpPr txBox="1"/>
          <p:nvPr/>
        </p:nvSpPr>
        <p:spPr>
          <a:xfrm>
            <a:off x="943898" y="4038043"/>
            <a:ext cx="10812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MISSION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914" y="7621"/>
            <a:ext cx="7787693" cy="31583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46573" y="7542391"/>
            <a:ext cx="11930743" cy="6915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78755" y="8067754"/>
            <a:ext cx="1262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Research Reciprocity Example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3897" y="4603860"/>
            <a:ext cx="79412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Integrating community members and stakeholders into the research team and research process.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7082" y="9021501"/>
            <a:ext cx="9666556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Write an article for the New Pittsburgh Courier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Give a lunch &amp; learn seminar to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Hold an engagement studio with community ambassadors to inform your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Include a community ambassador on your research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Apply for a </a:t>
            </a:r>
            <a:r>
              <a:rPr lang="en-US" sz="5000" dirty="0" err="1"/>
              <a:t>Wordout</a:t>
            </a:r>
            <a:r>
              <a:rPr lang="en-US" sz="5000" dirty="0"/>
              <a:t>, CRISP or Lifespan pilots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Record a PCORI PATH </a:t>
            </a:r>
            <a:r>
              <a:rPr lang="en-US" sz="5000" dirty="0" err="1"/>
              <a:t>Storybooth</a:t>
            </a: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24939074" y="4828619"/>
            <a:ext cx="7724228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Pitt +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Research Facilitators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Regulatory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Statistical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Impact and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Biobanking with 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Pilots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Biomedical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CTRPs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Recruitment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Trial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Home of All of Us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0" i="1" dirty="0"/>
          </a:p>
        </p:txBody>
      </p:sp>
      <p:sp>
        <p:nvSpPr>
          <p:cNvPr id="12" name="Rectangle 11"/>
          <p:cNvSpPr/>
          <p:nvPr/>
        </p:nvSpPr>
        <p:spPr>
          <a:xfrm>
            <a:off x="10946572" y="4678868"/>
            <a:ext cx="11930743" cy="286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32742" y="4959367"/>
            <a:ext cx="10195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Ask Me About:</a:t>
            </a:r>
          </a:p>
          <a:p>
            <a:r>
              <a:rPr lang="en-US" sz="5400" dirty="0">
                <a:solidFill>
                  <a:schemeClr val="bg1"/>
                </a:solidFill>
              </a:rPr>
              <a:t>Community Engaged Research and Research Reciprocity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46572" y="14457475"/>
            <a:ext cx="11930743" cy="32382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More Questions?</a:t>
            </a:r>
          </a:p>
          <a:p>
            <a:pPr lvl="2"/>
            <a:r>
              <a:rPr lang="en-US" sz="6600" dirty="0">
                <a:solidFill>
                  <a:schemeClr val="bg1"/>
                </a:solidFill>
                <a:hlinkClick r:id="rId3"/>
              </a:rPr>
              <a:t>https://ctsi.pitt.edu</a:t>
            </a:r>
            <a:endParaRPr lang="en-US" sz="6600" dirty="0">
              <a:solidFill>
                <a:schemeClr val="bg1"/>
              </a:solidFill>
            </a:endParaRPr>
          </a:p>
          <a:p>
            <a:pPr lvl="2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mbm66@pitt.edu</a:t>
            </a:r>
            <a:endParaRPr lang="en-US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03D85093-3D5D-E743-9438-4CBC5AB3A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824" y="14939479"/>
            <a:ext cx="4123516" cy="19652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AA516B-44B0-0A44-B069-D1563553AC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469" y="9013323"/>
            <a:ext cx="9972778" cy="5076455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B692463-AF7E-8742-BFF7-BBC089E79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212" y="15428042"/>
            <a:ext cx="2775975" cy="1070255"/>
          </a:xfrm>
          <a:prstGeom prst="rect">
            <a:avLst/>
          </a:prstGeom>
        </p:spPr>
      </p:pic>
      <p:pic>
        <p:nvPicPr>
          <p:cNvPr id="18" name="Picture 1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234F845-46F6-1746-BAC8-86ECE843C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295" y="15345860"/>
            <a:ext cx="2996335" cy="1152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7"/>
          <a:stretch/>
        </p:blipFill>
        <p:spPr>
          <a:xfrm>
            <a:off x="1793998" y="296039"/>
            <a:ext cx="2099576" cy="2564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478" y="17018186"/>
            <a:ext cx="5193418" cy="18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68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7621"/>
            <a:ext cx="34137600" cy="320087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University of Pittsburgh Clinical and Translational Science Institute</a:t>
            </a:r>
          </a:p>
          <a:p>
            <a:pPr algn="ctr"/>
            <a:r>
              <a:rPr lang="en-US" sz="6000" dirty="0">
                <a:solidFill>
                  <a:srgbClr val="0070C0"/>
                </a:solidFill>
              </a:rPr>
              <a:t>Community Engagement of Diverse Populations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Community Partners and ISP Cores: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Mylynda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Massart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MD., Ph.D.,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RaNaja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Kennedy B.S.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AFFILIATIONS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19C1F6-3D38-4E5E-A734-7BC16958D47A}"/>
              </a:ext>
            </a:extLst>
          </p:cNvPr>
          <p:cNvSpPr txBox="1"/>
          <p:nvPr/>
        </p:nvSpPr>
        <p:spPr>
          <a:xfrm>
            <a:off x="943898" y="8398795"/>
            <a:ext cx="734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How to Get Involved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0672C-393D-4C8C-BD57-83F777616BF2}"/>
              </a:ext>
            </a:extLst>
          </p:cNvPr>
          <p:cNvSpPr txBox="1"/>
          <p:nvPr/>
        </p:nvSpPr>
        <p:spPr>
          <a:xfrm>
            <a:off x="24939074" y="4209139"/>
            <a:ext cx="77242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CTSI OTHER SERVICES</a:t>
            </a:r>
          </a:p>
          <a:p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7C1B5-B76E-4891-94E7-C0B1C3DCC5EF}"/>
              </a:ext>
            </a:extLst>
          </p:cNvPr>
          <p:cNvSpPr txBox="1"/>
          <p:nvPr/>
        </p:nvSpPr>
        <p:spPr>
          <a:xfrm>
            <a:off x="943898" y="4038043"/>
            <a:ext cx="10812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>
                <a:latin typeface="Arial Black" panose="020B0A04020102020204" pitchFamily="34" charset="0"/>
              </a:rPr>
              <a:t>MISSION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0914" y="7621"/>
            <a:ext cx="7787693" cy="31583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46573" y="7542391"/>
            <a:ext cx="11930743" cy="69150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078755" y="8067754"/>
            <a:ext cx="12623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Black" panose="020B0A04020102020204" pitchFamily="34" charset="0"/>
              </a:rPr>
              <a:t>Research Reciprocity Example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3896" y="4603860"/>
            <a:ext cx="100026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/>
              <a:t>Integrating community members into clinical research teams and research processes by facilitating engagement that encourages collaboration between research and community.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7082" y="9021501"/>
            <a:ext cx="9666556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Write an article for the </a:t>
            </a:r>
            <a:r>
              <a:rPr lang="en-US" sz="5000" i="1" dirty="0"/>
              <a:t>New Pittsburgh Courier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Give a Lunch &amp; Learn seminar to the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Hold an engagement studio with community ambassadors to inform your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Include a community ambassador on your research team using CPRET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Apply for a WORDOUT, CRISP or REAL pilot award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Record a PCORI PATH </a:t>
            </a:r>
            <a:r>
              <a:rPr lang="en-US" sz="5000" dirty="0" err="1"/>
              <a:t>Storybooth</a:t>
            </a:r>
            <a:endParaRPr lang="en-US" sz="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dirty="0"/>
              <a:t>Join our Speakers Bureau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39074" y="4828619"/>
            <a:ext cx="7724228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Pitt +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Research Facilitators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Regulatory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Statistical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Impact and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Biobanking with Discovery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Pilots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Biomedical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CTRPs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Recruitment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Trial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000" i="1" dirty="0"/>
              <a:t>Home of All of Us 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0" i="1" dirty="0"/>
          </a:p>
        </p:txBody>
      </p:sp>
      <p:sp>
        <p:nvSpPr>
          <p:cNvPr id="12" name="Rectangle 11"/>
          <p:cNvSpPr/>
          <p:nvPr/>
        </p:nvSpPr>
        <p:spPr>
          <a:xfrm>
            <a:off x="10946572" y="4678868"/>
            <a:ext cx="11930743" cy="286352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32742" y="4959367"/>
            <a:ext cx="10195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Ask Me About:</a:t>
            </a:r>
          </a:p>
          <a:p>
            <a:r>
              <a:rPr lang="en-US" sz="5400" dirty="0">
                <a:solidFill>
                  <a:schemeClr val="bg1"/>
                </a:solidFill>
              </a:rPr>
              <a:t>Community Engaged Research and Research Reciprocity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946572" y="14457475"/>
            <a:ext cx="11930743" cy="323823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r>
              <a:rPr lang="en-US" sz="5400" dirty="0">
                <a:solidFill>
                  <a:schemeClr val="bg1"/>
                </a:solidFill>
                <a:latin typeface="Arial Black" panose="020B0A04020102020204" pitchFamily="34" charset="0"/>
              </a:rPr>
              <a:t>More Questions?</a:t>
            </a:r>
          </a:p>
          <a:p>
            <a:pPr lvl="2"/>
            <a:r>
              <a:rPr lang="en-US" sz="6600" dirty="0">
                <a:solidFill>
                  <a:schemeClr val="bg1"/>
                </a:solidFill>
                <a:hlinkClick r:id="rId3"/>
              </a:rPr>
              <a:t>https://ctsi.pitt.edu</a:t>
            </a:r>
            <a:endParaRPr lang="en-US" sz="6600" dirty="0">
              <a:solidFill>
                <a:schemeClr val="bg1"/>
              </a:solidFill>
            </a:endParaRPr>
          </a:p>
          <a:p>
            <a:pPr lvl="2"/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</a:rPr>
              <a:t>mbm66@pitt.edu</a:t>
            </a:r>
            <a:endParaRPr lang="en-US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14" descr="Text, logo&#10;&#10;Description automatically generated">
            <a:extLst>
              <a:ext uri="{FF2B5EF4-FFF2-40B4-BE49-F238E27FC236}">
                <a16:creationId xmlns:a16="http://schemas.microsoft.com/office/drawing/2014/main" id="{03D85093-3D5D-E743-9438-4CBC5AB3A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824" y="14939479"/>
            <a:ext cx="4123516" cy="19652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AA516B-44B0-0A44-B069-D1563553AC5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469" y="9013323"/>
            <a:ext cx="9972778" cy="5076455"/>
          </a:xfrm>
          <a:prstGeom prst="rect">
            <a:avLst/>
          </a:prstGeom>
        </p:spPr>
      </p:pic>
      <p:pic>
        <p:nvPicPr>
          <p:cNvPr id="17" name="Picture 1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B692463-AF7E-8742-BFF7-BBC089E79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5212" y="15428042"/>
            <a:ext cx="2775975" cy="1070255"/>
          </a:xfrm>
          <a:prstGeom prst="rect">
            <a:avLst/>
          </a:prstGeom>
        </p:spPr>
      </p:pic>
      <p:pic>
        <p:nvPicPr>
          <p:cNvPr id="18" name="Picture 17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8234F845-46F6-1746-BAC8-86ECE843CE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6295" y="15345860"/>
            <a:ext cx="2996335" cy="11524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87"/>
          <a:stretch/>
        </p:blipFill>
        <p:spPr>
          <a:xfrm>
            <a:off x="1793998" y="296039"/>
            <a:ext cx="2099576" cy="25640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4478" y="17018186"/>
            <a:ext cx="5193418" cy="18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29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4C4ACFCE9A48B8FB24D317AF858B" ma:contentTypeVersion="12" ma:contentTypeDescription="Create a new document." ma:contentTypeScope="" ma:versionID="57617d509fbf826dc059d49637aea493">
  <xsd:schema xmlns:xsd="http://www.w3.org/2001/XMLSchema" xmlns:xs="http://www.w3.org/2001/XMLSchema" xmlns:p="http://schemas.microsoft.com/office/2006/metadata/properties" xmlns:ns2="7c3013fe-70f9-4ff4-8610-8d1cdb634c0d" xmlns:ns3="c358cfc3-f71e-41a5-9d77-25d9b3a30863" targetNamespace="http://schemas.microsoft.com/office/2006/metadata/properties" ma:root="true" ma:fieldsID="20a276d81431d8b95807eb994ce1c865" ns2:_="" ns3:_="">
    <xsd:import namespace="7c3013fe-70f9-4ff4-8610-8d1cdb634c0d"/>
    <xsd:import namespace="c358cfc3-f71e-41a5-9d77-25d9b3a3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13fe-70f9-4ff4-8610-8d1cdb634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cfc3-f71e-41a5-9d77-25d9b3a3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1A6537-1BFF-4A37-BC53-1AE7D3FE18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013fe-70f9-4ff4-8610-8d1cdb634c0d"/>
    <ds:schemaRef ds:uri="c358cfc3-f71e-41a5-9d77-25d9b3a30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DF4B4D-E2FB-4D27-8E56-E0FB6F9C2260}">
  <ds:schemaRefs>
    <ds:schemaRef ds:uri="http://purl.org/dc/elements/1.1/"/>
    <ds:schemaRef ds:uri="http://www.w3.org/XML/1998/namespace"/>
    <ds:schemaRef ds:uri="http://purl.org/dc/terms/"/>
    <ds:schemaRef ds:uri="c358cfc3-f71e-41a5-9d77-25d9b3a30863"/>
    <ds:schemaRef ds:uri="http://schemas.microsoft.com/office/2006/documentManagement/types"/>
    <ds:schemaRef ds:uri="7c3013fe-70f9-4ff4-8610-8d1cdb634c0d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6582</TotalTime>
  <Words>347</Words>
  <Application>Microsoft Macintosh PowerPoint</Application>
  <PresentationFormat>Custom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 Black</vt:lpstr>
      <vt:lpstr>Arial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Evelyn Castillo</cp:lastModifiedBy>
  <cp:revision>106</cp:revision>
  <dcterms:created xsi:type="dcterms:W3CDTF">2019-07-25T20:43:26Z</dcterms:created>
  <dcterms:modified xsi:type="dcterms:W3CDTF">2022-08-19T12:24:03Z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0x010100B1C24C4ACFCE9A48B8FB24D317AF858B</vt:lpwstr>
  </property>
</Properties>
</file>