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6"/>
  </p:notesMasterIdLst>
  <p:sldIdLst>
    <p:sldId id="319" r:id="rId5"/>
  </p:sldIdLst>
  <p:sldSz cx="34137600" cy="19202400"/>
  <p:notesSz cx="9601200" cy="7315200"/>
  <p:embeddedFontLst>
    <p:embeddedFont>
      <p:font typeface="Arial Black" panose="020B0604020202020204" pitchFamily="34" charset="0"/>
      <p:bold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69" userDrawn="1">
          <p15:clr>
            <a:srgbClr val="A4A3A4"/>
          </p15:clr>
        </p15:guide>
        <p15:guide id="3" pos="4165" userDrawn="1">
          <p15:clr>
            <a:srgbClr val="A4A3A4"/>
          </p15:clr>
        </p15:guide>
        <p15:guide id="4" pos="183" userDrawn="1">
          <p15:clr>
            <a:srgbClr val="A4A3A4"/>
          </p15:clr>
        </p15:guide>
        <p15:guide id="5" pos="514" userDrawn="1">
          <p15:clr>
            <a:srgbClr val="A4A3A4"/>
          </p15:clr>
        </p15:guide>
        <p15:guide id="6" orient="horz" pos="6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Herr" initials="LH" lastIdx="1" clrIdx="0">
    <p:extLst>
      <p:ext uri="{19B8F6BF-5375-455C-9EA6-DF929625EA0E}">
        <p15:presenceInfo xmlns:p15="http://schemas.microsoft.com/office/powerpoint/2012/main" userId="S::Lindsay.Herr@asco.org::2d679bad-8c1c-43f8-9b76-32e18ee1ecc8" providerId="AD"/>
      </p:ext>
    </p:extLst>
  </p:cmAuthor>
  <p:cmAuthor id="2" name="Arnold, R. M." initials="ARM" lastIdx="12" clrIdx="1">
    <p:extLst>
      <p:ext uri="{19B8F6BF-5375-455C-9EA6-DF929625EA0E}">
        <p15:presenceInfo xmlns:p15="http://schemas.microsoft.com/office/powerpoint/2012/main" userId="S::arnoldrm@upmc.edu::71d7cddb-fb7c-46f9-a968-40c8415df66e" providerId="AD"/>
      </p:ext>
    </p:extLst>
  </p:cmAuthor>
  <p:cmAuthor id="3" name="Yael Schenker" initials="YS" lastIdx="6" clrIdx="2">
    <p:extLst>
      <p:ext uri="{19B8F6BF-5375-455C-9EA6-DF929625EA0E}">
        <p15:presenceInfo xmlns:p15="http://schemas.microsoft.com/office/powerpoint/2012/main" userId="Yael Schen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4"/>
    <a:srgbClr val="F86E06"/>
    <a:srgbClr val="F4520A"/>
    <a:srgbClr val="FFA726"/>
    <a:srgbClr val="263238"/>
    <a:srgbClr val="EEEBE9"/>
    <a:srgbClr val="EA4C89"/>
    <a:srgbClr val="FFF59D"/>
    <a:srgbClr val="FFFFFF"/>
    <a:srgbClr val="EF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0" autoAdjust="0"/>
    <p:restoredTop sz="95958" autoAdjust="0"/>
  </p:normalViewPr>
  <p:slideViewPr>
    <p:cSldViewPr snapToGrid="0" showGuides="1">
      <p:cViewPr varScale="1">
        <p:scale>
          <a:sx n="45" d="100"/>
          <a:sy n="45" d="100"/>
        </p:scale>
        <p:origin x="1064" y="248"/>
      </p:cViewPr>
      <p:guideLst>
        <p:guide pos="10769"/>
        <p:guide pos="4165"/>
        <p:guide pos="183"/>
        <p:guide pos="514"/>
        <p:guide orient="horz" pos="60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BD1CB04D-1C75-43E0-9B64-B7DDAA42BB2C}" type="datetimeFigureOut">
              <a:rPr lang="en-US" smtClean="0"/>
              <a:t>9/16/22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566471" rtl="0" eaLnBrk="1" latinLnBrk="0" hangingPunct="1">
      <a:defRPr sz="743" kern="1200">
        <a:solidFill>
          <a:schemeClr val="tx1"/>
        </a:solidFill>
        <a:latin typeface="+mn-lt"/>
        <a:ea typeface="+mn-ea"/>
        <a:cs typeface="+mn-cs"/>
      </a:defRPr>
    </a:lvl1pPr>
    <a:lvl2pPr marL="283235" algn="l" defTabSz="566471" rtl="0" eaLnBrk="1" latinLnBrk="0" hangingPunct="1">
      <a:defRPr sz="743" kern="1200">
        <a:solidFill>
          <a:schemeClr val="tx1"/>
        </a:solidFill>
        <a:latin typeface="+mn-lt"/>
        <a:ea typeface="+mn-ea"/>
        <a:cs typeface="+mn-cs"/>
      </a:defRPr>
    </a:lvl2pPr>
    <a:lvl3pPr marL="566471" algn="l" defTabSz="566471" rtl="0" eaLnBrk="1" latinLnBrk="0" hangingPunct="1">
      <a:defRPr sz="743" kern="1200">
        <a:solidFill>
          <a:schemeClr val="tx1"/>
        </a:solidFill>
        <a:latin typeface="+mn-lt"/>
        <a:ea typeface="+mn-ea"/>
        <a:cs typeface="+mn-cs"/>
      </a:defRPr>
    </a:lvl3pPr>
    <a:lvl4pPr marL="849706" algn="l" defTabSz="566471" rtl="0" eaLnBrk="1" latinLnBrk="0" hangingPunct="1">
      <a:defRPr sz="743" kern="1200">
        <a:solidFill>
          <a:schemeClr val="tx1"/>
        </a:solidFill>
        <a:latin typeface="+mn-lt"/>
        <a:ea typeface="+mn-ea"/>
        <a:cs typeface="+mn-cs"/>
      </a:defRPr>
    </a:lvl4pPr>
    <a:lvl5pPr marL="1132942" algn="l" defTabSz="566471" rtl="0" eaLnBrk="1" latinLnBrk="0" hangingPunct="1">
      <a:defRPr sz="743" kern="1200">
        <a:solidFill>
          <a:schemeClr val="tx1"/>
        </a:solidFill>
        <a:latin typeface="+mn-lt"/>
        <a:ea typeface="+mn-ea"/>
        <a:cs typeface="+mn-cs"/>
      </a:defRPr>
    </a:lvl5pPr>
    <a:lvl6pPr marL="1416177" algn="l" defTabSz="566471" rtl="0" eaLnBrk="1" latinLnBrk="0" hangingPunct="1">
      <a:defRPr sz="743" kern="1200">
        <a:solidFill>
          <a:schemeClr val="tx1"/>
        </a:solidFill>
        <a:latin typeface="+mn-lt"/>
        <a:ea typeface="+mn-ea"/>
        <a:cs typeface="+mn-cs"/>
      </a:defRPr>
    </a:lvl6pPr>
    <a:lvl7pPr marL="1699412" algn="l" defTabSz="566471" rtl="0" eaLnBrk="1" latinLnBrk="0" hangingPunct="1">
      <a:defRPr sz="743" kern="1200">
        <a:solidFill>
          <a:schemeClr val="tx1"/>
        </a:solidFill>
        <a:latin typeface="+mn-lt"/>
        <a:ea typeface="+mn-ea"/>
        <a:cs typeface="+mn-cs"/>
      </a:defRPr>
    </a:lvl7pPr>
    <a:lvl8pPr marL="1982648" algn="l" defTabSz="566471" rtl="0" eaLnBrk="1" latinLnBrk="0" hangingPunct="1">
      <a:defRPr sz="743" kern="1200">
        <a:solidFill>
          <a:schemeClr val="tx1"/>
        </a:solidFill>
        <a:latin typeface="+mn-lt"/>
        <a:ea typeface="+mn-ea"/>
        <a:cs typeface="+mn-cs"/>
      </a:defRPr>
    </a:lvl8pPr>
    <a:lvl9pPr marL="2265883" algn="l" defTabSz="566471" rtl="0" eaLnBrk="1" latinLnBrk="0" hangingPunct="1">
      <a:defRPr sz="7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r>
              <a:rPr lang="en-US" sz="600" dirty="0"/>
              <a:t>Questions:</a:t>
            </a:r>
          </a:p>
          <a:p>
            <a:r>
              <a:rPr lang="en-US" sz="600" dirty="0"/>
              <a:t>[ ] QR code </a:t>
            </a:r>
          </a:p>
          <a:p>
            <a:endParaRPr lang="en-US" sz="600"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48385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3142616"/>
            <a:ext cx="25603200" cy="6685280"/>
          </a:xfrm>
        </p:spPr>
        <p:txBody>
          <a:bodyPr anchor="b"/>
          <a:lstStyle>
            <a:lvl1pPr algn="ctr">
              <a:defRPr sz="16800"/>
            </a:lvl1pPr>
          </a:lstStyle>
          <a:p>
            <a:r>
              <a:rPr lang="en-US"/>
              <a:t>Click to edit Master title style</a:t>
            </a:r>
            <a:endParaRPr lang="en-US" dirty="0"/>
          </a:p>
        </p:txBody>
      </p:sp>
      <p:sp>
        <p:nvSpPr>
          <p:cNvPr id="3" name="Subtitle 2"/>
          <p:cNvSpPr>
            <a:spLocks noGrp="1"/>
          </p:cNvSpPr>
          <p:nvPr>
            <p:ph type="subTitle" idx="1"/>
          </p:nvPr>
        </p:nvSpPr>
        <p:spPr>
          <a:xfrm>
            <a:off x="4267200" y="10085706"/>
            <a:ext cx="256032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4066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8577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29720" y="1022350"/>
            <a:ext cx="7360920"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46960" y="1022350"/>
            <a:ext cx="21656040"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1347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14064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29180" y="4787268"/>
            <a:ext cx="29443680" cy="7987664"/>
          </a:xfrm>
        </p:spPr>
        <p:txBody>
          <a:bodyPr anchor="b"/>
          <a:lstStyle>
            <a:lvl1pPr>
              <a:defRPr sz="16800"/>
            </a:lvl1pPr>
          </a:lstStyle>
          <a:p>
            <a:r>
              <a:rPr lang="en-US"/>
              <a:t>Click to edit Master title style</a:t>
            </a:r>
            <a:endParaRPr lang="en-US" dirty="0"/>
          </a:p>
        </p:txBody>
      </p:sp>
      <p:sp>
        <p:nvSpPr>
          <p:cNvPr id="3" name="Text Placeholder 2"/>
          <p:cNvSpPr>
            <a:spLocks noGrp="1"/>
          </p:cNvSpPr>
          <p:nvPr>
            <p:ph type="body" idx="1"/>
          </p:nvPr>
        </p:nvSpPr>
        <p:spPr>
          <a:xfrm>
            <a:off x="2329180" y="12850498"/>
            <a:ext cx="29443680" cy="4200524"/>
          </a:xfrm>
        </p:spPr>
        <p:txBody>
          <a:bodyPr/>
          <a:lstStyle>
            <a:lvl1pPr marL="0" indent="0">
              <a:buNone/>
              <a:defRPr sz="6720">
                <a:solidFill>
                  <a:schemeClr val="tx1">
                    <a:tint val="75000"/>
                  </a:schemeClr>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9/16/22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17587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46960" y="5111750"/>
            <a:ext cx="1450848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282160" y="5111750"/>
            <a:ext cx="1450848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9/16/22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10568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51406" y="1022352"/>
            <a:ext cx="2944368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51408" y="4707256"/>
            <a:ext cx="14441804"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4" name="Content Placeholder 3"/>
          <p:cNvSpPr>
            <a:spLocks noGrp="1"/>
          </p:cNvSpPr>
          <p:nvPr>
            <p:ph sz="half" idx="2"/>
          </p:nvPr>
        </p:nvSpPr>
        <p:spPr>
          <a:xfrm>
            <a:off x="2351408" y="7014210"/>
            <a:ext cx="14441804"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282160" y="4707256"/>
            <a:ext cx="14512926"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a:t>Click to edit Master text styles</a:t>
            </a:r>
          </a:p>
        </p:txBody>
      </p:sp>
      <p:sp>
        <p:nvSpPr>
          <p:cNvPr id="6" name="Content Placeholder 5"/>
          <p:cNvSpPr>
            <a:spLocks noGrp="1"/>
          </p:cNvSpPr>
          <p:nvPr>
            <p:ph sz="quarter" idx="4"/>
          </p:nvPr>
        </p:nvSpPr>
        <p:spPr>
          <a:xfrm>
            <a:off x="17282160" y="7014210"/>
            <a:ext cx="14512926"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9/16/22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4307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9/16/22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0860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9/16/22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6107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408" y="1280160"/>
            <a:ext cx="11010264" cy="4480560"/>
          </a:xfrm>
        </p:spPr>
        <p:txBody>
          <a:bodyPr anchor="b"/>
          <a:lstStyle>
            <a:lvl1pPr>
              <a:defRPr sz="8960"/>
            </a:lvl1pPr>
          </a:lstStyle>
          <a:p>
            <a:r>
              <a:rPr lang="en-US"/>
              <a:t>Click to edit Master title style</a:t>
            </a:r>
            <a:endParaRPr lang="en-US" dirty="0"/>
          </a:p>
        </p:txBody>
      </p:sp>
      <p:sp>
        <p:nvSpPr>
          <p:cNvPr id="3" name="Content Placeholder 2"/>
          <p:cNvSpPr>
            <a:spLocks noGrp="1"/>
          </p:cNvSpPr>
          <p:nvPr>
            <p:ph idx="1"/>
          </p:nvPr>
        </p:nvSpPr>
        <p:spPr>
          <a:xfrm>
            <a:off x="14512926" y="2764791"/>
            <a:ext cx="17282160"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51408" y="5760720"/>
            <a:ext cx="1101026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156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51408" y="1280160"/>
            <a:ext cx="11010264" cy="4480560"/>
          </a:xfrm>
        </p:spPr>
        <p:txBody>
          <a:bodyPr anchor="b"/>
          <a:lstStyle>
            <a:lvl1pPr>
              <a:defRPr sz="89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512926" y="2764791"/>
            <a:ext cx="17282160"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a:t>Click icon to add picture</a:t>
            </a:r>
            <a:endParaRPr lang="en-US" dirty="0"/>
          </a:p>
        </p:txBody>
      </p:sp>
      <p:sp>
        <p:nvSpPr>
          <p:cNvPr id="4" name="Text Placeholder 3"/>
          <p:cNvSpPr>
            <a:spLocks noGrp="1"/>
          </p:cNvSpPr>
          <p:nvPr>
            <p:ph type="body" sz="half" idx="2"/>
          </p:nvPr>
        </p:nvSpPr>
        <p:spPr>
          <a:xfrm>
            <a:off x="2351408" y="5760720"/>
            <a:ext cx="11010264"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9/16/22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7198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6960" y="1022352"/>
            <a:ext cx="2944368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46960" y="5111750"/>
            <a:ext cx="2944368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6960" y="17797781"/>
            <a:ext cx="7680960" cy="1022350"/>
          </a:xfrm>
          <a:prstGeom prst="rect">
            <a:avLst/>
          </a:prstGeom>
        </p:spPr>
        <p:txBody>
          <a:bodyPr vert="horz" lIns="91440" tIns="45720" rIns="91440" bIns="45720" rtlCol="0" anchor="ctr"/>
          <a:lstStyle>
            <a:lvl1pPr algn="l">
              <a:defRPr sz="3360">
                <a:solidFill>
                  <a:schemeClr val="tx1">
                    <a:tint val="75000"/>
                  </a:schemeClr>
                </a:solidFill>
              </a:defRPr>
            </a:lvl1pPr>
          </a:lstStyle>
          <a:p>
            <a:fld id="{3F135061-2F74-46D4-9F8F-C77EF304855D}" type="datetimeFigureOut">
              <a:rPr lang="en-US" smtClean="0"/>
              <a:t>9/16/22</a:t>
            </a:fld>
            <a:endParaRPr lang="en-US"/>
          </a:p>
        </p:txBody>
      </p:sp>
      <p:sp>
        <p:nvSpPr>
          <p:cNvPr id="5" name="Footer Placeholder 4"/>
          <p:cNvSpPr>
            <a:spLocks noGrp="1"/>
          </p:cNvSpPr>
          <p:nvPr>
            <p:ph type="ftr" sz="quarter" idx="3"/>
          </p:nvPr>
        </p:nvSpPr>
        <p:spPr>
          <a:xfrm>
            <a:off x="11308080" y="17797781"/>
            <a:ext cx="11521440" cy="1022350"/>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109680" y="17797781"/>
            <a:ext cx="7680960" cy="1022350"/>
          </a:xfrm>
          <a:prstGeom prst="rect">
            <a:avLst/>
          </a:prstGeom>
        </p:spPr>
        <p:txBody>
          <a:bodyPr vert="horz" lIns="91440" tIns="45720" rIns="91440" bIns="45720" rtlCol="0" anchor="ctr"/>
          <a:lstStyle>
            <a:lvl1pPr algn="r">
              <a:defRPr sz="33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3233229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2D17B1-AFD0-F8DF-8AB8-E6B77989CF4A}"/>
              </a:ext>
            </a:extLst>
          </p:cNvPr>
          <p:cNvSpPr/>
          <p:nvPr/>
        </p:nvSpPr>
        <p:spPr>
          <a:xfrm>
            <a:off x="11103429" y="4571845"/>
            <a:ext cx="11930742" cy="146305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3"/>
          </a:p>
        </p:txBody>
      </p:sp>
      <p:sp>
        <p:nvSpPr>
          <p:cNvPr id="2" name="Rectangle 1">
            <a:extLst>
              <a:ext uri="{FF2B5EF4-FFF2-40B4-BE49-F238E27FC236}">
                <a16:creationId xmlns:a16="http://schemas.microsoft.com/office/drawing/2014/main" id="{41744D63-208E-6790-85F6-F1AE0C980F70}"/>
              </a:ext>
            </a:extLst>
          </p:cNvPr>
          <p:cNvSpPr/>
          <p:nvPr/>
        </p:nvSpPr>
        <p:spPr>
          <a:xfrm>
            <a:off x="0" y="0"/>
            <a:ext cx="34137600" cy="4510277"/>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3"/>
          </a:p>
        </p:txBody>
      </p:sp>
      <p:sp>
        <p:nvSpPr>
          <p:cNvPr id="4" name="TextBox 3">
            <a:extLst>
              <a:ext uri="{FF2B5EF4-FFF2-40B4-BE49-F238E27FC236}">
                <a16:creationId xmlns:a16="http://schemas.microsoft.com/office/drawing/2014/main" id="{217E0184-1599-4CA6-A246-A096FD37DD48}"/>
              </a:ext>
            </a:extLst>
          </p:cNvPr>
          <p:cNvSpPr txBox="1"/>
          <p:nvPr/>
        </p:nvSpPr>
        <p:spPr>
          <a:xfrm>
            <a:off x="1294167" y="4747838"/>
            <a:ext cx="5239188" cy="861774"/>
          </a:xfrm>
          <a:prstGeom prst="rect">
            <a:avLst/>
          </a:prstGeom>
          <a:noFill/>
        </p:spPr>
        <p:txBody>
          <a:bodyPr wrap="square" rtlCol="0">
            <a:spAutoFit/>
          </a:bodyPr>
          <a:lstStyle/>
          <a:p>
            <a:r>
              <a:rPr lang="en-US" sz="5000" b="1" u="sng" dirty="0"/>
              <a:t>BACKGROUND</a:t>
            </a:r>
          </a:p>
        </p:txBody>
      </p:sp>
      <p:sp>
        <p:nvSpPr>
          <p:cNvPr id="5" name="TextBox 4">
            <a:extLst>
              <a:ext uri="{FF2B5EF4-FFF2-40B4-BE49-F238E27FC236}">
                <a16:creationId xmlns:a16="http://schemas.microsoft.com/office/drawing/2014/main" id="{1719C1F6-3D38-4E5E-A734-7BC16958D47A}"/>
              </a:ext>
            </a:extLst>
          </p:cNvPr>
          <p:cNvSpPr txBox="1"/>
          <p:nvPr/>
        </p:nvSpPr>
        <p:spPr>
          <a:xfrm>
            <a:off x="25150629" y="4747838"/>
            <a:ext cx="7346387" cy="861774"/>
          </a:xfrm>
          <a:prstGeom prst="rect">
            <a:avLst/>
          </a:prstGeom>
          <a:noFill/>
        </p:spPr>
        <p:txBody>
          <a:bodyPr wrap="square" rtlCol="0">
            <a:spAutoFit/>
          </a:bodyPr>
          <a:lstStyle/>
          <a:p>
            <a:r>
              <a:rPr lang="en-US" sz="5000" b="1" u="sng" dirty="0"/>
              <a:t>METHODS</a:t>
            </a:r>
            <a:endParaRPr lang="en-US" sz="5000" b="1" dirty="0"/>
          </a:p>
        </p:txBody>
      </p:sp>
      <p:sp>
        <p:nvSpPr>
          <p:cNvPr id="7" name="TextBox 6">
            <a:extLst>
              <a:ext uri="{FF2B5EF4-FFF2-40B4-BE49-F238E27FC236}">
                <a16:creationId xmlns:a16="http://schemas.microsoft.com/office/drawing/2014/main" id="{21A0672C-393D-4C8C-BD57-83F777616BF2}"/>
              </a:ext>
            </a:extLst>
          </p:cNvPr>
          <p:cNvSpPr txBox="1"/>
          <p:nvPr/>
        </p:nvSpPr>
        <p:spPr>
          <a:xfrm>
            <a:off x="25044893" y="14369438"/>
            <a:ext cx="7724228" cy="861774"/>
          </a:xfrm>
          <a:prstGeom prst="rect">
            <a:avLst/>
          </a:prstGeom>
          <a:noFill/>
        </p:spPr>
        <p:txBody>
          <a:bodyPr wrap="square" rtlCol="0">
            <a:spAutoFit/>
          </a:bodyPr>
          <a:lstStyle/>
          <a:p>
            <a:r>
              <a:rPr lang="en-US" sz="5000" b="1" u="sng" dirty="0"/>
              <a:t>FUTURE DIRECTIONS</a:t>
            </a:r>
          </a:p>
        </p:txBody>
      </p:sp>
      <p:pic>
        <p:nvPicPr>
          <p:cNvPr id="15" name="Picture 14">
            <a:extLst>
              <a:ext uri="{FF2B5EF4-FFF2-40B4-BE49-F238E27FC236}">
                <a16:creationId xmlns:a16="http://schemas.microsoft.com/office/drawing/2014/main" id="{CDC30069-C0D7-4F6F-B335-A4FC423BC9DA}"/>
              </a:ext>
            </a:extLst>
          </p:cNvPr>
          <p:cNvPicPr>
            <a:picLocks noChangeAspect="1"/>
          </p:cNvPicPr>
          <p:nvPr/>
        </p:nvPicPr>
        <p:blipFill>
          <a:blip r:embed="rId3"/>
          <a:stretch>
            <a:fillRect/>
          </a:stretch>
        </p:blipFill>
        <p:spPr>
          <a:xfrm>
            <a:off x="1306547" y="992766"/>
            <a:ext cx="2875503" cy="2915366"/>
          </a:xfrm>
          <a:prstGeom prst="rect">
            <a:avLst/>
          </a:prstGeom>
        </p:spPr>
      </p:pic>
      <p:sp>
        <p:nvSpPr>
          <p:cNvPr id="19" name="TextBox 18">
            <a:extLst>
              <a:ext uri="{FF2B5EF4-FFF2-40B4-BE49-F238E27FC236}">
                <a16:creationId xmlns:a16="http://schemas.microsoft.com/office/drawing/2014/main" id="{F777C1B5-B76E-4891-94E7-C0B1C3DCC5EF}"/>
              </a:ext>
            </a:extLst>
          </p:cNvPr>
          <p:cNvSpPr txBox="1"/>
          <p:nvPr/>
        </p:nvSpPr>
        <p:spPr>
          <a:xfrm>
            <a:off x="1294167" y="14369438"/>
            <a:ext cx="10812674" cy="861774"/>
          </a:xfrm>
          <a:prstGeom prst="rect">
            <a:avLst/>
          </a:prstGeom>
          <a:noFill/>
        </p:spPr>
        <p:txBody>
          <a:bodyPr wrap="square" rtlCol="0">
            <a:spAutoFit/>
          </a:bodyPr>
          <a:lstStyle/>
          <a:p>
            <a:r>
              <a:rPr lang="en-US" sz="5000" b="1" u="sng" dirty="0"/>
              <a:t>OBJECTIVE</a:t>
            </a:r>
            <a:endParaRPr lang="en-US" sz="5000" b="1" dirty="0"/>
          </a:p>
        </p:txBody>
      </p:sp>
      <p:sp>
        <p:nvSpPr>
          <p:cNvPr id="9" name="Rectangle 8"/>
          <p:cNvSpPr/>
          <p:nvPr/>
        </p:nvSpPr>
        <p:spPr>
          <a:xfrm>
            <a:off x="11776468" y="9035938"/>
            <a:ext cx="10584657" cy="8207033"/>
          </a:xfrm>
          <a:prstGeom prst="rect">
            <a:avLst/>
          </a:prstGeom>
          <a:solidFill>
            <a:schemeClr val="bg2">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057981" y="9523079"/>
            <a:ext cx="10021639" cy="7232749"/>
          </a:xfrm>
          <a:prstGeom prst="rect">
            <a:avLst/>
          </a:prstGeom>
          <a:noFill/>
        </p:spPr>
        <p:txBody>
          <a:bodyPr wrap="square" rtlCol="0">
            <a:spAutoFit/>
          </a:bodyPr>
          <a:lstStyle/>
          <a:p>
            <a:pPr>
              <a:spcAft>
                <a:spcPts val="2400"/>
              </a:spcAft>
            </a:pPr>
            <a:r>
              <a:rPr lang="en-US" sz="5400" b="1" dirty="0"/>
              <a:t>What I am looking for:</a:t>
            </a:r>
            <a:endParaRPr lang="en-US" sz="4800" b="1" dirty="0"/>
          </a:p>
          <a:p>
            <a:pPr marL="685800" indent="-685800">
              <a:spcAft>
                <a:spcPts val="2400"/>
              </a:spcAft>
              <a:buFont typeface="Arial" panose="020B0604020202020204" pitchFamily="34" charset="0"/>
              <a:buChar char="•"/>
            </a:pPr>
            <a:r>
              <a:rPr lang="en-US" sz="5000" dirty="0"/>
              <a:t>What measures do you think will be important in measuring patient experience?</a:t>
            </a:r>
          </a:p>
          <a:p>
            <a:pPr marL="685800" indent="-685800">
              <a:spcAft>
                <a:spcPts val="2400"/>
              </a:spcAft>
              <a:buFont typeface="Arial" panose="020B0604020202020204" pitchFamily="34" charset="0"/>
              <a:buChar char="•"/>
            </a:pPr>
            <a:r>
              <a:rPr lang="en-US" sz="5000" dirty="0"/>
              <a:t>What barriers as providers do you see to PGx implementation? </a:t>
            </a:r>
          </a:p>
          <a:p>
            <a:pPr marL="685800" indent="-685800">
              <a:spcAft>
                <a:spcPts val="2400"/>
              </a:spcAft>
              <a:buFont typeface="Arial" panose="020B0604020202020204" pitchFamily="34" charset="0"/>
              <a:buChar char="•"/>
            </a:pPr>
            <a:r>
              <a:rPr lang="en-US" sz="5000" dirty="0"/>
              <a:t>Providers interested in PGx as a part of hospice care </a:t>
            </a:r>
          </a:p>
        </p:txBody>
      </p:sp>
      <p:sp>
        <p:nvSpPr>
          <p:cNvPr id="12" name="TextBox 11"/>
          <p:cNvSpPr txBox="1"/>
          <p:nvPr/>
        </p:nvSpPr>
        <p:spPr>
          <a:xfrm>
            <a:off x="1294162" y="5736304"/>
            <a:ext cx="7817181" cy="8248412"/>
          </a:xfrm>
          <a:prstGeom prst="rect">
            <a:avLst/>
          </a:prstGeom>
          <a:noFill/>
        </p:spPr>
        <p:txBody>
          <a:bodyPr wrap="square" rtlCol="0">
            <a:spAutoFit/>
          </a:bodyPr>
          <a:lstStyle/>
          <a:p>
            <a:r>
              <a:rPr lang="en-US" sz="5000" dirty="0"/>
              <a:t>Pharmacogenomics (PGx) can predict medication response from genetic changes</a:t>
            </a:r>
          </a:p>
          <a:p>
            <a:pPr marL="285750" indent="-285750">
              <a:buFont typeface="Arial" panose="020B0604020202020204" pitchFamily="34" charset="0"/>
              <a:buChar char="•"/>
            </a:pPr>
            <a:r>
              <a:rPr lang="en-US" sz="5000" dirty="0"/>
              <a:t>Guidelines include </a:t>
            </a:r>
          </a:p>
          <a:p>
            <a:pPr marL="742950" lvl="1" indent="-285750">
              <a:buFont typeface="Arial" panose="020B0604020202020204" pitchFamily="34" charset="0"/>
              <a:buChar char="•"/>
            </a:pPr>
            <a:r>
              <a:rPr lang="en-US" sz="4000" dirty="0"/>
              <a:t>Pain medications</a:t>
            </a:r>
          </a:p>
          <a:p>
            <a:pPr marL="742950" lvl="1" indent="-285750">
              <a:buFont typeface="Arial" panose="020B0604020202020204" pitchFamily="34" charset="0"/>
              <a:buChar char="•"/>
            </a:pPr>
            <a:r>
              <a:rPr lang="en-US" sz="4000" dirty="0"/>
              <a:t>Antiemetics</a:t>
            </a:r>
          </a:p>
          <a:p>
            <a:pPr marL="742950" lvl="1" indent="-285750">
              <a:buFont typeface="Arial" panose="020B0604020202020204" pitchFamily="34" charset="0"/>
              <a:buChar char="•"/>
            </a:pPr>
            <a:r>
              <a:rPr lang="en-US" sz="4000" dirty="0"/>
              <a:t>Anti-depressants </a:t>
            </a:r>
          </a:p>
          <a:p>
            <a:pPr marL="285750" indent="-285750">
              <a:buFont typeface="Arial" panose="020B0604020202020204" pitchFamily="34" charset="0"/>
              <a:buChar char="•"/>
            </a:pPr>
            <a:r>
              <a:rPr lang="en-US" sz="5000" dirty="0"/>
              <a:t>Quadruple Aim</a:t>
            </a:r>
          </a:p>
          <a:p>
            <a:pPr marL="742950" lvl="1" indent="-285750">
              <a:buFont typeface="Arial" panose="020B0604020202020204" pitchFamily="34" charset="0"/>
              <a:buChar char="•"/>
            </a:pPr>
            <a:r>
              <a:rPr lang="en-US" sz="4000" dirty="0"/>
              <a:t>Improve patient experience</a:t>
            </a:r>
          </a:p>
          <a:p>
            <a:pPr marL="742950" lvl="1" indent="-285750">
              <a:buFont typeface="Arial" panose="020B0604020202020204" pitchFamily="34" charset="0"/>
              <a:buChar char="•"/>
            </a:pPr>
            <a:r>
              <a:rPr lang="en-US" sz="4000" dirty="0"/>
              <a:t>Providing better care</a:t>
            </a:r>
          </a:p>
          <a:p>
            <a:pPr marL="742950" lvl="1" indent="-285750">
              <a:buFont typeface="Arial" panose="020B0604020202020204" pitchFamily="34" charset="0"/>
              <a:buChar char="•"/>
            </a:pPr>
            <a:r>
              <a:rPr lang="en-US" sz="4000" dirty="0"/>
              <a:t>Reducing costs</a:t>
            </a:r>
          </a:p>
          <a:p>
            <a:pPr marL="742950" lvl="1" indent="-285750">
              <a:buFont typeface="Arial" panose="020B0604020202020204" pitchFamily="34" charset="0"/>
              <a:buChar char="•"/>
            </a:pPr>
            <a:r>
              <a:rPr lang="en-US" sz="4000" dirty="0"/>
              <a:t>Improving provider experience </a:t>
            </a:r>
          </a:p>
        </p:txBody>
      </p:sp>
      <p:sp>
        <p:nvSpPr>
          <p:cNvPr id="20" name="TextBox 19"/>
          <p:cNvSpPr txBox="1"/>
          <p:nvPr/>
        </p:nvSpPr>
        <p:spPr>
          <a:xfrm>
            <a:off x="1294161" y="15407204"/>
            <a:ext cx="7346387" cy="1631216"/>
          </a:xfrm>
          <a:prstGeom prst="rect">
            <a:avLst/>
          </a:prstGeom>
          <a:noFill/>
        </p:spPr>
        <p:txBody>
          <a:bodyPr wrap="square" rtlCol="0">
            <a:spAutoFit/>
          </a:bodyPr>
          <a:lstStyle/>
          <a:p>
            <a:r>
              <a:rPr lang="en-US" sz="5000" dirty="0"/>
              <a:t>Describe the clinical utility of PGx in hospice care</a:t>
            </a:r>
          </a:p>
        </p:txBody>
      </p:sp>
      <p:sp>
        <p:nvSpPr>
          <p:cNvPr id="21" name="TextBox 20"/>
          <p:cNvSpPr txBox="1"/>
          <p:nvPr/>
        </p:nvSpPr>
        <p:spPr>
          <a:xfrm>
            <a:off x="25233814" y="5736304"/>
            <a:ext cx="7346387" cy="8556188"/>
          </a:xfrm>
          <a:prstGeom prst="rect">
            <a:avLst/>
          </a:prstGeom>
          <a:noFill/>
        </p:spPr>
        <p:txBody>
          <a:bodyPr wrap="square" rtlCol="0">
            <a:spAutoFit/>
          </a:bodyPr>
          <a:lstStyle/>
          <a:p>
            <a:r>
              <a:rPr lang="en-US" sz="5000" dirty="0"/>
              <a:t>Chart review </a:t>
            </a:r>
          </a:p>
          <a:p>
            <a:pPr marL="742950" lvl="1" indent="-285750">
              <a:buFont typeface="Arial" panose="020B0604020202020204" pitchFamily="34" charset="0"/>
              <a:buChar char="•"/>
            </a:pPr>
            <a:r>
              <a:rPr lang="en-US" sz="4000" dirty="0"/>
              <a:t>10-12 patients who received PGx testing </a:t>
            </a:r>
          </a:p>
          <a:p>
            <a:pPr marL="742950" lvl="1" indent="-285750">
              <a:buFont typeface="Arial" panose="020B0604020202020204" pitchFamily="34" charset="0"/>
              <a:buChar char="•"/>
            </a:pPr>
            <a:r>
              <a:rPr lang="en-US" sz="4000" dirty="0"/>
              <a:t>Medication lists</a:t>
            </a:r>
          </a:p>
          <a:p>
            <a:pPr marL="742950" lvl="1" indent="-285750">
              <a:buFont typeface="Arial" panose="020B0604020202020204" pitchFamily="34" charset="0"/>
              <a:buChar char="•"/>
            </a:pPr>
            <a:r>
              <a:rPr lang="en-US" sz="4000" dirty="0"/>
              <a:t>Adverse reactions</a:t>
            </a:r>
          </a:p>
          <a:p>
            <a:pPr marL="742950" lvl="1" indent="-285750">
              <a:buFont typeface="Arial" panose="020B0604020202020204" pitchFamily="34" charset="0"/>
              <a:buChar char="•"/>
            </a:pPr>
            <a:r>
              <a:rPr lang="en-US" sz="4000" dirty="0"/>
              <a:t>Patient-reported outcome measures</a:t>
            </a:r>
          </a:p>
          <a:p>
            <a:r>
              <a:rPr lang="en-US" sz="5000" dirty="0"/>
              <a:t>Care manager and pharmacist survey </a:t>
            </a:r>
          </a:p>
          <a:p>
            <a:pPr marL="742950" lvl="1" indent="-285750">
              <a:buFont typeface="Arial" panose="020B0604020202020204" pitchFamily="34" charset="0"/>
              <a:buChar char="•"/>
            </a:pPr>
            <a:r>
              <a:rPr lang="en-US" sz="4000" dirty="0"/>
              <a:t>Perceived improvements to patient care</a:t>
            </a:r>
          </a:p>
          <a:p>
            <a:pPr marL="742950" lvl="1" indent="-285750">
              <a:buFont typeface="Arial" panose="020B0604020202020204" pitchFamily="34" charset="0"/>
              <a:buChar char="•"/>
            </a:pPr>
            <a:r>
              <a:rPr lang="en-US" sz="4000" dirty="0"/>
              <a:t>Experience integrating PGx into care</a:t>
            </a:r>
          </a:p>
        </p:txBody>
      </p:sp>
      <p:sp>
        <p:nvSpPr>
          <p:cNvPr id="22" name="TextBox 21"/>
          <p:cNvSpPr txBox="1"/>
          <p:nvPr/>
        </p:nvSpPr>
        <p:spPr>
          <a:xfrm>
            <a:off x="25150629" y="15405903"/>
            <a:ext cx="7798546" cy="3170099"/>
          </a:xfrm>
          <a:prstGeom prst="rect">
            <a:avLst/>
          </a:prstGeom>
          <a:noFill/>
        </p:spPr>
        <p:txBody>
          <a:bodyPr wrap="square" rtlCol="0">
            <a:spAutoFit/>
          </a:bodyPr>
          <a:lstStyle/>
          <a:p>
            <a:pPr marL="285750" indent="-285750">
              <a:buFont typeface="Arial" panose="020B0604020202020204" pitchFamily="34" charset="0"/>
              <a:buChar char="•"/>
            </a:pPr>
            <a:r>
              <a:rPr lang="en-US" sz="5000" dirty="0"/>
              <a:t>More providers integrating PGx as the standard of care </a:t>
            </a:r>
          </a:p>
          <a:p>
            <a:pPr marL="285750" indent="-285750">
              <a:buFont typeface="Arial" panose="020B0604020202020204" pitchFamily="34" charset="0"/>
              <a:buChar char="•"/>
            </a:pPr>
            <a:r>
              <a:rPr lang="en-US" sz="5000" dirty="0"/>
              <a:t>Larger study assessing clinical utility of PGx </a:t>
            </a:r>
          </a:p>
        </p:txBody>
      </p:sp>
      <p:sp>
        <p:nvSpPr>
          <p:cNvPr id="10" name="TextBox 9">
            <a:extLst>
              <a:ext uri="{FF2B5EF4-FFF2-40B4-BE49-F238E27FC236}">
                <a16:creationId xmlns:a16="http://schemas.microsoft.com/office/drawing/2014/main" id="{2A188A97-BF3C-4329-A205-8CCCEE092CB3}"/>
              </a:ext>
            </a:extLst>
          </p:cNvPr>
          <p:cNvSpPr txBox="1"/>
          <p:nvPr/>
        </p:nvSpPr>
        <p:spPr>
          <a:xfrm>
            <a:off x="5263292" y="419124"/>
            <a:ext cx="23611016" cy="4216539"/>
          </a:xfrm>
          <a:prstGeom prst="rect">
            <a:avLst/>
          </a:prstGeom>
          <a:noFill/>
        </p:spPr>
        <p:txBody>
          <a:bodyPr wrap="square" rtlCol="0">
            <a:spAutoFit/>
          </a:bodyPr>
          <a:lstStyle/>
          <a:p>
            <a:pPr algn="ctr">
              <a:spcAft>
                <a:spcPts val="2400"/>
              </a:spcAft>
            </a:pPr>
            <a:r>
              <a:rPr lang="en-US" sz="5400" b="1" dirty="0">
                <a:cs typeface="Arial" panose="020B0604020202020204" pitchFamily="34" charset="0"/>
              </a:rPr>
              <a:t>Clinical Utility of Pharmacogenomics in Hospice Care Patients through the Lens of the Quadruple Aims of Healthcare </a:t>
            </a:r>
            <a:endParaRPr lang="en-US" b="1" dirty="0">
              <a:solidFill>
                <a:schemeClr val="bg1"/>
              </a:solidFill>
            </a:endParaRPr>
          </a:p>
          <a:p>
            <a:pPr algn="ctr">
              <a:spcAft>
                <a:spcPts val="1200"/>
              </a:spcAft>
            </a:pPr>
            <a:r>
              <a:rPr lang="en-US" sz="3600" dirty="0">
                <a:cs typeface="Arial" panose="020B0604020202020204" pitchFamily="34" charset="0"/>
              </a:rPr>
              <a:t>Carolyn Maxwell</a:t>
            </a:r>
            <a:r>
              <a:rPr lang="en-US" sz="3600" baseline="30000" dirty="0">
                <a:cs typeface="Arial" panose="020B0604020202020204" pitchFamily="34" charset="0"/>
              </a:rPr>
              <a:t>4</a:t>
            </a:r>
            <a:r>
              <a:rPr lang="en-US" sz="3600" dirty="0">
                <a:cs typeface="Arial" panose="020B0604020202020204" pitchFamily="34" charset="0"/>
              </a:rPr>
              <a:t>, Lucas A. </a:t>
            </a:r>
            <a:r>
              <a:rPr lang="en-US" sz="3600" dirty="0" err="1">
                <a:cs typeface="Arial" panose="020B0604020202020204" pitchFamily="34" charset="0"/>
              </a:rPr>
              <a:t>Berenbrok</a:t>
            </a:r>
            <a:r>
              <a:rPr lang="en-US" sz="3600" dirty="0">
                <a:cs typeface="Arial" panose="020B0604020202020204" pitchFamily="34" charset="0"/>
              </a:rPr>
              <a:t> PharmD, MS</a:t>
            </a:r>
            <a:r>
              <a:rPr lang="en-US" sz="3600" baseline="30000" dirty="0">
                <a:cs typeface="Arial" panose="020B0604020202020204" pitchFamily="34" charset="0"/>
              </a:rPr>
              <a:t>1,3</a:t>
            </a:r>
            <a:r>
              <a:rPr lang="en-US" sz="3600" dirty="0">
                <a:cs typeface="Arial" panose="020B0604020202020204" pitchFamily="34" charset="0"/>
              </a:rPr>
              <a:t>, Christine Munro MS, MPH</a:t>
            </a:r>
            <a:r>
              <a:rPr lang="en-US" sz="3600" baseline="30000" dirty="0">
                <a:cs typeface="Arial" panose="020B0604020202020204" pitchFamily="34" charset="0"/>
              </a:rPr>
              <a:t>1,4</a:t>
            </a:r>
            <a:r>
              <a:rPr lang="en-US" sz="3600" dirty="0">
                <a:cs typeface="Arial" panose="020B0604020202020204" pitchFamily="34" charset="0"/>
              </a:rPr>
              <a:t>, Natasha Berman MS, MPH</a:t>
            </a:r>
            <a:r>
              <a:rPr lang="en-US" sz="3600" baseline="30000" dirty="0">
                <a:cs typeface="Arial" panose="020B0604020202020204" pitchFamily="34" charset="0"/>
              </a:rPr>
              <a:t>1</a:t>
            </a:r>
            <a:r>
              <a:rPr lang="en-US" sz="3600" dirty="0">
                <a:cs typeface="Arial" panose="020B0604020202020204" pitchFamily="34" charset="0"/>
              </a:rPr>
              <a:t>, </a:t>
            </a:r>
          </a:p>
          <a:p>
            <a:pPr algn="ctr">
              <a:spcAft>
                <a:spcPts val="1200"/>
              </a:spcAft>
            </a:pPr>
            <a:r>
              <a:rPr lang="en-US" sz="3600" dirty="0">
                <a:cs typeface="Arial" panose="020B0604020202020204" pitchFamily="34" charset="0"/>
              </a:rPr>
              <a:t>Ryan Minster PhD</a:t>
            </a:r>
            <a:r>
              <a:rPr lang="en-US" sz="3600" baseline="30000" dirty="0">
                <a:cs typeface="Arial" panose="020B0604020202020204" pitchFamily="34" charset="0"/>
              </a:rPr>
              <a:t>4</a:t>
            </a:r>
            <a:r>
              <a:rPr lang="en-US" sz="3600" dirty="0">
                <a:cs typeface="Arial" panose="020B0604020202020204" pitchFamily="34" charset="0"/>
              </a:rPr>
              <a:t>, MSIS, </a:t>
            </a:r>
            <a:r>
              <a:rPr lang="en-US" sz="3600" dirty="0" err="1">
                <a:cs typeface="Arial" panose="020B0604020202020204" pitchFamily="34" charset="0"/>
              </a:rPr>
              <a:t>Mylynda</a:t>
            </a:r>
            <a:r>
              <a:rPr lang="en-US" sz="3600" dirty="0">
                <a:cs typeface="Arial" panose="020B0604020202020204" pitchFamily="34" charset="0"/>
              </a:rPr>
              <a:t> </a:t>
            </a:r>
            <a:r>
              <a:rPr lang="en-US" sz="3600" dirty="0" err="1">
                <a:cs typeface="Arial" panose="020B0604020202020204" pitchFamily="34" charset="0"/>
              </a:rPr>
              <a:t>Massart</a:t>
            </a:r>
            <a:r>
              <a:rPr lang="en-US" sz="3600" dirty="0">
                <a:cs typeface="Arial" panose="020B0604020202020204" pitchFamily="34" charset="0"/>
              </a:rPr>
              <a:t> MD, PhD</a:t>
            </a:r>
            <a:r>
              <a:rPr lang="en-US" sz="3600" baseline="30000" dirty="0">
                <a:cs typeface="Arial" panose="020B0604020202020204" pitchFamily="34" charset="0"/>
              </a:rPr>
              <a:t>1,2,5,6</a:t>
            </a:r>
          </a:p>
          <a:p>
            <a:pPr algn="ctr">
              <a:spcAft>
                <a:spcPts val="1200"/>
              </a:spcAft>
            </a:pPr>
            <a:r>
              <a:rPr lang="en-US" sz="2400" i="1" dirty="0">
                <a:cs typeface="Arial" panose="020B0604020202020204" pitchFamily="34" charset="0"/>
              </a:rPr>
              <a:t>1. UPMC Primary Care Precision Medicine, 2. University of Pittsburgh School of Medicine, 3. University of Pittsburgh School of Pharmacy, 4. University of Pittsburgh Graduate School of Public Health, 5. Institute of Precision Medicine, 6. Clinical Translational Institute </a:t>
            </a:r>
          </a:p>
        </p:txBody>
      </p:sp>
      <p:pic>
        <p:nvPicPr>
          <p:cNvPr id="1026" name="Picture 2">
            <a:extLst>
              <a:ext uri="{FF2B5EF4-FFF2-40B4-BE49-F238E27FC236}">
                <a16:creationId xmlns:a16="http://schemas.microsoft.com/office/drawing/2014/main" id="{53F9C65D-6309-0656-F5C7-CA43BC1E67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62" t="8069" r="8462" b="8255"/>
          <a:stretch/>
        </p:blipFill>
        <p:spPr bwMode="auto">
          <a:xfrm>
            <a:off x="30026348" y="1042832"/>
            <a:ext cx="2804705" cy="281523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269A8AAA-251E-27C2-A132-7BBDC7F5AA1A}"/>
              </a:ext>
            </a:extLst>
          </p:cNvPr>
          <p:cNvGrpSpPr/>
          <p:nvPr/>
        </p:nvGrpSpPr>
        <p:grpSpPr>
          <a:xfrm>
            <a:off x="11776472" y="5160891"/>
            <a:ext cx="10584657" cy="3286002"/>
            <a:chOff x="11776472" y="5160891"/>
            <a:chExt cx="10584657" cy="3286002"/>
          </a:xfrm>
        </p:grpSpPr>
        <p:sp>
          <p:nvSpPr>
            <p:cNvPr id="17" name="Rectangle 16">
              <a:extLst>
                <a:ext uri="{FF2B5EF4-FFF2-40B4-BE49-F238E27FC236}">
                  <a16:creationId xmlns:a16="http://schemas.microsoft.com/office/drawing/2014/main" id="{2E7C2B3E-1BD7-2744-6DCE-965178A1B5DC}"/>
                </a:ext>
              </a:extLst>
            </p:cNvPr>
            <p:cNvSpPr/>
            <p:nvPr/>
          </p:nvSpPr>
          <p:spPr>
            <a:xfrm>
              <a:off x="11776472" y="5160891"/>
              <a:ext cx="10584657" cy="3286002"/>
            </a:xfrm>
            <a:prstGeom prst="rect">
              <a:avLst/>
            </a:prstGeom>
            <a:solidFill>
              <a:srgbClr val="004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928" dirty="0">
                <a:latin typeface="Arial Black" panose="020B0A04020102020204" pitchFamily="34" charset="0"/>
              </a:endParaRPr>
            </a:p>
          </p:txBody>
        </p:sp>
        <p:sp>
          <p:nvSpPr>
            <p:cNvPr id="18" name="TextBox 17">
              <a:extLst>
                <a:ext uri="{FF2B5EF4-FFF2-40B4-BE49-F238E27FC236}">
                  <a16:creationId xmlns:a16="http://schemas.microsoft.com/office/drawing/2014/main" id="{ACFA31CF-95F6-DFD1-0710-F17024FB586E}"/>
                </a:ext>
              </a:extLst>
            </p:cNvPr>
            <p:cNvSpPr txBox="1"/>
            <p:nvPr/>
          </p:nvSpPr>
          <p:spPr>
            <a:xfrm>
              <a:off x="12131617" y="5572614"/>
              <a:ext cx="9874367" cy="2462213"/>
            </a:xfrm>
            <a:prstGeom prst="rect">
              <a:avLst/>
            </a:prstGeom>
            <a:noFill/>
          </p:spPr>
          <p:txBody>
            <a:bodyPr wrap="square" rtlCol="0">
              <a:spAutoFit/>
            </a:bodyPr>
            <a:lstStyle/>
            <a:p>
              <a:r>
                <a:rPr lang="en-US" sz="5400" b="1" dirty="0">
                  <a:solidFill>
                    <a:schemeClr val="bg1"/>
                  </a:solidFill>
                </a:rPr>
                <a:t>Ask me about:</a:t>
              </a:r>
            </a:p>
            <a:p>
              <a:r>
                <a:rPr lang="en-US" sz="5000" dirty="0">
                  <a:solidFill>
                    <a:schemeClr val="bg1"/>
                  </a:solidFill>
                </a:rPr>
                <a:t>Clinical utility of pharmacogenomics in hospice care </a:t>
              </a:r>
            </a:p>
          </p:txBody>
        </p:sp>
      </p:grpSp>
    </p:spTree>
    <p:extLst>
      <p:ext uri="{BB962C8B-B14F-4D97-AF65-F5344CB8AC3E}">
        <p14:creationId xmlns:p14="http://schemas.microsoft.com/office/powerpoint/2010/main" val="1912921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C24C4ACFCE9A48B8FB24D317AF858B" ma:contentTypeVersion="12" ma:contentTypeDescription="Create a new document." ma:contentTypeScope="" ma:versionID="57617d509fbf826dc059d49637aea493">
  <xsd:schema xmlns:xsd="http://www.w3.org/2001/XMLSchema" xmlns:xs="http://www.w3.org/2001/XMLSchema" xmlns:p="http://schemas.microsoft.com/office/2006/metadata/properties" xmlns:ns2="7c3013fe-70f9-4ff4-8610-8d1cdb634c0d" xmlns:ns3="c358cfc3-f71e-41a5-9d77-25d9b3a30863" targetNamespace="http://schemas.microsoft.com/office/2006/metadata/properties" ma:root="true" ma:fieldsID="20a276d81431d8b95807eb994ce1c865" ns2:_="" ns3:_="">
    <xsd:import namespace="7c3013fe-70f9-4ff4-8610-8d1cdb634c0d"/>
    <xsd:import namespace="c358cfc3-f71e-41a5-9d77-25d9b3a308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013fe-70f9-4ff4-8610-8d1cdb634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58cfc3-f71e-41a5-9d77-25d9b3a308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3943FB-B30E-4EA8-AC49-4555611B5CF2}">
  <ds:schemaRefs>
    <ds:schemaRef ds:uri="http://schemas.microsoft.com/sharepoint/v3/contenttype/forms"/>
  </ds:schemaRefs>
</ds:datastoreItem>
</file>

<file path=customXml/itemProps2.xml><?xml version="1.0" encoding="utf-8"?>
<ds:datastoreItem xmlns:ds="http://schemas.openxmlformats.org/officeDocument/2006/customXml" ds:itemID="{8FDF4B4D-E2FB-4D27-8E56-E0FB6F9C2260}">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c358cfc3-f71e-41a5-9d77-25d9b3a30863"/>
    <ds:schemaRef ds:uri="7c3013fe-70f9-4ff4-8610-8d1cdb634c0d"/>
    <ds:schemaRef ds:uri="http://purl.org/dc/elements/1.1/"/>
  </ds:schemaRefs>
</ds:datastoreItem>
</file>

<file path=customXml/itemProps3.xml><?xml version="1.0" encoding="utf-8"?>
<ds:datastoreItem xmlns:ds="http://schemas.openxmlformats.org/officeDocument/2006/customXml" ds:itemID="{AB1A6537-1BFF-4A37-BC53-1AE7D3FE1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013fe-70f9-4ff4-8610-8d1cdb634c0d"/>
    <ds:schemaRef ds:uri="c358cfc3-f71e-41a5-9d77-25d9b3a30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4236</TotalTime>
  <Words>248</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 Black</vt:lpstr>
      <vt:lpstr>Arial</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 goes here, translated into plain English. Emphasize the important words.</dc:title>
  <dc:creator>Lisa Greaves</dc:creator>
  <cp:lastModifiedBy>Evelyn Castillo</cp:lastModifiedBy>
  <cp:revision>94</cp:revision>
  <dcterms:created xsi:type="dcterms:W3CDTF">2019-07-25T20:43:26Z</dcterms:created>
  <dcterms:modified xsi:type="dcterms:W3CDTF">2022-09-16T22:08:14Z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0x010100B1C24C4ACFCE9A48B8FB24D317AF858B</vt:lpwstr>
  </property>
</Properties>
</file>