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43891200" cy="32918400"/>
  <p:notesSz cx="9296400" cy="7010400"/>
  <p:defaultTextStyle>
    <a:defPPr>
      <a:defRPr lang="en-US"/>
    </a:defPPr>
    <a:lvl1pPr marL="0" algn="l" defTabSz="2149621" rtl="0" eaLnBrk="1" latinLnBrk="0" hangingPunct="1">
      <a:defRPr sz="8400" kern="1200">
        <a:solidFill>
          <a:schemeClr val="tx1"/>
        </a:solidFill>
        <a:latin typeface="+mn-lt"/>
        <a:ea typeface="+mn-ea"/>
        <a:cs typeface="+mn-cs"/>
      </a:defRPr>
    </a:lvl1pPr>
    <a:lvl2pPr marL="2149621" algn="l" defTabSz="2149621" rtl="0" eaLnBrk="1" latinLnBrk="0" hangingPunct="1">
      <a:defRPr sz="8400" kern="1200">
        <a:solidFill>
          <a:schemeClr val="tx1"/>
        </a:solidFill>
        <a:latin typeface="+mn-lt"/>
        <a:ea typeface="+mn-ea"/>
        <a:cs typeface="+mn-cs"/>
      </a:defRPr>
    </a:lvl2pPr>
    <a:lvl3pPr marL="4299241" algn="l" defTabSz="2149621" rtl="0" eaLnBrk="1" latinLnBrk="0" hangingPunct="1">
      <a:defRPr sz="8400" kern="1200">
        <a:solidFill>
          <a:schemeClr val="tx1"/>
        </a:solidFill>
        <a:latin typeface="+mn-lt"/>
        <a:ea typeface="+mn-ea"/>
        <a:cs typeface="+mn-cs"/>
      </a:defRPr>
    </a:lvl3pPr>
    <a:lvl4pPr marL="6448862" algn="l" defTabSz="2149621" rtl="0" eaLnBrk="1" latinLnBrk="0" hangingPunct="1">
      <a:defRPr sz="8400" kern="1200">
        <a:solidFill>
          <a:schemeClr val="tx1"/>
        </a:solidFill>
        <a:latin typeface="+mn-lt"/>
        <a:ea typeface="+mn-ea"/>
        <a:cs typeface="+mn-cs"/>
      </a:defRPr>
    </a:lvl4pPr>
    <a:lvl5pPr marL="8598484" algn="l" defTabSz="2149621" rtl="0" eaLnBrk="1" latinLnBrk="0" hangingPunct="1">
      <a:defRPr sz="8400" kern="1200">
        <a:solidFill>
          <a:schemeClr val="tx1"/>
        </a:solidFill>
        <a:latin typeface="+mn-lt"/>
        <a:ea typeface="+mn-ea"/>
        <a:cs typeface="+mn-cs"/>
      </a:defRPr>
    </a:lvl5pPr>
    <a:lvl6pPr marL="10748104" algn="l" defTabSz="2149621" rtl="0" eaLnBrk="1" latinLnBrk="0" hangingPunct="1">
      <a:defRPr sz="8400" kern="1200">
        <a:solidFill>
          <a:schemeClr val="tx1"/>
        </a:solidFill>
        <a:latin typeface="+mn-lt"/>
        <a:ea typeface="+mn-ea"/>
        <a:cs typeface="+mn-cs"/>
      </a:defRPr>
    </a:lvl6pPr>
    <a:lvl7pPr marL="12897725" algn="l" defTabSz="2149621" rtl="0" eaLnBrk="1" latinLnBrk="0" hangingPunct="1">
      <a:defRPr sz="8400" kern="1200">
        <a:solidFill>
          <a:schemeClr val="tx1"/>
        </a:solidFill>
        <a:latin typeface="+mn-lt"/>
        <a:ea typeface="+mn-ea"/>
        <a:cs typeface="+mn-cs"/>
      </a:defRPr>
    </a:lvl7pPr>
    <a:lvl8pPr marL="15047345" algn="l" defTabSz="2149621" rtl="0" eaLnBrk="1" latinLnBrk="0" hangingPunct="1">
      <a:defRPr sz="8400" kern="1200">
        <a:solidFill>
          <a:schemeClr val="tx1"/>
        </a:solidFill>
        <a:latin typeface="+mn-lt"/>
        <a:ea typeface="+mn-ea"/>
        <a:cs typeface="+mn-cs"/>
      </a:defRPr>
    </a:lvl8pPr>
    <a:lvl9pPr marL="17196966" algn="l" defTabSz="2149621" rtl="0" eaLnBrk="1" latinLnBrk="0" hangingPunct="1">
      <a:defRPr sz="8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 userDrawn="1">
          <p15:clr>
            <a:srgbClr val="A4A3A4"/>
          </p15:clr>
        </p15:guide>
        <p15:guide id="2" pos="13824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ohn Merriman" initials="JM" lastIdx="2" clrIdx="0"/>
  <p:cmAuthor id="1" name="Aouizerat, Bradley" initials="AB" lastIdx="5" clrIdx="1"/>
  <p:cmAuthor id="2" name="Sereika" initials="S" lastIdx="8" clrIdx="2">
    <p:extLst>
      <p:ext uri="{19B8F6BF-5375-455C-9EA6-DF929625EA0E}">
        <p15:presenceInfo xmlns:p15="http://schemas.microsoft.com/office/powerpoint/2012/main" userId="Sereik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375E"/>
    <a:srgbClr val="1537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806" autoAdjust="0"/>
    <p:restoredTop sz="91293" autoAdjust="0"/>
  </p:normalViewPr>
  <p:slideViewPr>
    <p:cSldViewPr snapToObjects="1">
      <p:cViewPr varScale="1">
        <p:scale>
          <a:sx n="24" d="100"/>
          <a:sy n="24" d="100"/>
        </p:scale>
        <p:origin x="2616" y="232"/>
      </p:cViewPr>
      <p:guideLst>
        <p:guide orient="horz" pos="10368"/>
        <p:guide pos="13824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Book4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3200" b="1" dirty="0"/>
              <a:t>Percent Adherence First 3 Months</a:t>
            </a:r>
          </a:p>
        </c:rich>
      </c:tx>
      <c:layout>
        <c:manualLayout>
          <c:xMode val="edge"/>
          <c:yMode val="edge"/>
          <c:x val="0.25528965585506191"/>
          <c:y val="0.1249565971882031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0860625770318856"/>
          <c:y val="0.10390619273445939"/>
          <c:w val="0.75336314028264717"/>
          <c:h val="0.71696851008979934"/>
        </c:manualLayout>
      </c:layout>
      <c:barChart>
        <c:barDir val="col"/>
        <c:grouping val="clustered"/>
        <c:varyColors val="0"/>
        <c:ser>
          <c:idx val="0"/>
          <c:order val="0"/>
          <c:tx>
            <c:v>1-month</c:v>
          </c:tx>
          <c:spPr>
            <a:solidFill>
              <a:schemeClr val="accent1">
                <a:lumMod val="75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val>
            <c:numRef>
              <c:f>Sheet3!$W$9:$W$14</c:f>
              <c:numCache>
                <c:formatCode>General</c:formatCode>
                <c:ptCount val="6"/>
                <c:pt idx="0">
                  <c:v>25</c:v>
                </c:pt>
                <c:pt idx="1">
                  <c:v>3</c:v>
                </c:pt>
                <c:pt idx="2">
                  <c:v>3</c:v>
                </c:pt>
                <c:pt idx="3">
                  <c:v>7</c:v>
                </c:pt>
                <c:pt idx="4">
                  <c:v>109</c:v>
                </c:pt>
                <c:pt idx="5">
                  <c:v>135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056-A24B-B303-2D140DD9049F}"/>
            </c:ext>
          </c:extLst>
        </c:ser>
        <c:ser>
          <c:idx val="1"/>
          <c:order val="1"/>
          <c:tx>
            <c:v>2-months</c:v>
          </c:tx>
          <c:spPr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val>
            <c:numRef>
              <c:f>Sheet3!$X$9:$X$14</c:f>
              <c:numCache>
                <c:formatCode>General</c:formatCode>
                <c:ptCount val="6"/>
                <c:pt idx="0">
                  <c:v>32</c:v>
                </c:pt>
                <c:pt idx="1">
                  <c:v>1</c:v>
                </c:pt>
                <c:pt idx="2">
                  <c:v>3</c:v>
                </c:pt>
                <c:pt idx="3">
                  <c:v>15</c:v>
                </c:pt>
                <c:pt idx="4">
                  <c:v>94</c:v>
                </c:pt>
                <c:pt idx="5">
                  <c:v>134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056-A24B-B303-2D140DD9049F}"/>
            </c:ext>
          </c:extLst>
        </c:ser>
        <c:ser>
          <c:idx val="2"/>
          <c:order val="2"/>
          <c:tx>
            <c:v>3-months</c:v>
          </c:tx>
          <c:spPr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val>
            <c:numRef>
              <c:f>Sheet3!$Y$9:$Y$14</c:f>
              <c:numCache>
                <c:formatCode>General</c:formatCode>
                <c:ptCount val="6"/>
                <c:pt idx="0">
                  <c:v>30</c:v>
                </c:pt>
                <c:pt idx="1">
                  <c:v>5</c:v>
                </c:pt>
                <c:pt idx="2">
                  <c:v>3</c:v>
                </c:pt>
                <c:pt idx="3">
                  <c:v>10</c:v>
                </c:pt>
                <c:pt idx="4">
                  <c:v>98</c:v>
                </c:pt>
                <c:pt idx="5">
                  <c:v>129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056-A24B-B303-2D140DD904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94434992"/>
        <c:axId val="122238224"/>
      </c:barChart>
      <c:catAx>
        <c:axId val="594434992"/>
        <c:scaling>
          <c:orientation val="minMax"/>
        </c:scaling>
        <c:delete val="0"/>
        <c:axPos val="b"/>
        <c:majorTickMark val="none"/>
        <c:minorTickMark val="none"/>
        <c:tickLblPos val="none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2238224"/>
        <c:crosses val="autoZero"/>
        <c:auto val="1"/>
        <c:lblAlgn val="ctr"/>
        <c:lblOffset val="100"/>
        <c:noMultiLvlLbl val="0"/>
      </c:catAx>
      <c:valAx>
        <c:axId val="1222382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400" b="1" dirty="0"/>
                  <a:t># participants</a:t>
                </a:r>
              </a:p>
            </c:rich>
          </c:tx>
          <c:layout>
            <c:manualLayout>
              <c:xMode val="edge"/>
              <c:yMode val="edge"/>
              <c:x val="6.082725060827251E-3"/>
              <c:y val="0.3361715963639090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4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accent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4434992"/>
        <c:crosses val="autoZero"/>
        <c:crossBetween val="between"/>
      </c:valAx>
      <c:spPr>
        <a:solidFill>
          <a:schemeClr val="bg2">
            <a:lumMod val="90000"/>
          </a:schemeClr>
        </a:solidFill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6.5015196964131369E-2"/>
          <c:y val="0.16984541982433524"/>
          <c:w val="0.9118387445550048"/>
          <c:h val="0.59447270449041556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Mean Adherence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diamond"/>
            <c:size val="6"/>
            <c:spPr>
              <a:solidFill>
                <a:schemeClr val="accent1">
                  <a:lumMod val="75000"/>
                </a:schemeClr>
              </a:solidFill>
              <a:ln w="63500" cap="rnd">
                <a:solidFill>
                  <a:schemeClr val="accent1"/>
                </a:solidFill>
                <a:round/>
              </a:ln>
              <a:effectLst/>
            </c:spPr>
          </c:marker>
          <c:trendline>
            <c:spPr>
              <a:ln w="19050" cap="rnd">
                <a:solidFill>
                  <a:schemeClr val="tx2">
                    <a:lumMod val="75000"/>
                  </a:schemeClr>
                </a:solidFill>
              </a:ln>
              <a:effectLst/>
            </c:spPr>
            <c:trendlineType val="linear"/>
            <c:dispRSqr val="0"/>
            <c:dispEq val="0"/>
          </c:trendline>
          <c:xVal>
            <c:numRef>
              <c:f>Sheet1!$A$2:$A$19</c:f>
              <c:numCache>
                <c:formatCode>General</c:formatCode>
                <c:ptCount val="1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</c:numCache>
            </c:numRef>
          </c:xVal>
          <c:yVal>
            <c:numRef>
              <c:f>Sheet1!$B$2:$B$19</c:f>
              <c:numCache>
                <c:formatCode>General</c:formatCode>
                <c:ptCount val="18"/>
                <c:pt idx="0">
                  <c:v>86.96</c:v>
                </c:pt>
                <c:pt idx="1">
                  <c:v>84.17</c:v>
                </c:pt>
                <c:pt idx="2">
                  <c:v>84.04</c:v>
                </c:pt>
                <c:pt idx="3">
                  <c:v>82.8</c:v>
                </c:pt>
                <c:pt idx="4">
                  <c:v>81.75</c:v>
                </c:pt>
                <c:pt idx="5">
                  <c:v>82.76</c:v>
                </c:pt>
                <c:pt idx="6">
                  <c:v>81.400000000000006</c:v>
                </c:pt>
                <c:pt idx="7">
                  <c:v>80.819999999999993</c:v>
                </c:pt>
                <c:pt idx="8">
                  <c:v>80.83</c:v>
                </c:pt>
                <c:pt idx="9">
                  <c:v>80.59</c:v>
                </c:pt>
                <c:pt idx="10">
                  <c:v>80.22</c:v>
                </c:pt>
                <c:pt idx="11">
                  <c:v>80.42</c:v>
                </c:pt>
                <c:pt idx="12">
                  <c:v>79.930000000000007</c:v>
                </c:pt>
                <c:pt idx="13">
                  <c:v>78.78</c:v>
                </c:pt>
                <c:pt idx="14">
                  <c:v>77.25</c:v>
                </c:pt>
                <c:pt idx="15">
                  <c:v>75.760000000000005</c:v>
                </c:pt>
                <c:pt idx="16">
                  <c:v>76.430000000000007</c:v>
                </c:pt>
                <c:pt idx="17">
                  <c:v>77.28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21F9-DF4C-B6F7-304EA75387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913290607"/>
        <c:axId val="1913331503"/>
      </c:scatterChart>
      <c:valAx>
        <c:axId val="1913290607"/>
        <c:scaling>
          <c:orientation val="minMax"/>
          <c:max val="19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400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400" dirty="0"/>
                  <a:t>TIme in months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2400" b="0" i="0" u="none" strike="noStrike" kern="1200" cap="all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13331503"/>
        <c:crosses val="autoZero"/>
        <c:crossBetween val="midCat"/>
        <c:majorUnit val="1"/>
      </c:valAx>
      <c:valAx>
        <c:axId val="1913331503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13290607"/>
        <c:crosses val="autoZero"/>
        <c:crossBetween val="midCat"/>
      </c:valAx>
      <c:spPr>
        <a:solidFill>
          <a:schemeClr val="bg2">
            <a:lumMod val="90000"/>
          </a:schemeClr>
        </a:solidFill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2"/>
    </a:solidFill>
    <a:ln>
      <a:noFill/>
    </a:ln>
    <a:effectLst/>
  </c:spPr>
  <c:txPr>
    <a:bodyPr/>
    <a:lstStyle/>
    <a:p>
      <a:pPr>
        <a:defRPr sz="2000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800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0.12524</cdr:x>
      <cdr:y>0.85533</cdr:y>
    </cdr:from>
    <cdr:to>
      <cdr:x>0.8921</cdr:x>
      <cdr:y>0.90908</cdr:y>
    </cdr:to>
    <cdr:grpSp>
      <cdr:nvGrpSpPr>
        <cdr:cNvPr id="16" name="Group 15">
          <a:extLst xmlns:a="http://schemas.openxmlformats.org/drawingml/2006/main">
            <a:ext uri="{FF2B5EF4-FFF2-40B4-BE49-F238E27FC236}">
              <a16:creationId xmlns:a16="http://schemas.microsoft.com/office/drawing/2014/main" id="{E526A0A7-CCE3-D90F-B158-734B1A2CB48D}"/>
            </a:ext>
          </a:extLst>
        </cdr:cNvPr>
        <cdr:cNvGrpSpPr/>
      </cdr:nvGrpSpPr>
      <cdr:grpSpPr>
        <a:xfrm xmlns:a="http://schemas.openxmlformats.org/drawingml/2006/main">
          <a:off x="1568917" y="6547580"/>
          <a:ext cx="9606669" cy="411458"/>
          <a:chOff x="17588975" y="17099279"/>
          <a:chExt cx="9606624" cy="411481"/>
        </a:xfrm>
      </cdr:grpSpPr>
      <cdr:sp macro="" textlink="">
        <cdr:nvSpPr>
          <cdr:cNvPr id="17" name="TextBox 1">
            <a:extLst xmlns:a="http://schemas.openxmlformats.org/drawingml/2006/main">
              <a:ext uri="{FF2B5EF4-FFF2-40B4-BE49-F238E27FC236}">
                <a16:creationId xmlns:a16="http://schemas.microsoft.com/office/drawing/2014/main" id="{41B8733E-B368-6621-1436-D165067C8514}"/>
              </a:ext>
            </a:extLst>
          </cdr:cNvPr>
          <cdr:cNvSpPr txBox="1"/>
        </cdr:nvSpPr>
        <cdr:spPr>
          <a:xfrm xmlns:a="http://schemas.openxmlformats.org/drawingml/2006/main">
            <a:off x="17588975" y="17099280"/>
            <a:ext cx="1472184" cy="411480"/>
          </a:xfrm>
          <a:prstGeom xmlns:a="http://schemas.openxmlformats.org/drawingml/2006/main" prst="rect">
            <a:avLst/>
          </a:prstGeom>
        </cdr:spPr>
        <cdr:txBody>
          <a:bodyPr xmlns:a="http://schemas.openxmlformats.org/drawingml/2006/main" wrap="none" rtlCol="0"/>
          <a:lstStyle xmlns:a="http://schemas.openxmlformats.org/drawingml/2006/main">
            <a:defPPr>
              <a:defRPr lang="en-US"/>
            </a:defPPr>
            <a:lvl1pPr marL="0" algn="l" defTabSz="2149621" rtl="0" eaLnBrk="1" latinLnBrk="0" hangingPunct="1">
              <a:defRPr sz="8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149621" algn="l" defTabSz="2149621" rtl="0" eaLnBrk="1" latinLnBrk="0" hangingPunct="1">
              <a:defRPr sz="8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299241" algn="l" defTabSz="2149621" rtl="0" eaLnBrk="1" latinLnBrk="0" hangingPunct="1">
              <a:defRPr sz="8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448862" algn="l" defTabSz="2149621" rtl="0" eaLnBrk="1" latinLnBrk="0" hangingPunct="1">
              <a:defRPr sz="8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8484" algn="l" defTabSz="2149621" rtl="0" eaLnBrk="1" latinLnBrk="0" hangingPunct="1">
              <a:defRPr sz="8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748104" algn="l" defTabSz="2149621" rtl="0" eaLnBrk="1" latinLnBrk="0" hangingPunct="1">
              <a:defRPr sz="8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897725" algn="l" defTabSz="2149621" rtl="0" eaLnBrk="1" latinLnBrk="0" hangingPunct="1">
              <a:defRPr sz="8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047345" algn="l" defTabSz="2149621" rtl="0" eaLnBrk="1" latinLnBrk="0" hangingPunct="1">
              <a:defRPr sz="8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196966" algn="l" defTabSz="2149621" rtl="0" eaLnBrk="1" latinLnBrk="0" hangingPunct="1">
              <a:defRPr sz="8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r>
              <a:rPr lang="en-US" sz="2400" dirty="0"/>
              <a:t>0-19.99%</a:t>
            </a:r>
          </a:p>
        </cdr:txBody>
      </cdr:sp>
      <cdr:sp macro="" textlink="">
        <cdr:nvSpPr>
          <cdr:cNvPr id="18" name="TextBox 1">
            <a:extLst xmlns:a="http://schemas.openxmlformats.org/drawingml/2006/main">
              <a:ext uri="{FF2B5EF4-FFF2-40B4-BE49-F238E27FC236}">
                <a16:creationId xmlns:a16="http://schemas.microsoft.com/office/drawing/2014/main" id="{C0849BE6-AC97-7234-77E6-45F938846F7D}"/>
              </a:ext>
            </a:extLst>
          </cdr:cNvPr>
          <cdr:cNvSpPr txBox="1"/>
        </cdr:nvSpPr>
        <cdr:spPr>
          <a:xfrm xmlns:a="http://schemas.openxmlformats.org/drawingml/2006/main">
            <a:off x="19017815" y="17099280"/>
            <a:ext cx="1469870" cy="409072"/>
          </a:xfrm>
          <a:prstGeom xmlns:a="http://schemas.openxmlformats.org/drawingml/2006/main" prst="rect">
            <a:avLst/>
          </a:prstGeom>
        </cdr:spPr>
        <cdr:txBody>
          <a:bodyPr xmlns:a="http://schemas.openxmlformats.org/drawingml/2006/main" wrap="none" rtlCol="0"/>
          <a:lstStyle xmlns:a="http://schemas.openxmlformats.org/drawingml/2006/main">
            <a:defPPr>
              <a:defRPr lang="en-US"/>
            </a:defPPr>
            <a:lvl1pPr marL="0" algn="l" defTabSz="2149621" rtl="0" eaLnBrk="1" latinLnBrk="0" hangingPunct="1">
              <a:defRPr sz="8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149621" algn="l" defTabSz="2149621" rtl="0" eaLnBrk="1" latinLnBrk="0" hangingPunct="1">
              <a:defRPr sz="8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299241" algn="l" defTabSz="2149621" rtl="0" eaLnBrk="1" latinLnBrk="0" hangingPunct="1">
              <a:defRPr sz="8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448862" algn="l" defTabSz="2149621" rtl="0" eaLnBrk="1" latinLnBrk="0" hangingPunct="1">
              <a:defRPr sz="8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8484" algn="l" defTabSz="2149621" rtl="0" eaLnBrk="1" latinLnBrk="0" hangingPunct="1">
              <a:defRPr sz="8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748104" algn="l" defTabSz="2149621" rtl="0" eaLnBrk="1" latinLnBrk="0" hangingPunct="1">
              <a:defRPr sz="8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897725" algn="l" defTabSz="2149621" rtl="0" eaLnBrk="1" latinLnBrk="0" hangingPunct="1">
              <a:defRPr sz="8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047345" algn="l" defTabSz="2149621" rtl="0" eaLnBrk="1" latinLnBrk="0" hangingPunct="1">
              <a:defRPr sz="8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196966" algn="l" defTabSz="2149621" rtl="0" eaLnBrk="1" latinLnBrk="0" hangingPunct="1">
              <a:defRPr sz="8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r>
              <a:rPr lang="en-US" sz="2400" dirty="0"/>
              <a:t>20-39.99%</a:t>
            </a:r>
          </a:p>
        </cdr:txBody>
      </cdr:sp>
      <cdr:sp macro="" textlink="">
        <cdr:nvSpPr>
          <cdr:cNvPr id="19" name="TextBox 1">
            <a:extLst xmlns:a="http://schemas.openxmlformats.org/drawingml/2006/main">
              <a:ext uri="{FF2B5EF4-FFF2-40B4-BE49-F238E27FC236}">
                <a16:creationId xmlns:a16="http://schemas.microsoft.com/office/drawing/2014/main" id="{5061DE31-00DD-4347-539B-6215FE7A6735}"/>
              </a:ext>
            </a:extLst>
          </cdr:cNvPr>
          <cdr:cNvSpPr txBox="1"/>
        </cdr:nvSpPr>
        <cdr:spPr>
          <a:xfrm xmlns:a="http://schemas.openxmlformats.org/drawingml/2006/main">
            <a:off x="20594974" y="17099280"/>
            <a:ext cx="1472184" cy="411480"/>
          </a:xfrm>
          <a:prstGeom xmlns:a="http://schemas.openxmlformats.org/drawingml/2006/main" prst="rect">
            <a:avLst/>
          </a:prstGeom>
        </cdr:spPr>
        <cdr:txBody>
          <a:bodyPr xmlns:a="http://schemas.openxmlformats.org/drawingml/2006/main" wrap="none" rtlCol="0"/>
          <a:lstStyle xmlns:a="http://schemas.openxmlformats.org/drawingml/2006/main">
            <a:defPPr>
              <a:defRPr lang="en-US"/>
            </a:defPPr>
            <a:lvl1pPr marL="0" algn="l" defTabSz="2149621" rtl="0" eaLnBrk="1" latinLnBrk="0" hangingPunct="1">
              <a:defRPr sz="8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149621" algn="l" defTabSz="2149621" rtl="0" eaLnBrk="1" latinLnBrk="0" hangingPunct="1">
              <a:defRPr sz="8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299241" algn="l" defTabSz="2149621" rtl="0" eaLnBrk="1" latinLnBrk="0" hangingPunct="1">
              <a:defRPr sz="8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448862" algn="l" defTabSz="2149621" rtl="0" eaLnBrk="1" latinLnBrk="0" hangingPunct="1">
              <a:defRPr sz="8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8484" algn="l" defTabSz="2149621" rtl="0" eaLnBrk="1" latinLnBrk="0" hangingPunct="1">
              <a:defRPr sz="8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748104" algn="l" defTabSz="2149621" rtl="0" eaLnBrk="1" latinLnBrk="0" hangingPunct="1">
              <a:defRPr sz="8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897725" algn="l" defTabSz="2149621" rtl="0" eaLnBrk="1" latinLnBrk="0" hangingPunct="1">
              <a:defRPr sz="8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047345" algn="l" defTabSz="2149621" rtl="0" eaLnBrk="1" latinLnBrk="0" hangingPunct="1">
              <a:defRPr sz="8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196966" algn="l" defTabSz="2149621" rtl="0" eaLnBrk="1" latinLnBrk="0" hangingPunct="1">
              <a:defRPr sz="8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r>
              <a:rPr lang="en-US" sz="2400" dirty="0"/>
              <a:t>40-59.99%</a:t>
            </a:r>
          </a:p>
        </cdr:txBody>
      </cdr:sp>
      <cdr:sp macro="" textlink="">
        <cdr:nvSpPr>
          <cdr:cNvPr id="20" name="TextBox 1">
            <a:extLst xmlns:a="http://schemas.openxmlformats.org/drawingml/2006/main">
              <a:ext uri="{FF2B5EF4-FFF2-40B4-BE49-F238E27FC236}">
                <a16:creationId xmlns:a16="http://schemas.microsoft.com/office/drawing/2014/main" id="{B59CD66A-23BB-780F-B7C2-16ECF6DA2DA7}"/>
              </a:ext>
            </a:extLst>
          </cdr:cNvPr>
          <cdr:cNvSpPr txBox="1"/>
        </cdr:nvSpPr>
        <cdr:spPr>
          <a:xfrm xmlns:a="http://schemas.openxmlformats.org/drawingml/2006/main">
            <a:off x="22152067" y="17099280"/>
            <a:ext cx="1472184" cy="411480"/>
          </a:xfrm>
          <a:prstGeom xmlns:a="http://schemas.openxmlformats.org/drawingml/2006/main" prst="rect">
            <a:avLst/>
          </a:prstGeom>
        </cdr:spPr>
        <cdr:txBody>
          <a:bodyPr xmlns:a="http://schemas.openxmlformats.org/drawingml/2006/main" wrap="none" rtlCol="0"/>
          <a:lstStyle xmlns:a="http://schemas.openxmlformats.org/drawingml/2006/main">
            <a:defPPr>
              <a:defRPr lang="en-US"/>
            </a:defPPr>
            <a:lvl1pPr marL="0" algn="l" defTabSz="2149621" rtl="0" eaLnBrk="1" latinLnBrk="0" hangingPunct="1">
              <a:defRPr sz="8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149621" algn="l" defTabSz="2149621" rtl="0" eaLnBrk="1" latinLnBrk="0" hangingPunct="1">
              <a:defRPr sz="8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299241" algn="l" defTabSz="2149621" rtl="0" eaLnBrk="1" latinLnBrk="0" hangingPunct="1">
              <a:defRPr sz="8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448862" algn="l" defTabSz="2149621" rtl="0" eaLnBrk="1" latinLnBrk="0" hangingPunct="1">
              <a:defRPr sz="8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8484" algn="l" defTabSz="2149621" rtl="0" eaLnBrk="1" latinLnBrk="0" hangingPunct="1">
              <a:defRPr sz="8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748104" algn="l" defTabSz="2149621" rtl="0" eaLnBrk="1" latinLnBrk="0" hangingPunct="1">
              <a:defRPr sz="8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897725" algn="l" defTabSz="2149621" rtl="0" eaLnBrk="1" latinLnBrk="0" hangingPunct="1">
              <a:defRPr sz="8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047345" algn="l" defTabSz="2149621" rtl="0" eaLnBrk="1" latinLnBrk="0" hangingPunct="1">
              <a:defRPr sz="8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196966" algn="l" defTabSz="2149621" rtl="0" eaLnBrk="1" latinLnBrk="0" hangingPunct="1">
              <a:defRPr sz="8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r>
              <a:rPr lang="en-US" sz="2400" dirty="0"/>
              <a:t>60-79.99%</a:t>
            </a:r>
          </a:p>
        </cdr:txBody>
      </cdr:sp>
      <cdr:sp macro="" textlink="">
        <cdr:nvSpPr>
          <cdr:cNvPr id="21" name="TextBox 1">
            <a:extLst xmlns:a="http://schemas.openxmlformats.org/drawingml/2006/main">
              <a:ext uri="{FF2B5EF4-FFF2-40B4-BE49-F238E27FC236}">
                <a16:creationId xmlns:a16="http://schemas.microsoft.com/office/drawing/2014/main" id="{E17CCDCF-6160-228B-2AA2-2F704DE4741B}"/>
              </a:ext>
            </a:extLst>
          </cdr:cNvPr>
          <cdr:cNvSpPr txBox="1"/>
        </cdr:nvSpPr>
        <cdr:spPr>
          <a:xfrm xmlns:a="http://schemas.openxmlformats.org/drawingml/2006/main">
            <a:off x="23742215" y="17099280"/>
            <a:ext cx="1472184" cy="411480"/>
          </a:xfrm>
          <a:prstGeom xmlns:a="http://schemas.openxmlformats.org/drawingml/2006/main" prst="rect">
            <a:avLst/>
          </a:prstGeom>
        </cdr:spPr>
        <cdr:txBody>
          <a:bodyPr xmlns:a="http://schemas.openxmlformats.org/drawingml/2006/main" wrap="none" rtlCol="0"/>
          <a:lstStyle xmlns:a="http://schemas.openxmlformats.org/drawingml/2006/main">
            <a:defPPr>
              <a:defRPr lang="en-US"/>
            </a:defPPr>
            <a:lvl1pPr marL="0" algn="l" defTabSz="2149621" rtl="0" eaLnBrk="1" latinLnBrk="0" hangingPunct="1">
              <a:defRPr sz="8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149621" algn="l" defTabSz="2149621" rtl="0" eaLnBrk="1" latinLnBrk="0" hangingPunct="1">
              <a:defRPr sz="8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299241" algn="l" defTabSz="2149621" rtl="0" eaLnBrk="1" latinLnBrk="0" hangingPunct="1">
              <a:defRPr sz="8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448862" algn="l" defTabSz="2149621" rtl="0" eaLnBrk="1" latinLnBrk="0" hangingPunct="1">
              <a:defRPr sz="8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8484" algn="l" defTabSz="2149621" rtl="0" eaLnBrk="1" latinLnBrk="0" hangingPunct="1">
              <a:defRPr sz="8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748104" algn="l" defTabSz="2149621" rtl="0" eaLnBrk="1" latinLnBrk="0" hangingPunct="1">
              <a:defRPr sz="8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897725" algn="l" defTabSz="2149621" rtl="0" eaLnBrk="1" latinLnBrk="0" hangingPunct="1">
              <a:defRPr sz="8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047345" algn="l" defTabSz="2149621" rtl="0" eaLnBrk="1" latinLnBrk="0" hangingPunct="1">
              <a:defRPr sz="8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196966" algn="l" defTabSz="2149621" rtl="0" eaLnBrk="1" latinLnBrk="0" hangingPunct="1">
              <a:defRPr sz="8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r>
              <a:rPr lang="en-US" sz="2400" dirty="0"/>
              <a:t>80-99.99%</a:t>
            </a:r>
          </a:p>
        </cdr:txBody>
      </cdr:sp>
      <cdr:sp macro="" textlink="">
        <cdr:nvSpPr>
          <cdr:cNvPr id="22" name="TextBox 1">
            <a:extLst xmlns:a="http://schemas.openxmlformats.org/drawingml/2006/main">
              <a:ext uri="{FF2B5EF4-FFF2-40B4-BE49-F238E27FC236}">
                <a16:creationId xmlns:a16="http://schemas.microsoft.com/office/drawing/2014/main" id="{7BAA9D52-9F35-B336-FA2A-8B551EEA1A63}"/>
              </a:ext>
            </a:extLst>
          </cdr:cNvPr>
          <cdr:cNvSpPr txBox="1"/>
        </cdr:nvSpPr>
        <cdr:spPr>
          <a:xfrm xmlns:a="http://schemas.openxmlformats.org/drawingml/2006/main">
            <a:off x="25723415" y="17099279"/>
            <a:ext cx="1472184" cy="411480"/>
          </a:xfrm>
          <a:prstGeom xmlns:a="http://schemas.openxmlformats.org/drawingml/2006/main" prst="rect">
            <a:avLst/>
          </a:prstGeom>
        </cdr:spPr>
        <cdr:txBody>
          <a:bodyPr xmlns:a="http://schemas.openxmlformats.org/drawingml/2006/main" wrap="none" rtlCol="0"/>
          <a:lstStyle xmlns:a="http://schemas.openxmlformats.org/drawingml/2006/main">
            <a:defPPr>
              <a:defRPr lang="en-US"/>
            </a:defPPr>
            <a:lvl1pPr marL="0" algn="l" defTabSz="2149621" rtl="0" eaLnBrk="1" latinLnBrk="0" hangingPunct="1">
              <a:defRPr sz="8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149621" algn="l" defTabSz="2149621" rtl="0" eaLnBrk="1" latinLnBrk="0" hangingPunct="1">
              <a:defRPr sz="8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299241" algn="l" defTabSz="2149621" rtl="0" eaLnBrk="1" latinLnBrk="0" hangingPunct="1">
              <a:defRPr sz="8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448862" algn="l" defTabSz="2149621" rtl="0" eaLnBrk="1" latinLnBrk="0" hangingPunct="1">
              <a:defRPr sz="8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8484" algn="l" defTabSz="2149621" rtl="0" eaLnBrk="1" latinLnBrk="0" hangingPunct="1">
              <a:defRPr sz="8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748104" algn="l" defTabSz="2149621" rtl="0" eaLnBrk="1" latinLnBrk="0" hangingPunct="1">
              <a:defRPr sz="8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897725" algn="l" defTabSz="2149621" rtl="0" eaLnBrk="1" latinLnBrk="0" hangingPunct="1">
              <a:defRPr sz="8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047345" algn="l" defTabSz="2149621" rtl="0" eaLnBrk="1" latinLnBrk="0" hangingPunct="1">
              <a:defRPr sz="8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196966" algn="l" defTabSz="2149621" rtl="0" eaLnBrk="1" latinLnBrk="0" hangingPunct="1">
              <a:defRPr sz="8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r>
              <a:rPr lang="en-US" sz="2400" dirty="0"/>
              <a:t>100%</a:t>
            </a:r>
          </a:p>
        </cdr:txBody>
      </cdr:sp>
    </cdr:grp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8440" cy="350520"/>
          </a:xfrm>
          <a:prstGeom prst="rect">
            <a:avLst/>
          </a:prstGeom>
        </p:spPr>
        <p:txBody>
          <a:bodyPr vert="horz" lIns="92640" tIns="46320" rIns="92640" bIns="463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6347" y="0"/>
            <a:ext cx="4028440" cy="350520"/>
          </a:xfrm>
          <a:prstGeom prst="rect">
            <a:avLst/>
          </a:prstGeom>
        </p:spPr>
        <p:txBody>
          <a:bodyPr vert="horz" lIns="92640" tIns="46320" rIns="92640" bIns="46320" rtlCol="0"/>
          <a:lstStyle>
            <a:lvl1pPr algn="r">
              <a:defRPr sz="1200"/>
            </a:lvl1pPr>
          </a:lstStyle>
          <a:p>
            <a:fld id="{795A3AE4-257F-F64D-80A4-3E8540DEB2C2}" type="datetime1">
              <a:rPr lang="en-US" smtClean="0"/>
              <a:t>9/15/22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658258"/>
            <a:ext cx="4028440" cy="350520"/>
          </a:xfrm>
          <a:prstGeom prst="rect">
            <a:avLst/>
          </a:prstGeom>
        </p:spPr>
        <p:txBody>
          <a:bodyPr vert="horz" lIns="92640" tIns="46320" rIns="92640" bIns="463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6347" y="6658258"/>
            <a:ext cx="4028440" cy="350520"/>
          </a:xfrm>
          <a:prstGeom prst="rect">
            <a:avLst/>
          </a:prstGeom>
        </p:spPr>
        <p:txBody>
          <a:bodyPr vert="horz" lIns="92640" tIns="46320" rIns="92640" bIns="46320" rtlCol="0" anchor="b"/>
          <a:lstStyle>
            <a:lvl1pPr algn="r">
              <a:defRPr sz="1200"/>
            </a:lvl1pPr>
          </a:lstStyle>
          <a:p>
            <a:fld id="{41C66753-FE4D-584D-932E-30BB861FFA9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647582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8440" cy="350520"/>
          </a:xfrm>
          <a:prstGeom prst="rect">
            <a:avLst/>
          </a:prstGeom>
        </p:spPr>
        <p:txBody>
          <a:bodyPr vert="horz" lIns="92640" tIns="46320" rIns="92640" bIns="463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6347" y="0"/>
            <a:ext cx="4028440" cy="350520"/>
          </a:xfrm>
          <a:prstGeom prst="rect">
            <a:avLst/>
          </a:prstGeom>
        </p:spPr>
        <p:txBody>
          <a:bodyPr vert="horz" lIns="92640" tIns="46320" rIns="92640" bIns="46320" rtlCol="0"/>
          <a:lstStyle>
            <a:lvl1pPr algn="r">
              <a:defRPr sz="1200"/>
            </a:lvl1pPr>
          </a:lstStyle>
          <a:p>
            <a:fld id="{333617C3-22E8-CF49-AE34-ACDC4CE330C2}" type="datetime1">
              <a:rPr lang="en-US" smtClean="0"/>
              <a:t>9/15/22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640" tIns="46320" rIns="92640" bIns="463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1" y="3329940"/>
            <a:ext cx="7437120" cy="3154680"/>
          </a:xfrm>
          <a:prstGeom prst="rect">
            <a:avLst/>
          </a:prstGeom>
        </p:spPr>
        <p:txBody>
          <a:bodyPr vert="horz" lIns="92640" tIns="46320" rIns="92640" bIns="463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658258"/>
            <a:ext cx="4028440" cy="350520"/>
          </a:xfrm>
          <a:prstGeom prst="rect">
            <a:avLst/>
          </a:prstGeom>
        </p:spPr>
        <p:txBody>
          <a:bodyPr vert="horz" lIns="92640" tIns="46320" rIns="92640" bIns="463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6347" y="6658258"/>
            <a:ext cx="4028440" cy="350520"/>
          </a:xfrm>
          <a:prstGeom prst="rect">
            <a:avLst/>
          </a:prstGeom>
        </p:spPr>
        <p:txBody>
          <a:bodyPr vert="horz" lIns="92640" tIns="46320" rIns="92640" bIns="46320" rtlCol="0" anchor="b"/>
          <a:lstStyle>
            <a:lvl1pPr algn="r">
              <a:defRPr sz="1200"/>
            </a:lvl1pPr>
          </a:lstStyle>
          <a:p>
            <a:fld id="{C6B5484C-5644-5840-9DC6-6D6B1F8E781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425828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78373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783732" algn="l" defTabSz="78373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567464" algn="l" defTabSz="78373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2351197" algn="l" defTabSz="78373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3134929" algn="l" defTabSz="78373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3918661" algn="l" defTabSz="78373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4702393" algn="l" defTabSz="78373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5486126" algn="l" defTabSz="78373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6269858" algn="l" defTabSz="78373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95600" y="525463"/>
            <a:ext cx="3505200" cy="2628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34766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10226043"/>
            <a:ext cx="37307520" cy="705612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0" y="18653760"/>
            <a:ext cx="30723840" cy="8412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853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9707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4561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9415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4269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9123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3977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8831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F8F30-9C1A-3048-8F8E-269C2403908A}" type="datetime1">
              <a:rPr lang="en-US" smtClean="0"/>
              <a:t>9/15/22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9D418-655E-5A40-98A8-4AF18231CF8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69FB4-17DB-AD44-9847-11ABB3E145F9}" type="datetime1">
              <a:rPr lang="en-US" smtClean="0"/>
              <a:t>9/15/22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9D418-655E-5A40-98A8-4AF18231CF8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463360" y="3162304"/>
            <a:ext cx="29626560" cy="674141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83680" y="3162304"/>
            <a:ext cx="88148160" cy="674141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5C091-BDCF-8E46-8A0E-A871834A38F8}" type="datetime1">
              <a:rPr lang="en-US" smtClean="0"/>
              <a:t>9/15/22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9D418-655E-5A40-98A8-4AF18231CF8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77232-289E-8D4D-B44B-504E1A5F8091}" type="datetime1">
              <a:rPr lang="en-US" smtClean="0"/>
              <a:t>9/15/22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9D418-655E-5A40-98A8-4AF18231CF8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2" y="21153123"/>
            <a:ext cx="37307520" cy="6537960"/>
          </a:xfrm>
        </p:spPr>
        <p:txBody>
          <a:bodyPr anchor="t"/>
          <a:lstStyle>
            <a:lvl1pPr algn="l">
              <a:defRPr sz="13059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2" y="13952225"/>
            <a:ext cx="37307520" cy="7200898"/>
          </a:xfrm>
        </p:spPr>
        <p:txBody>
          <a:bodyPr anchor="b"/>
          <a:lstStyle>
            <a:lvl1pPr marL="0" indent="0">
              <a:buNone/>
              <a:defRPr sz="6496">
                <a:solidFill>
                  <a:schemeClr val="tx1">
                    <a:tint val="75000"/>
                  </a:schemeClr>
                </a:solidFill>
              </a:defRPr>
            </a:lvl1pPr>
            <a:lvl2pPr marL="1485390" indent="0">
              <a:buNone/>
              <a:defRPr sz="5803">
                <a:solidFill>
                  <a:schemeClr val="tx1">
                    <a:tint val="75000"/>
                  </a:schemeClr>
                </a:solidFill>
              </a:defRPr>
            </a:lvl2pPr>
            <a:lvl3pPr marL="2970776" indent="0">
              <a:buNone/>
              <a:defRPr sz="5183">
                <a:solidFill>
                  <a:schemeClr val="tx1">
                    <a:tint val="75000"/>
                  </a:schemeClr>
                </a:solidFill>
              </a:defRPr>
            </a:lvl3pPr>
            <a:lvl4pPr marL="4456163" indent="0">
              <a:buNone/>
              <a:defRPr sz="4491">
                <a:solidFill>
                  <a:schemeClr val="tx1">
                    <a:tint val="75000"/>
                  </a:schemeClr>
                </a:solidFill>
              </a:defRPr>
            </a:lvl4pPr>
            <a:lvl5pPr marL="5941553" indent="0">
              <a:buNone/>
              <a:defRPr sz="4491">
                <a:solidFill>
                  <a:schemeClr val="tx1">
                    <a:tint val="75000"/>
                  </a:schemeClr>
                </a:solidFill>
              </a:defRPr>
            </a:lvl5pPr>
            <a:lvl6pPr marL="7426940" indent="0">
              <a:buNone/>
              <a:defRPr sz="4491">
                <a:solidFill>
                  <a:schemeClr val="tx1">
                    <a:tint val="75000"/>
                  </a:schemeClr>
                </a:solidFill>
              </a:defRPr>
            </a:lvl6pPr>
            <a:lvl7pPr marL="8912328" indent="0">
              <a:buNone/>
              <a:defRPr sz="4491">
                <a:solidFill>
                  <a:schemeClr val="tx1">
                    <a:tint val="75000"/>
                  </a:schemeClr>
                </a:solidFill>
              </a:defRPr>
            </a:lvl7pPr>
            <a:lvl8pPr marL="10397716" indent="0">
              <a:buNone/>
              <a:defRPr sz="4491">
                <a:solidFill>
                  <a:schemeClr val="tx1">
                    <a:tint val="75000"/>
                  </a:schemeClr>
                </a:solidFill>
              </a:defRPr>
            </a:lvl8pPr>
            <a:lvl9pPr marL="11883104" indent="0">
              <a:buNone/>
              <a:defRPr sz="449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5BF34-89E5-F146-AE38-C43F46AC25B8}" type="datetime1">
              <a:rPr lang="en-US" smtClean="0"/>
              <a:t>9/15/22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9D418-655E-5A40-98A8-4AF18231CF8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83680" y="18432784"/>
            <a:ext cx="58887360" cy="52143658"/>
          </a:xfrm>
        </p:spPr>
        <p:txBody>
          <a:bodyPr/>
          <a:lstStyle>
            <a:lvl1pPr>
              <a:defRPr sz="9120"/>
            </a:lvl1pPr>
            <a:lvl2pPr>
              <a:defRPr sz="7810"/>
            </a:lvl2pPr>
            <a:lvl3pPr>
              <a:defRPr sz="6496"/>
            </a:lvl3pPr>
            <a:lvl4pPr>
              <a:defRPr sz="5803"/>
            </a:lvl4pPr>
            <a:lvl5pPr>
              <a:defRPr sz="5803"/>
            </a:lvl5pPr>
            <a:lvl6pPr>
              <a:defRPr sz="5803"/>
            </a:lvl6pPr>
            <a:lvl7pPr>
              <a:defRPr sz="5803"/>
            </a:lvl7pPr>
            <a:lvl8pPr>
              <a:defRPr sz="5803"/>
            </a:lvl8pPr>
            <a:lvl9pPr>
              <a:defRPr sz="580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202560" y="18432784"/>
            <a:ext cx="58887360" cy="52143658"/>
          </a:xfrm>
        </p:spPr>
        <p:txBody>
          <a:bodyPr/>
          <a:lstStyle>
            <a:lvl1pPr>
              <a:defRPr sz="9120"/>
            </a:lvl1pPr>
            <a:lvl2pPr>
              <a:defRPr sz="7810"/>
            </a:lvl2pPr>
            <a:lvl3pPr>
              <a:defRPr sz="6496"/>
            </a:lvl3pPr>
            <a:lvl4pPr>
              <a:defRPr sz="5803"/>
            </a:lvl4pPr>
            <a:lvl5pPr>
              <a:defRPr sz="5803"/>
            </a:lvl5pPr>
            <a:lvl6pPr>
              <a:defRPr sz="5803"/>
            </a:lvl6pPr>
            <a:lvl7pPr>
              <a:defRPr sz="5803"/>
            </a:lvl7pPr>
            <a:lvl8pPr>
              <a:defRPr sz="5803"/>
            </a:lvl8pPr>
            <a:lvl9pPr>
              <a:defRPr sz="580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8799B-B848-0A4F-8BE8-366428F32580}" type="datetime1">
              <a:rPr lang="en-US" smtClean="0"/>
              <a:t>9/15/22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9D418-655E-5A40-98A8-4AF18231CF8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0" y="1318262"/>
            <a:ext cx="39502080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368544"/>
            <a:ext cx="19392902" cy="3070858"/>
          </a:xfrm>
        </p:spPr>
        <p:txBody>
          <a:bodyPr anchor="b"/>
          <a:lstStyle>
            <a:lvl1pPr marL="0" indent="0">
              <a:buNone/>
              <a:defRPr sz="7810" b="1"/>
            </a:lvl1pPr>
            <a:lvl2pPr marL="1485390" indent="0">
              <a:buNone/>
              <a:defRPr sz="6496" b="1"/>
            </a:lvl2pPr>
            <a:lvl3pPr marL="2970776" indent="0">
              <a:buNone/>
              <a:defRPr sz="5803" b="1"/>
            </a:lvl3pPr>
            <a:lvl4pPr marL="4456163" indent="0">
              <a:buNone/>
              <a:defRPr sz="5183" b="1"/>
            </a:lvl4pPr>
            <a:lvl5pPr marL="5941553" indent="0">
              <a:buNone/>
              <a:defRPr sz="5183" b="1"/>
            </a:lvl5pPr>
            <a:lvl6pPr marL="7426940" indent="0">
              <a:buNone/>
              <a:defRPr sz="5183" b="1"/>
            </a:lvl6pPr>
            <a:lvl7pPr marL="8912328" indent="0">
              <a:buNone/>
              <a:defRPr sz="5183" b="1"/>
            </a:lvl7pPr>
            <a:lvl8pPr marL="10397716" indent="0">
              <a:buNone/>
              <a:defRPr sz="5183" b="1"/>
            </a:lvl8pPr>
            <a:lvl9pPr marL="11883104" indent="0">
              <a:buNone/>
              <a:defRPr sz="518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560" y="10439402"/>
            <a:ext cx="19392902" cy="18966182"/>
          </a:xfrm>
        </p:spPr>
        <p:txBody>
          <a:bodyPr/>
          <a:lstStyle>
            <a:lvl1pPr>
              <a:defRPr sz="7810"/>
            </a:lvl1pPr>
            <a:lvl2pPr>
              <a:defRPr sz="6496"/>
            </a:lvl2pPr>
            <a:lvl3pPr>
              <a:defRPr sz="5803"/>
            </a:lvl3pPr>
            <a:lvl4pPr>
              <a:defRPr sz="5183"/>
            </a:lvl4pPr>
            <a:lvl5pPr>
              <a:defRPr sz="5183"/>
            </a:lvl5pPr>
            <a:lvl6pPr>
              <a:defRPr sz="5183"/>
            </a:lvl6pPr>
            <a:lvl7pPr>
              <a:defRPr sz="5183"/>
            </a:lvl7pPr>
            <a:lvl8pPr>
              <a:defRPr sz="5183"/>
            </a:lvl8pPr>
            <a:lvl9pPr>
              <a:defRPr sz="518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125" y="7368544"/>
            <a:ext cx="19400520" cy="3070858"/>
          </a:xfrm>
        </p:spPr>
        <p:txBody>
          <a:bodyPr anchor="b"/>
          <a:lstStyle>
            <a:lvl1pPr marL="0" indent="0">
              <a:buNone/>
              <a:defRPr sz="7810" b="1"/>
            </a:lvl1pPr>
            <a:lvl2pPr marL="1485390" indent="0">
              <a:buNone/>
              <a:defRPr sz="6496" b="1"/>
            </a:lvl2pPr>
            <a:lvl3pPr marL="2970776" indent="0">
              <a:buNone/>
              <a:defRPr sz="5803" b="1"/>
            </a:lvl3pPr>
            <a:lvl4pPr marL="4456163" indent="0">
              <a:buNone/>
              <a:defRPr sz="5183" b="1"/>
            </a:lvl4pPr>
            <a:lvl5pPr marL="5941553" indent="0">
              <a:buNone/>
              <a:defRPr sz="5183" b="1"/>
            </a:lvl5pPr>
            <a:lvl6pPr marL="7426940" indent="0">
              <a:buNone/>
              <a:defRPr sz="5183" b="1"/>
            </a:lvl6pPr>
            <a:lvl7pPr marL="8912328" indent="0">
              <a:buNone/>
              <a:defRPr sz="5183" b="1"/>
            </a:lvl7pPr>
            <a:lvl8pPr marL="10397716" indent="0">
              <a:buNone/>
              <a:defRPr sz="5183" b="1"/>
            </a:lvl8pPr>
            <a:lvl9pPr marL="11883104" indent="0">
              <a:buNone/>
              <a:defRPr sz="518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125" y="10439402"/>
            <a:ext cx="19400520" cy="18966182"/>
          </a:xfrm>
        </p:spPr>
        <p:txBody>
          <a:bodyPr/>
          <a:lstStyle>
            <a:lvl1pPr>
              <a:defRPr sz="7810"/>
            </a:lvl1pPr>
            <a:lvl2pPr>
              <a:defRPr sz="6496"/>
            </a:lvl2pPr>
            <a:lvl3pPr>
              <a:defRPr sz="5803"/>
            </a:lvl3pPr>
            <a:lvl4pPr>
              <a:defRPr sz="5183"/>
            </a:lvl4pPr>
            <a:lvl5pPr>
              <a:defRPr sz="5183"/>
            </a:lvl5pPr>
            <a:lvl6pPr>
              <a:defRPr sz="5183"/>
            </a:lvl6pPr>
            <a:lvl7pPr>
              <a:defRPr sz="5183"/>
            </a:lvl7pPr>
            <a:lvl8pPr>
              <a:defRPr sz="5183"/>
            </a:lvl8pPr>
            <a:lvl9pPr>
              <a:defRPr sz="518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45090-952F-D140-A10C-1C33EA408E70}" type="datetime1">
              <a:rPr lang="en-US" smtClean="0"/>
              <a:t>9/15/22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9D418-655E-5A40-98A8-4AF18231CF8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9A649-4C2A-D942-8AE0-19B40F8DEF49}" type="datetime1">
              <a:rPr lang="en-US" smtClean="0"/>
              <a:t>9/15/22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9D418-655E-5A40-98A8-4AF18231CF8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B894E-510F-D34F-9F08-3F9A3874AD6E}" type="datetime1">
              <a:rPr lang="en-US" smtClean="0"/>
              <a:t>9/15/22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9D418-655E-5A40-98A8-4AF18231CF8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7" y="1310640"/>
            <a:ext cx="14439902" cy="5577840"/>
          </a:xfrm>
        </p:spPr>
        <p:txBody>
          <a:bodyPr anchor="b"/>
          <a:lstStyle>
            <a:lvl1pPr algn="l">
              <a:defRPr sz="6496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40" y="1310643"/>
            <a:ext cx="24536400" cy="28094942"/>
          </a:xfrm>
        </p:spPr>
        <p:txBody>
          <a:bodyPr/>
          <a:lstStyle>
            <a:lvl1pPr>
              <a:defRPr sz="10434"/>
            </a:lvl1pPr>
            <a:lvl2pPr>
              <a:defRPr sz="9120"/>
            </a:lvl2pPr>
            <a:lvl3pPr>
              <a:defRPr sz="7810"/>
            </a:lvl3pPr>
            <a:lvl4pPr>
              <a:defRPr sz="6496"/>
            </a:lvl4pPr>
            <a:lvl5pPr>
              <a:defRPr sz="6496"/>
            </a:lvl5pPr>
            <a:lvl6pPr>
              <a:defRPr sz="6496"/>
            </a:lvl6pPr>
            <a:lvl7pPr>
              <a:defRPr sz="6496"/>
            </a:lvl7pPr>
            <a:lvl8pPr>
              <a:defRPr sz="6496"/>
            </a:lvl8pPr>
            <a:lvl9pPr>
              <a:defRPr sz="649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7" y="6888483"/>
            <a:ext cx="14439902" cy="22517102"/>
          </a:xfrm>
        </p:spPr>
        <p:txBody>
          <a:bodyPr/>
          <a:lstStyle>
            <a:lvl1pPr marL="0" indent="0">
              <a:buNone/>
              <a:defRPr sz="4491"/>
            </a:lvl1pPr>
            <a:lvl2pPr marL="1485390" indent="0">
              <a:buNone/>
              <a:defRPr sz="3938"/>
            </a:lvl2pPr>
            <a:lvl3pPr marL="2970776" indent="0">
              <a:buNone/>
              <a:defRPr sz="3179"/>
            </a:lvl3pPr>
            <a:lvl4pPr marL="4456163" indent="0">
              <a:buNone/>
              <a:defRPr sz="2971"/>
            </a:lvl4pPr>
            <a:lvl5pPr marL="5941553" indent="0">
              <a:buNone/>
              <a:defRPr sz="2971"/>
            </a:lvl5pPr>
            <a:lvl6pPr marL="7426940" indent="0">
              <a:buNone/>
              <a:defRPr sz="2971"/>
            </a:lvl6pPr>
            <a:lvl7pPr marL="8912328" indent="0">
              <a:buNone/>
              <a:defRPr sz="2971"/>
            </a:lvl7pPr>
            <a:lvl8pPr marL="10397716" indent="0">
              <a:buNone/>
              <a:defRPr sz="2971"/>
            </a:lvl8pPr>
            <a:lvl9pPr marL="11883104" indent="0">
              <a:buNone/>
              <a:defRPr sz="297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D8ABB-48A9-234F-90F9-F728ABAD1106}" type="datetime1">
              <a:rPr lang="en-US" smtClean="0"/>
              <a:t>9/15/22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9D418-655E-5A40-98A8-4AF18231CF8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982" y="23042882"/>
            <a:ext cx="26334720" cy="2720342"/>
          </a:xfrm>
        </p:spPr>
        <p:txBody>
          <a:bodyPr anchor="b"/>
          <a:lstStyle>
            <a:lvl1pPr algn="l">
              <a:defRPr sz="6496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982" y="2941320"/>
            <a:ext cx="26334720" cy="19751040"/>
          </a:xfrm>
        </p:spPr>
        <p:txBody>
          <a:bodyPr/>
          <a:lstStyle>
            <a:lvl1pPr marL="0" indent="0">
              <a:buNone/>
              <a:defRPr sz="10434"/>
            </a:lvl1pPr>
            <a:lvl2pPr marL="1485390" indent="0">
              <a:buNone/>
              <a:defRPr sz="9120"/>
            </a:lvl2pPr>
            <a:lvl3pPr marL="2970776" indent="0">
              <a:buNone/>
              <a:defRPr sz="7810"/>
            </a:lvl3pPr>
            <a:lvl4pPr marL="4456163" indent="0">
              <a:buNone/>
              <a:defRPr sz="6496"/>
            </a:lvl4pPr>
            <a:lvl5pPr marL="5941553" indent="0">
              <a:buNone/>
              <a:defRPr sz="6496"/>
            </a:lvl5pPr>
            <a:lvl6pPr marL="7426940" indent="0">
              <a:buNone/>
              <a:defRPr sz="6496"/>
            </a:lvl6pPr>
            <a:lvl7pPr marL="8912328" indent="0">
              <a:buNone/>
              <a:defRPr sz="6496"/>
            </a:lvl7pPr>
            <a:lvl8pPr marL="10397716" indent="0">
              <a:buNone/>
              <a:defRPr sz="6496"/>
            </a:lvl8pPr>
            <a:lvl9pPr marL="11883104" indent="0">
              <a:buNone/>
              <a:defRPr sz="6496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982" y="25763224"/>
            <a:ext cx="26334720" cy="3863338"/>
          </a:xfrm>
        </p:spPr>
        <p:txBody>
          <a:bodyPr/>
          <a:lstStyle>
            <a:lvl1pPr marL="0" indent="0">
              <a:buNone/>
              <a:defRPr sz="4491"/>
            </a:lvl1pPr>
            <a:lvl2pPr marL="1485390" indent="0">
              <a:buNone/>
              <a:defRPr sz="3938"/>
            </a:lvl2pPr>
            <a:lvl3pPr marL="2970776" indent="0">
              <a:buNone/>
              <a:defRPr sz="3179"/>
            </a:lvl3pPr>
            <a:lvl4pPr marL="4456163" indent="0">
              <a:buNone/>
              <a:defRPr sz="2971"/>
            </a:lvl4pPr>
            <a:lvl5pPr marL="5941553" indent="0">
              <a:buNone/>
              <a:defRPr sz="2971"/>
            </a:lvl5pPr>
            <a:lvl6pPr marL="7426940" indent="0">
              <a:buNone/>
              <a:defRPr sz="2971"/>
            </a:lvl6pPr>
            <a:lvl7pPr marL="8912328" indent="0">
              <a:buNone/>
              <a:defRPr sz="2971"/>
            </a:lvl7pPr>
            <a:lvl8pPr marL="10397716" indent="0">
              <a:buNone/>
              <a:defRPr sz="2971"/>
            </a:lvl8pPr>
            <a:lvl9pPr marL="11883104" indent="0">
              <a:buNone/>
              <a:defRPr sz="297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D3874-E7C1-6349-B41C-6B9BCEAB97D6}" type="datetime1">
              <a:rPr lang="en-US" smtClean="0"/>
              <a:t>9/15/22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9D418-655E-5A40-98A8-4AF18231CF8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94560" y="1318262"/>
            <a:ext cx="39502080" cy="5486400"/>
          </a:xfrm>
          <a:prstGeom prst="rect">
            <a:avLst/>
          </a:prstGeom>
        </p:spPr>
        <p:txBody>
          <a:bodyPr vert="horz" lIns="429925" tIns="214962" rIns="429925" bIns="214962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680963"/>
            <a:ext cx="39502080" cy="21724622"/>
          </a:xfrm>
          <a:prstGeom prst="rect">
            <a:avLst/>
          </a:prstGeom>
        </p:spPr>
        <p:txBody>
          <a:bodyPr vert="horz" lIns="429925" tIns="214962" rIns="429925" bIns="214962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94560" y="30510483"/>
            <a:ext cx="10241280" cy="1752600"/>
          </a:xfrm>
          <a:prstGeom prst="rect">
            <a:avLst/>
          </a:prstGeom>
        </p:spPr>
        <p:txBody>
          <a:bodyPr vert="horz" lIns="429925" tIns="214962" rIns="429925" bIns="214962" rtlCol="0" anchor="ctr"/>
          <a:lstStyle>
            <a:lvl1pPr algn="l">
              <a:defRPr sz="393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FA60C0-FFC3-CD41-B94F-F44C828981BA}" type="datetime1">
              <a:rPr lang="en-US" smtClean="0"/>
              <a:t>9/15/22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996160" y="30510483"/>
            <a:ext cx="13898880" cy="1752600"/>
          </a:xfrm>
          <a:prstGeom prst="rect">
            <a:avLst/>
          </a:prstGeom>
        </p:spPr>
        <p:txBody>
          <a:bodyPr vert="horz" lIns="429925" tIns="214962" rIns="429925" bIns="214962" rtlCol="0" anchor="ctr"/>
          <a:lstStyle>
            <a:lvl1pPr algn="ctr">
              <a:defRPr sz="393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455360" y="30510483"/>
            <a:ext cx="10241280" cy="1752600"/>
          </a:xfrm>
          <a:prstGeom prst="rect">
            <a:avLst/>
          </a:prstGeom>
        </p:spPr>
        <p:txBody>
          <a:bodyPr vert="horz" lIns="429925" tIns="214962" rIns="429925" bIns="214962" rtlCol="0" anchor="ctr"/>
          <a:lstStyle>
            <a:lvl1pPr algn="r">
              <a:defRPr sz="393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69D418-655E-5A40-98A8-4AF18231CF8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1485390" rtl="0" eaLnBrk="1" latinLnBrk="0" hangingPunct="1">
        <a:spcBef>
          <a:spcPct val="0"/>
        </a:spcBef>
        <a:buNone/>
        <a:defRPr sz="1430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14041" indent="-1114041" algn="l" defTabSz="1485390" rtl="0" eaLnBrk="1" latinLnBrk="0" hangingPunct="1">
        <a:spcBef>
          <a:spcPct val="20000"/>
        </a:spcBef>
        <a:buFont typeface="Arial"/>
        <a:buChar char="•"/>
        <a:defRPr sz="10434" kern="1200">
          <a:solidFill>
            <a:schemeClr val="tx1"/>
          </a:solidFill>
          <a:latin typeface="+mn-lt"/>
          <a:ea typeface="+mn-ea"/>
          <a:cs typeface="+mn-cs"/>
        </a:defRPr>
      </a:lvl1pPr>
      <a:lvl2pPr marL="2413755" indent="-928368" algn="l" defTabSz="1485390" rtl="0" eaLnBrk="1" latinLnBrk="0" hangingPunct="1">
        <a:spcBef>
          <a:spcPct val="20000"/>
        </a:spcBef>
        <a:buFont typeface="Arial"/>
        <a:buChar char="–"/>
        <a:defRPr sz="9120" kern="1200">
          <a:solidFill>
            <a:schemeClr val="tx1"/>
          </a:solidFill>
          <a:latin typeface="+mn-lt"/>
          <a:ea typeface="+mn-ea"/>
          <a:cs typeface="+mn-cs"/>
        </a:defRPr>
      </a:lvl2pPr>
      <a:lvl3pPr marL="3713471" indent="-742694" algn="l" defTabSz="1485390" rtl="0" eaLnBrk="1" latinLnBrk="0" hangingPunct="1">
        <a:spcBef>
          <a:spcPct val="20000"/>
        </a:spcBef>
        <a:buFont typeface="Arial"/>
        <a:buChar char="•"/>
        <a:defRPr sz="7810" kern="1200">
          <a:solidFill>
            <a:schemeClr val="tx1"/>
          </a:solidFill>
          <a:latin typeface="+mn-lt"/>
          <a:ea typeface="+mn-ea"/>
          <a:cs typeface="+mn-cs"/>
        </a:defRPr>
      </a:lvl3pPr>
      <a:lvl4pPr marL="5198859" indent="-742694" algn="l" defTabSz="1485390" rtl="0" eaLnBrk="1" latinLnBrk="0" hangingPunct="1">
        <a:spcBef>
          <a:spcPct val="20000"/>
        </a:spcBef>
        <a:buFont typeface="Arial"/>
        <a:buChar char="–"/>
        <a:defRPr sz="6496" kern="1200">
          <a:solidFill>
            <a:schemeClr val="tx1"/>
          </a:solidFill>
          <a:latin typeface="+mn-lt"/>
          <a:ea typeface="+mn-ea"/>
          <a:cs typeface="+mn-cs"/>
        </a:defRPr>
      </a:lvl4pPr>
      <a:lvl5pPr marL="6684247" indent="-742694" algn="l" defTabSz="1485390" rtl="0" eaLnBrk="1" latinLnBrk="0" hangingPunct="1">
        <a:spcBef>
          <a:spcPct val="20000"/>
        </a:spcBef>
        <a:buFont typeface="Arial"/>
        <a:buChar char="»"/>
        <a:defRPr sz="6496" kern="1200">
          <a:solidFill>
            <a:schemeClr val="tx1"/>
          </a:solidFill>
          <a:latin typeface="+mn-lt"/>
          <a:ea typeface="+mn-ea"/>
          <a:cs typeface="+mn-cs"/>
        </a:defRPr>
      </a:lvl5pPr>
      <a:lvl6pPr marL="8169634" indent="-742694" algn="l" defTabSz="1485390" rtl="0" eaLnBrk="1" latinLnBrk="0" hangingPunct="1">
        <a:spcBef>
          <a:spcPct val="20000"/>
        </a:spcBef>
        <a:buFont typeface="Arial"/>
        <a:buChar char="•"/>
        <a:defRPr sz="6496" kern="1200">
          <a:solidFill>
            <a:schemeClr val="tx1"/>
          </a:solidFill>
          <a:latin typeface="+mn-lt"/>
          <a:ea typeface="+mn-ea"/>
          <a:cs typeface="+mn-cs"/>
        </a:defRPr>
      </a:lvl6pPr>
      <a:lvl7pPr marL="9655022" indent="-742694" algn="l" defTabSz="1485390" rtl="0" eaLnBrk="1" latinLnBrk="0" hangingPunct="1">
        <a:spcBef>
          <a:spcPct val="20000"/>
        </a:spcBef>
        <a:buFont typeface="Arial"/>
        <a:buChar char="•"/>
        <a:defRPr sz="6496" kern="1200">
          <a:solidFill>
            <a:schemeClr val="tx1"/>
          </a:solidFill>
          <a:latin typeface="+mn-lt"/>
          <a:ea typeface="+mn-ea"/>
          <a:cs typeface="+mn-cs"/>
        </a:defRPr>
      </a:lvl7pPr>
      <a:lvl8pPr marL="11140411" indent="-742694" algn="l" defTabSz="1485390" rtl="0" eaLnBrk="1" latinLnBrk="0" hangingPunct="1">
        <a:spcBef>
          <a:spcPct val="20000"/>
        </a:spcBef>
        <a:buFont typeface="Arial"/>
        <a:buChar char="•"/>
        <a:defRPr sz="6496" kern="1200">
          <a:solidFill>
            <a:schemeClr val="tx1"/>
          </a:solidFill>
          <a:latin typeface="+mn-lt"/>
          <a:ea typeface="+mn-ea"/>
          <a:cs typeface="+mn-cs"/>
        </a:defRPr>
      </a:lvl8pPr>
      <a:lvl9pPr marL="12625798" indent="-742694" algn="l" defTabSz="1485390" rtl="0" eaLnBrk="1" latinLnBrk="0" hangingPunct="1">
        <a:spcBef>
          <a:spcPct val="20000"/>
        </a:spcBef>
        <a:buFont typeface="Arial"/>
        <a:buChar char="•"/>
        <a:defRPr sz="649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85390" rtl="0" eaLnBrk="1" latinLnBrk="0" hangingPunct="1">
        <a:defRPr sz="5803" kern="1200">
          <a:solidFill>
            <a:schemeClr val="tx1"/>
          </a:solidFill>
          <a:latin typeface="+mn-lt"/>
          <a:ea typeface="+mn-ea"/>
          <a:cs typeface="+mn-cs"/>
        </a:defRPr>
      </a:lvl1pPr>
      <a:lvl2pPr marL="1485390" algn="l" defTabSz="1485390" rtl="0" eaLnBrk="1" latinLnBrk="0" hangingPunct="1">
        <a:defRPr sz="5803" kern="1200">
          <a:solidFill>
            <a:schemeClr val="tx1"/>
          </a:solidFill>
          <a:latin typeface="+mn-lt"/>
          <a:ea typeface="+mn-ea"/>
          <a:cs typeface="+mn-cs"/>
        </a:defRPr>
      </a:lvl2pPr>
      <a:lvl3pPr marL="2970776" algn="l" defTabSz="1485390" rtl="0" eaLnBrk="1" latinLnBrk="0" hangingPunct="1">
        <a:defRPr sz="5803" kern="1200">
          <a:solidFill>
            <a:schemeClr val="tx1"/>
          </a:solidFill>
          <a:latin typeface="+mn-lt"/>
          <a:ea typeface="+mn-ea"/>
          <a:cs typeface="+mn-cs"/>
        </a:defRPr>
      </a:lvl3pPr>
      <a:lvl4pPr marL="4456163" algn="l" defTabSz="1485390" rtl="0" eaLnBrk="1" latinLnBrk="0" hangingPunct="1">
        <a:defRPr sz="5803" kern="1200">
          <a:solidFill>
            <a:schemeClr val="tx1"/>
          </a:solidFill>
          <a:latin typeface="+mn-lt"/>
          <a:ea typeface="+mn-ea"/>
          <a:cs typeface="+mn-cs"/>
        </a:defRPr>
      </a:lvl4pPr>
      <a:lvl5pPr marL="5941553" algn="l" defTabSz="1485390" rtl="0" eaLnBrk="1" latinLnBrk="0" hangingPunct="1">
        <a:defRPr sz="5803" kern="1200">
          <a:solidFill>
            <a:schemeClr val="tx1"/>
          </a:solidFill>
          <a:latin typeface="+mn-lt"/>
          <a:ea typeface="+mn-ea"/>
          <a:cs typeface="+mn-cs"/>
        </a:defRPr>
      </a:lvl5pPr>
      <a:lvl6pPr marL="7426940" algn="l" defTabSz="1485390" rtl="0" eaLnBrk="1" latinLnBrk="0" hangingPunct="1">
        <a:defRPr sz="5803" kern="1200">
          <a:solidFill>
            <a:schemeClr val="tx1"/>
          </a:solidFill>
          <a:latin typeface="+mn-lt"/>
          <a:ea typeface="+mn-ea"/>
          <a:cs typeface="+mn-cs"/>
        </a:defRPr>
      </a:lvl6pPr>
      <a:lvl7pPr marL="8912328" algn="l" defTabSz="1485390" rtl="0" eaLnBrk="1" latinLnBrk="0" hangingPunct="1">
        <a:defRPr sz="5803" kern="1200">
          <a:solidFill>
            <a:schemeClr val="tx1"/>
          </a:solidFill>
          <a:latin typeface="+mn-lt"/>
          <a:ea typeface="+mn-ea"/>
          <a:cs typeface="+mn-cs"/>
        </a:defRPr>
      </a:lvl7pPr>
      <a:lvl8pPr marL="10397716" algn="l" defTabSz="1485390" rtl="0" eaLnBrk="1" latinLnBrk="0" hangingPunct="1">
        <a:defRPr sz="5803" kern="1200">
          <a:solidFill>
            <a:schemeClr val="tx1"/>
          </a:solidFill>
          <a:latin typeface="+mn-lt"/>
          <a:ea typeface="+mn-ea"/>
          <a:cs typeface="+mn-cs"/>
        </a:defRPr>
      </a:lvl8pPr>
      <a:lvl9pPr marL="11883104" algn="l" defTabSz="1485390" rtl="0" eaLnBrk="1" latinLnBrk="0" hangingPunct="1">
        <a:defRPr sz="580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.xml"/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hyperlink" Target="mailto:mccallm@pitt.edu" TargetMode="External"/><Relationship Id="rId10" Type="http://schemas.openxmlformats.org/officeDocument/2006/relationships/image" Target="../media/image5.tiff"/><Relationship Id="rId4" Type="http://schemas.openxmlformats.org/officeDocument/2006/relationships/image" Target="../media/image2.emf"/><Relationship Id="rId9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Box 35">
            <a:extLst>
              <a:ext uri="{FF2B5EF4-FFF2-40B4-BE49-F238E27FC236}">
                <a16:creationId xmlns:a16="http://schemas.microsoft.com/office/drawing/2014/main" id="{D9F45F61-A675-B444-B6FB-B6C87343A97B}"/>
              </a:ext>
            </a:extLst>
          </p:cNvPr>
          <p:cNvSpPr txBox="1"/>
          <p:nvPr/>
        </p:nvSpPr>
        <p:spPr>
          <a:xfrm>
            <a:off x="37746" y="31976800"/>
            <a:ext cx="43943167" cy="1047509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 lIns="108298" tIns="54148" rIns="108298" bIns="54864" rtlCol="0">
            <a:noAutofit/>
          </a:bodyPr>
          <a:lstStyle/>
          <a:p>
            <a:pPr algn="ctr" defTabSz="23708249"/>
            <a:endParaRPr lang="en-US" sz="3491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-76200"/>
            <a:ext cx="43891200" cy="3045798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 lIns="108298" tIns="54148" rIns="109728" bIns="54148" rtlCol="0">
            <a:spAutoFit/>
          </a:bodyPr>
          <a:lstStyle/>
          <a:p>
            <a:pPr algn="ctr" defTabSz="23708249"/>
            <a:r>
              <a:rPr lang="en-US" sz="7200" dirty="0">
                <a:solidFill>
                  <a:schemeClr val="bg2"/>
                </a:solidFill>
              </a:rPr>
              <a:t>Anastrozole Adherence Trajectories in Postmenopausal Women with Early-Stage Breast Cancer</a:t>
            </a:r>
          </a:p>
          <a:p>
            <a:pPr algn="ctr" defTabSz="23708249"/>
            <a:r>
              <a:rPr lang="en-US" sz="4000" dirty="0">
                <a:solidFill>
                  <a:schemeClr val="bg1"/>
                </a:solidFill>
              </a:rPr>
              <a:t>Maura K. McCall</a:t>
            </a:r>
            <a:r>
              <a:rPr lang="en-US" sz="4000" baseline="30000" dirty="0">
                <a:solidFill>
                  <a:schemeClr val="bg1"/>
                </a:solidFill>
              </a:rPr>
              <a:t>1,2</a:t>
            </a:r>
            <a:r>
              <a:rPr lang="en-US" sz="4000" dirty="0">
                <a:solidFill>
                  <a:schemeClr val="bg1"/>
                </a:solidFill>
              </a:rPr>
              <a:t>, Alexa Lavanchy</a:t>
            </a:r>
            <a:r>
              <a:rPr lang="en-US" sz="4000" baseline="30000" dirty="0">
                <a:solidFill>
                  <a:schemeClr val="bg1"/>
                </a:solidFill>
              </a:rPr>
              <a:t>1</a:t>
            </a:r>
            <a:r>
              <a:rPr lang="en-US" sz="4000" dirty="0">
                <a:solidFill>
                  <a:schemeClr val="bg1"/>
                </a:solidFill>
              </a:rPr>
              <a:t>, Stephanie Snader</a:t>
            </a:r>
            <a:r>
              <a:rPr lang="en-US" sz="4000" baseline="30000" dirty="0">
                <a:solidFill>
                  <a:schemeClr val="bg1"/>
                </a:solidFill>
              </a:rPr>
              <a:t>1</a:t>
            </a:r>
            <a:r>
              <a:rPr lang="en-US" sz="4000" dirty="0">
                <a:solidFill>
                  <a:schemeClr val="bg1"/>
                </a:solidFill>
              </a:rPr>
              <a:t>, Margaret Q. Rosenzweig</a:t>
            </a:r>
            <a:r>
              <a:rPr lang="en-US" sz="4000" baseline="30000" dirty="0">
                <a:solidFill>
                  <a:schemeClr val="bg1"/>
                </a:solidFill>
              </a:rPr>
              <a:t>1,3</a:t>
            </a:r>
            <a:r>
              <a:rPr lang="en-US" sz="4000" dirty="0">
                <a:solidFill>
                  <a:schemeClr val="bg1"/>
                </a:solidFill>
              </a:rPr>
              <a:t>, Yvette P. Conley</a:t>
            </a:r>
            <a:r>
              <a:rPr lang="en-US" sz="4000" baseline="30000" dirty="0">
                <a:solidFill>
                  <a:schemeClr val="bg1"/>
                </a:solidFill>
              </a:rPr>
              <a:t>1,4</a:t>
            </a:r>
            <a:r>
              <a:rPr lang="en-US" sz="4000" dirty="0">
                <a:solidFill>
                  <a:schemeClr val="bg1"/>
                </a:solidFill>
              </a:rPr>
              <a:t>, Jan H. Beumer</a:t>
            </a:r>
            <a:r>
              <a:rPr lang="en-US" sz="4000" baseline="30000" dirty="0">
                <a:solidFill>
                  <a:schemeClr val="bg1"/>
                </a:solidFill>
              </a:rPr>
              <a:t>3,5</a:t>
            </a:r>
            <a:r>
              <a:rPr lang="en-US" sz="4000" dirty="0">
                <a:solidFill>
                  <a:schemeClr val="bg1"/>
                </a:solidFill>
              </a:rPr>
              <a:t>, Susan M. Sereika</a:t>
            </a:r>
            <a:r>
              <a:rPr lang="en-US" sz="4000" baseline="30000" dirty="0">
                <a:solidFill>
                  <a:schemeClr val="bg1"/>
                </a:solidFill>
              </a:rPr>
              <a:t>1,4</a:t>
            </a:r>
            <a:r>
              <a:rPr lang="en-US" sz="4000" dirty="0">
                <a:solidFill>
                  <a:schemeClr val="bg1"/>
                </a:solidFill>
              </a:rPr>
              <a:t>, and Catherine M. Bender</a:t>
            </a:r>
            <a:r>
              <a:rPr lang="en-US" sz="4000" baseline="30000" dirty="0">
                <a:solidFill>
                  <a:schemeClr val="bg1"/>
                </a:solidFill>
              </a:rPr>
              <a:t>1,3</a:t>
            </a:r>
          </a:p>
          <a:p>
            <a:pPr algn="ctr" defTabSz="23708249"/>
            <a:r>
              <a:rPr lang="en-US" sz="3491" baseline="30000" dirty="0">
                <a:solidFill>
                  <a:schemeClr val="bg1"/>
                </a:solidFill>
              </a:rPr>
              <a:t>1</a:t>
            </a:r>
            <a:r>
              <a:rPr lang="en-US" sz="3491" dirty="0">
                <a:solidFill>
                  <a:schemeClr val="bg1"/>
                </a:solidFill>
              </a:rPr>
              <a:t>University of Pittsburgh School of Nursing  </a:t>
            </a:r>
            <a:r>
              <a:rPr lang="en-US" sz="3491" baseline="30000" dirty="0">
                <a:solidFill>
                  <a:schemeClr val="bg1"/>
                </a:solidFill>
              </a:rPr>
              <a:t>2</a:t>
            </a:r>
            <a:r>
              <a:rPr lang="en-US" sz="3491" dirty="0">
                <a:solidFill>
                  <a:schemeClr val="bg1"/>
                </a:solidFill>
              </a:rPr>
              <a:t>Case Western Reserve University </a:t>
            </a:r>
            <a:r>
              <a:rPr lang="en-US" sz="3491" baseline="30000" dirty="0">
                <a:solidFill>
                  <a:schemeClr val="bg1"/>
                </a:solidFill>
              </a:rPr>
              <a:t>3</a:t>
            </a:r>
            <a:r>
              <a:rPr lang="en-US" sz="3491" dirty="0">
                <a:solidFill>
                  <a:schemeClr val="bg1"/>
                </a:solidFill>
              </a:rPr>
              <a:t>UPMC Hillman Cancer Center </a:t>
            </a:r>
          </a:p>
          <a:p>
            <a:pPr algn="ctr" defTabSz="23708249"/>
            <a:r>
              <a:rPr lang="en-US" sz="3491" baseline="30000" dirty="0">
                <a:solidFill>
                  <a:schemeClr val="bg1"/>
                </a:solidFill>
              </a:rPr>
              <a:t>4</a:t>
            </a:r>
            <a:r>
              <a:rPr lang="en-US" sz="3491" dirty="0">
                <a:solidFill>
                  <a:schemeClr val="bg1"/>
                </a:solidFill>
              </a:rPr>
              <a:t>University of Pittsburgh Public Health </a:t>
            </a:r>
            <a:r>
              <a:rPr lang="en-US" sz="3491" baseline="30000" dirty="0">
                <a:solidFill>
                  <a:schemeClr val="bg1"/>
                </a:solidFill>
              </a:rPr>
              <a:t>5</a:t>
            </a:r>
            <a:r>
              <a:rPr lang="en-US" sz="3491" dirty="0">
                <a:solidFill>
                  <a:schemeClr val="bg1"/>
                </a:solidFill>
              </a:rPr>
              <a:t>University of Pittsburgh School of Pharmacy</a:t>
            </a:r>
          </a:p>
          <a:p>
            <a:pPr algn="ctr" defTabSz="23708249"/>
            <a:endParaRPr lang="en-US" sz="900" dirty="0">
              <a:solidFill>
                <a:schemeClr val="bg1"/>
              </a:solidFill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38BFB9AE-1BC8-9049-AE79-F441D9622804}"/>
              </a:ext>
            </a:extLst>
          </p:cNvPr>
          <p:cNvSpPr>
            <a:spLocks/>
          </p:cNvSpPr>
          <p:nvPr/>
        </p:nvSpPr>
        <p:spPr>
          <a:xfrm rot="-60000">
            <a:off x="338329" y="84338"/>
            <a:ext cx="2880360" cy="2734056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9802" tIns="39901" rIns="79802" bIns="3990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7332" dirty="0"/>
          </a:p>
        </p:txBody>
      </p:sp>
      <p:pic>
        <p:nvPicPr>
          <p:cNvPr id="35" name="Picture 868" descr="pitt_bluegold_seal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8328" y="82296"/>
            <a:ext cx="2882291" cy="273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85248" y="77741"/>
            <a:ext cx="3662913" cy="2651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80"/>
          <p:cNvSpPr>
            <a:spLocks noChangeArrowheads="1"/>
          </p:cNvSpPr>
          <p:nvPr/>
        </p:nvSpPr>
        <p:spPr bwMode="auto">
          <a:xfrm>
            <a:off x="310896" y="3127248"/>
            <a:ext cx="12801600" cy="640080"/>
          </a:xfrm>
          <a:prstGeom prst="rect">
            <a:avLst/>
          </a:prstGeom>
          <a:noFill/>
          <a:ln w="28575" cap="flat" cmpd="sng">
            <a:noFill/>
            <a:prstDash val="solid"/>
            <a:miter lim="800000"/>
            <a:headEnd/>
            <a:tailEnd/>
          </a:ln>
          <a:effectLst/>
        </p:spPr>
        <p:txBody>
          <a:bodyPr wrap="square" lIns="108298" tIns="216595" rIns="433190" bIns="216595" anchor="ctr" anchorCtr="0">
            <a:prstTxWarp prst="textNoShape">
              <a:avLst/>
            </a:prstTxWarp>
            <a:noAutofit/>
          </a:bodyPr>
          <a:lstStyle/>
          <a:p>
            <a:pPr algn="l"/>
            <a:r>
              <a:rPr lang="en-US" sz="4000" b="1" dirty="0">
                <a:solidFill>
                  <a:srgbClr val="17375E"/>
                </a:solidFill>
                <a:cs typeface="Times New Roman" panose="02020603050405020304" pitchFamily="18" charset="0"/>
              </a:rPr>
              <a:t>Background</a:t>
            </a:r>
          </a:p>
        </p:txBody>
      </p:sp>
      <p:sp>
        <p:nvSpPr>
          <p:cNvPr id="19" name="Rectangle 80"/>
          <p:cNvSpPr>
            <a:spLocks noChangeArrowheads="1"/>
          </p:cNvSpPr>
          <p:nvPr/>
        </p:nvSpPr>
        <p:spPr bwMode="auto">
          <a:xfrm>
            <a:off x="310896" y="8805672"/>
            <a:ext cx="12801600" cy="640080"/>
          </a:xfrm>
          <a:prstGeom prst="rect">
            <a:avLst/>
          </a:prstGeom>
          <a:noFill/>
          <a:ln w="28575" cap="flat" cmpd="sng">
            <a:noFill/>
            <a:prstDash val="solid"/>
            <a:miter lim="800000"/>
            <a:headEnd/>
            <a:tailEnd/>
          </a:ln>
          <a:effectLst/>
        </p:spPr>
        <p:txBody>
          <a:bodyPr wrap="square" lIns="108298" tIns="216595" rIns="433190" bIns="216595" anchor="ctr" anchorCtr="0">
            <a:prstTxWarp prst="textNoShape">
              <a:avLst/>
            </a:prstTxWarp>
            <a:noAutofit/>
          </a:bodyPr>
          <a:lstStyle/>
          <a:p>
            <a:r>
              <a:rPr lang="en-US" sz="4000" b="1" dirty="0">
                <a:solidFill>
                  <a:srgbClr val="17375E"/>
                </a:solidFill>
              </a:rPr>
              <a:t>Methods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10896" y="3858768"/>
            <a:ext cx="12801600" cy="2079124"/>
          </a:xfrm>
          <a:prstGeom prst="rect">
            <a:avLst/>
          </a:prstGeom>
          <a:noFill/>
        </p:spPr>
        <p:txBody>
          <a:bodyPr wrap="square" lIns="108298" tIns="54148" rIns="108298" bIns="54148" rtlCol="0">
            <a:spAutoFit/>
          </a:bodyPr>
          <a:lstStyle/>
          <a:p>
            <a:pPr marL="206442" indent="-206442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333333"/>
                </a:solidFill>
                <a:ea typeface="Arial" panose="020B0604020202020204" pitchFamily="34" charset="0"/>
              </a:rPr>
              <a:t>Standard treatment for post-menopausal women with hormone receptor-positive breast cancer (HR+BC) is an adjuvant aromatase inhibitor (AI) such as anastrozole for at least five years</a:t>
            </a:r>
          </a:p>
          <a:p>
            <a:pPr marL="206442" indent="-206442">
              <a:buFont typeface="Arial" panose="020B0604020202020204" pitchFamily="34" charset="0"/>
              <a:buChar char="•"/>
            </a:pPr>
            <a:r>
              <a:rPr lang="en-US" sz="3200" dirty="0">
                <a:ea typeface="Calibri"/>
                <a:cs typeface="Times New Roman" panose="02020603050405020304" pitchFamily="18" charset="0"/>
              </a:rPr>
              <a:t>However, AI adherence is often suboptimal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10896" y="9525000"/>
            <a:ext cx="12801600" cy="8850208"/>
          </a:xfrm>
          <a:prstGeom prst="rect">
            <a:avLst/>
          </a:prstGeom>
          <a:noFill/>
        </p:spPr>
        <p:txBody>
          <a:bodyPr wrap="square" lIns="108298" tIns="54148" rIns="108298" bIns="54148" rtlCol="0">
            <a:spAutoFit/>
          </a:bodyPr>
          <a:lstStyle/>
          <a:p>
            <a:pPr marL="228600" lvl="1" indent="-228600">
              <a:buSzPct val="100000"/>
              <a:buFont typeface="Arial" panose="020B0604020202020204" pitchFamily="34" charset="0"/>
              <a:buChar char="•"/>
              <a:tabLst>
                <a:tab pos="611136" algn="l"/>
              </a:tabLst>
            </a:pPr>
            <a:r>
              <a:rPr lang="en-US" sz="3200" dirty="0"/>
              <a:t>This secondary analysis was from a prospective cohort study examining neurocognitive symptoms following prescribed anastrozole for early-stage HR+BC</a:t>
            </a:r>
          </a:p>
          <a:p>
            <a:pPr marL="228600" lvl="1" indent="-228600">
              <a:buSzPct val="100000"/>
              <a:buFont typeface="Arial" panose="020B0604020202020204" pitchFamily="34" charset="0"/>
              <a:buChar char="•"/>
              <a:tabLst>
                <a:tab pos="611136" algn="l"/>
              </a:tabLst>
            </a:pPr>
            <a:r>
              <a:rPr lang="en-US" sz="3200" dirty="0"/>
              <a:t>Parent study inclusion criteria: 18-75 years old; stage I-IIIa HR+BC; primary surgery with/without chemotherapy; eligible to receive AI therapy; able to speak and read English; at least 8 years of education </a:t>
            </a:r>
          </a:p>
          <a:p>
            <a:pPr marL="228600" lvl="1" indent="-228600">
              <a:buSzPct val="100000"/>
              <a:buFont typeface="Arial" panose="020B0604020202020204" pitchFamily="34" charset="0"/>
              <a:buChar char="•"/>
              <a:tabLst>
                <a:tab pos="611136" algn="l"/>
              </a:tabLst>
            </a:pPr>
            <a:r>
              <a:rPr lang="en-US" sz="3200" dirty="0"/>
              <a:t>To be included for these analyses, women needed to have adherence data for anastrozole</a:t>
            </a:r>
          </a:p>
          <a:p>
            <a:pPr marL="228600" lvl="1" indent="-228600">
              <a:buSzPct val="100000"/>
              <a:buFont typeface="Arial" panose="020B0604020202020204" pitchFamily="34" charset="0"/>
              <a:buChar char="•"/>
              <a:tabLst>
                <a:tab pos="611136" algn="l"/>
              </a:tabLst>
            </a:pPr>
            <a:r>
              <a:rPr lang="en-US" sz="3200" dirty="0"/>
              <a:t>Adherence was measured continuously with electronic event monitoring</a:t>
            </a:r>
          </a:p>
          <a:p>
            <a:pPr marL="228600" lvl="1" indent="-228600">
              <a:buSzPct val="100000"/>
              <a:buFont typeface="Arial" panose="020B0604020202020204" pitchFamily="34" charset="0"/>
              <a:buChar char="•"/>
              <a:tabLst>
                <a:tab pos="611136" algn="l"/>
              </a:tabLst>
            </a:pPr>
            <a:r>
              <a:rPr lang="en-US" sz="3200" dirty="0"/>
              <a:t>Data were summarized as percentage of days with correct intake</a:t>
            </a:r>
          </a:p>
          <a:p>
            <a:pPr marL="228600" lvl="1" indent="-228600">
              <a:buSzPct val="100000"/>
              <a:buFont typeface="Arial" panose="020B0604020202020204" pitchFamily="34" charset="0"/>
              <a:buChar char="•"/>
              <a:tabLst>
                <a:tab pos="611136" algn="l"/>
              </a:tabLst>
            </a:pPr>
            <a:r>
              <a:rPr lang="en-US" sz="3200" dirty="0"/>
              <a:t>Possible range is 0-100%</a:t>
            </a:r>
          </a:p>
          <a:p>
            <a:pPr marL="228600" lvl="1" indent="-228600">
              <a:buSzPct val="100000"/>
              <a:buFont typeface="Arial" panose="020B0604020202020204" pitchFamily="34" charset="0"/>
              <a:buChar char="•"/>
              <a:tabLst>
                <a:tab pos="611136" algn="l"/>
              </a:tabLst>
            </a:pPr>
            <a:r>
              <a:rPr lang="en-US" sz="3200" dirty="0"/>
              <a:t>Higher scores indicate greater adherence</a:t>
            </a:r>
          </a:p>
          <a:p>
            <a:pPr marL="0" indent="0" algn="ctr">
              <a:buNone/>
            </a:pPr>
            <a:r>
              <a:rPr lang="en-US" sz="2800" u="sng" dirty="0"/>
              <a:t># of days correct dose </a:t>
            </a:r>
          </a:p>
          <a:p>
            <a:pPr marL="0" indent="0" algn="ctr">
              <a:buNone/>
            </a:pPr>
            <a:r>
              <a:rPr lang="en-US" sz="2800" dirty="0"/>
              <a:t># days prescribed</a:t>
            </a:r>
            <a:endParaRPr lang="en-US" sz="2000" dirty="0"/>
          </a:p>
          <a:p>
            <a:pPr marL="206442" lvl="1" indent="-206442">
              <a:buSzPct val="100000"/>
              <a:buFont typeface="Arial" panose="020B0604020202020204" pitchFamily="34" charset="0"/>
              <a:buChar char="•"/>
              <a:tabLst>
                <a:tab pos="611136" algn="l"/>
              </a:tabLst>
            </a:pPr>
            <a:r>
              <a:rPr lang="en-US" sz="3200" dirty="0"/>
              <a:t>Chi-square test of independence and Mann Whitney U were used to examine potential factors associated for entry into model</a:t>
            </a:r>
          </a:p>
          <a:p>
            <a:pPr marL="206442" lvl="1" indent="-206442">
              <a:buSzPct val="100000"/>
              <a:buFont typeface="Arial" panose="020B0604020202020204" pitchFamily="34" charset="0"/>
              <a:buChar char="•"/>
              <a:tabLst>
                <a:tab pos="611136" algn="l"/>
              </a:tabLst>
            </a:pPr>
            <a:r>
              <a:rPr lang="en-US" sz="3200" dirty="0"/>
              <a:t>Adherence rates were entered into Group-based Trajectory Modeling (GBTM) and associated variables were added as risk factors</a:t>
            </a:r>
          </a:p>
        </p:txBody>
      </p:sp>
      <p:sp>
        <p:nvSpPr>
          <p:cNvPr id="70" name="Rectangle 80"/>
          <p:cNvSpPr>
            <a:spLocks noChangeArrowheads="1"/>
          </p:cNvSpPr>
          <p:nvPr/>
        </p:nvSpPr>
        <p:spPr bwMode="auto">
          <a:xfrm>
            <a:off x="29260800" y="26136600"/>
            <a:ext cx="10058400" cy="640080"/>
          </a:xfrm>
          <a:prstGeom prst="rect">
            <a:avLst/>
          </a:prstGeom>
          <a:noFill/>
          <a:ln w="28575" cap="flat" cmpd="sng">
            <a:noFill/>
            <a:prstDash val="solid"/>
            <a:miter lim="800000"/>
            <a:headEnd/>
            <a:tailEnd/>
          </a:ln>
          <a:effectLst/>
        </p:spPr>
        <p:txBody>
          <a:bodyPr wrap="square" lIns="108298" tIns="216595" rIns="433190" bIns="216595" anchor="ctr" anchorCtr="0">
            <a:prstTxWarp prst="textNoShape">
              <a:avLst/>
            </a:prstTxWarp>
            <a:noAutofit/>
          </a:bodyPr>
          <a:lstStyle/>
          <a:p>
            <a:r>
              <a:rPr lang="en-US" sz="4000" b="1" dirty="0">
                <a:solidFill>
                  <a:srgbClr val="17375E"/>
                </a:solidFill>
              </a:rPr>
              <a:t>Conclusions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52400" y="32138099"/>
            <a:ext cx="4282439" cy="724907"/>
          </a:xfrm>
          <a:prstGeom prst="rect">
            <a:avLst/>
          </a:prstGeom>
          <a:noFill/>
        </p:spPr>
        <p:txBody>
          <a:bodyPr wrap="square" lIns="108298" tIns="54148" rIns="108298" bIns="54148" rtlCol="0">
            <a:spAutoFit/>
          </a:bodyPr>
          <a:lstStyle/>
          <a:p>
            <a:pPr marL="67695" lvl="1">
              <a:spcBef>
                <a:spcPct val="30000"/>
              </a:spcBef>
              <a:buClr>
                <a:srgbClr val="333399"/>
              </a:buClr>
              <a:buSzPct val="100000"/>
              <a:tabLst>
                <a:tab pos="67695" algn="l"/>
              </a:tabLst>
            </a:pPr>
            <a:r>
              <a:rPr lang="en-US" sz="2000" dirty="0">
                <a:solidFill>
                  <a:schemeClr val="bg1"/>
                </a:solidFill>
              </a:rPr>
              <a:t>For further information, contact Maura McCall at </a:t>
            </a:r>
            <a:r>
              <a:rPr lang="en-US" sz="2000" dirty="0">
                <a:solidFill>
                  <a:schemeClr val="bg1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mkm186@case.edu</a:t>
            </a:r>
            <a:r>
              <a:rPr lang="en-US" sz="2000" dirty="0">
                <a:solidFill>
                  <a:schemeClr val="bg1"/>
                </a:solidFill>
              </a:rPr>
              <a:t>  </a:t>
            </a:r>
          </a:p>
        </p:txBody>
      </p:sp>
      <p:sp>
        <p:nvSpPr>
          <p:cNvPr id="53" name="Rectangle 80"/>
          <p:cNvSpPr>
            <a:spLocks noChangeArrowheads="1"/>
          </p:cNvSpPr>
          <p:nvPr/>
        </p:nvSpPr>
        <p:spPr bwMode="auto">
          <a:xfrm>
            <a:off x="310896" y="18669000"/>
            <a:ext cx="12801600" cy="640080"/>
          </a:xfrm>
          <a:prstGeom prst="rect">
            <a:avLst/>
          </a:prstGeom>
          <a:noFill/>
          <a:ln w="28575" cap="flat" cmpd="sng">
            <a:noFill/>
            <a:prstDash val="solid"/>
            <a:miter lim="800000"/>
            <a:headEnd/>
            <a:tailEnd/>
          </a:ln>
          <a:effectLst/>
        </p:spPr>
        <p:txBody>
          <a:bodyPr wrap="square" lIns="108298" tIns="216595" rIns="433190" bIns="216595" anchor="ctr" anchorCtr="0">
            <a:prstTxWarp prst="textNoShape">
              <a:avLst/>
            </a:prstTxWarp>
            <a:noAutofit/>
          </a:bodyPr>
          <a:lstStyle/>
          <a:p>
            <a:r>
              <a:rPr lang="en-US" sz="4000" b="1" dirty="0">
                <a:solidFill>
                  <a:srgbClr val="17375E"/>
                </a:solidFill>
              </a:rPr>
              <a:t>Results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310896" y="6634068"/>
            <a:ext cx="12801600" cy="2117596"/>
          </a:xfrm>
          <a:prstGeom prst="rect">
            <a:avLst/>
          </a:prstGeom>
          <a:noFill/>
        </p:spPr>
        <p:txBody>
          <a:bodyPr wrap="square" lIns="108298" tIns="54148" rIns="108298" bIns="54148" rtlCol="0">
            <a:spAutoFit/>
          </a:bodyPr>
          <a:lstStyle/>
          <a:p>
            <a:pPr marL="228600" indent="-228600">
              <a:spcBef>
                <a:spcPts val="277"/>
              </a:spcBef>
              <a:buFont typeface="Arial" panose="020B0604020202020204" pitchFamily="34" charset="0"/>
              <a:buChar char="•"/>
            </a:pPr>
            <a:r>
              <a:rPr lang="en-US" sz="3200" dirty="0">
                <a:ea typeface="Times New Roman" panose="02020603050405020304" pitchFamily="18" charset="0"/>
                <a:cs typeface="Courier New" panose="02070309020205020404" pitchFamily="49" charset="0"/>
              </a:rPr>
              <a:t>To characterize trajectories of anastrozole adherence for the first 18-months of therapy </a:t>
            </a:r>
          </a:p>
          <a:p>
            <a:pPr marL="228600" indent="-228600">
              <a:spcBef>
                <a:spcPts val="277"/>
              </a:spcBef>
              <a:buFont typeface="Arial" panose="020B0604020202020204" pitchFamily="34" charset="0"/>
              <a:buChar char="•"/>
            </a:pPr>
            <a:r>
              <a:rPr lang="en-US" sz="3200" dirty="0">
                <a:ea typeface="Times New Roman" panose="02020603050405020304" pitchFamily="18" charset="0"/>
                <a:cs typeface="Courier New" panose="02070309020205020404" pitchFamily="49" charset="0"/>
              </a:rPr>
              <a:t>To identify risk factors for trajectory group membership in postmenopausal women with HR+ BC</a:t>
            </a:r>
            <a:endParaRPr lang="en-US" sz="3200" dirty="0">
              <a:ea typeface="Calibri"/>
              <a:cs typeface="Times New Roman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6815476" y="20153033"/>
            <a:ext cx="2026920" cy="9853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5803" dirty="0"/>
          </a:p>
        </p:txBody>
      </p:sp>
      <p:pic>
        <p:nvPicPr>
          <p:cNvPr id="52" name="Picture 51" descr="NCI logo.png"/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398584" y="32114202"/>
            <a:ext cx="1263535" cy="75297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27420" y="32043189"/>
            <a:ext cx="895005" cy="895005"/>
          </a:xfrm>
          <a:prstGeom prst="rect">
            <a:avLst/>
          </a:prstGeom>
        </p:spPr>
      </p:pic>
      <p:sp>
        <p:nvSpPr>
          <p:cNvPr id="30" name="TextBox 29">
            <a:extLst>
              <a:ext uri="{FF2B5EF4-FFF2-40B4-BE49-F238E27FC236}">
                <a16:creationId xmlns:a16="http://schemas.microsoft.com/office/drawing/2014/main" id="{6BDEB266-68F6-9D4F-9A3E-5C70522D63C8}"/>
              </a:ext>
            </a:extLst>
          </p:cNvPr>
          <p:cNvSpPr txBox="1"/>
          <p:nvPr/>
        </p:nvSpPr>
        <p:spPr>
          <a:xfrm>
            <a:off x="14173199" y="17517804"/>
            <a:ext cx="13478256" cy="663351"/>
          </a:xfrm>
          <a:prstGeom prst="rect">
            <a:avLst/>
          </a:prstGeom>
          <a:noFill/>
          <a:effectLst/>
        </p:spPr>
        <p:txBody>
          <a:bodyPr wrap="square" lIns="108298" tIns="54148" rIns="108298" bIns="54148" rtlCol="0">
            <a:spAutoFit/>
          </a:bodyPr>
          <a:lstStyle/>
          <a:p>
            <a:r>
              <a:rPr lang="en-US" sz="3600" b="1" dirty="0">
                <a:solidFill>
                  <a:srgbClr val="17375E"/>
                </a:solidFill>
              </a:rPr>
              <a:t>Figure 2. Anastrozole Adherence Months 1-3 J-shaped Distribution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4D7253A6-22AA-C340-AE2C-85E8B47D44C4}"/>
              </a:ext>
            </a:extLst>
          </p:cNvPr>
          <p:cNvSpPr txBox="1"/>
          <p:nvPr/>
        </p:nvSpPr>
        <p:spPr>
          <a:xfrm>
            <a:off x="4549494" y="32080200"/>
            <a:ext cx="28749906" cy="724907"/>
          </a:xfrm>
          <a:prstGeom prst="rect">
            <a:avLst/>
          </a:prstGeom>
          <a:noFill/>
        </p:spPr>
        <p:txBody>
          <a:bodyPr wrap="square" lIns="108298" tIns="54148" rIns="108298" bIns="54148" rtlCol="0">
            <a:spAutoFit/>
          </a:bodyPr>
          <a:lstStyle/>
          <a:p>
            <a:pPr marL="149636" lvl="1">
              <a:buSzPct val="100000"/>
              <a:tabLst>
                <a:tab pos="308971" algn="l"/>
              </a:tabLst>
            </a:pPr>
            <a:r>
              <a:rPr lang="en-US" sz="2000" dirty="0">
                <a:solidFill>
                  <a:schemeClr val="bg1"/>
                </a:solidFill>
              </a:rPr>
              <a:t>The parent study was funded by the National Cancer Institute R01-CA107408 (PI: Bender) and the Oncology Nursing Society Foundation (ONF, PI: Bender)</a:t>
            </a:r>
          </a:p>
          <a:p>
            <a:pPr marL="149636" lvl="1">
              <a:buSzPct val="100000"/>
              <a:tabLst>
                <a:tab pos="308971" algn="l"/>
              </a:tabLst>
            </a:pPr>
            <a:r>
              <a:rPr lang="en-US" sz="2000" dirty="0">
                <a:solidFill>
                  <a:schemeClr val="bg1"/>
                </a:solidFill>
              </a:rPr>
              <a:t>M. McCall was supported by F99/K00CA253771, Heibrunn Nurse Scholar Award at Rockefeller University Heilbrunn Family Center for Research Nursing through the generosity of the Heilbrunn Family, American Cancer Society DSCN-19- 049-01, ONF, T32-NR009759 (PI: Conley) </a:t>
            </a:r>
          </a:p>
        </p:txBody>
      </p:sp>
      <p:sp>
        <p:nvSpPr>
          <p:cNvPr id="44" name="Rectangle 80">
            <a:extLst>
              <a:ext uri="{FF2B5EF4-FFF2-40B4-BE49-F238E27FC236}">
                <a16:creationId xmlns:a16="http://schemas.microsoft.com/office/drawing/2014/main" id="{3E204653-BF2B-1F4F-B736-7002E9606A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173200" y="3127248"/>
            <a:ext cx="11210544" cy="640080"/>
          </a:xfrm>
          <a:prstGeom prst="rect">
            <a:avLst/>
          </a:prstGeom>
          <a:noFill/>
          <a:ln w="28575" cap="flat" cmpd="sng">
            <a:noFill/>
            <a:prstDash val="solid"/>
            <a:miter lim="800000"/>
            <a:headEnd/>
            <a:tailEnd/>
          </a:ln>
          <a:effectLst/>
        </p:spPr>
        <p:txBody>
          <a:bodyPr wrap="square" lIns="109728" tIns="216595" rIns="433190" bIns="216595" anchor="ctr" anchorCtr="0">
            <a:prstTxWarp prst="textNoShape">
              <a:avLst/>
            </a:prstTxWarp>
            <a:noAutofit/>
          </a:bodyPr>
          <a:lstStyle/>
          <a:p>
            <a:r>
              <a:rPr lang="en-US" sz="3600" b="1" dirty="0">
                <a:solidFill>
                  <a:srgbClr val="17375E"/>
                </a:solidFill>
              </a:rPr>
              <a:t>Table 2. Mean Anastrozole Adherence Months 1-18  </a:t>
            </a:r>
          </a:p>
        </p:txBody>
      </p:sp>
      <p:sp>
        <p:nvSpPr>
          <p:cNvPr id="58" name="Rectangle 80">
            <a:extLst>
              <a:ext uri="{FF2B5EF4-FFF2-40B4-BE49-F238E27FC236}">
                <a16:creationId xmlns:a16="http://schemas.microsoft.com/office/drawing/2014/main" id="{FB562D78-A025-9E40-9132-380C3DC9DF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260800" y="3127248"/>
            <a:ext cx="14401800" cy="640080"/>
          </a:xfrm>
          <a:prstGeom prst="rect">
            <a:avLst/>
          </a:prstGeom>
          <a:noFill/>
          <a:ln w="28575" cap="flat" cmpd="sng">
            <a:noFill/>
            <a:prstDash val="solid"/>
            <a:miter lim="800000"/>
            <a:headEnd/>
            <a:tailEnd/>
          </a:ln>
          <a:effectLst/>
        </p:spPr>
        <p:txBody>
          <a:bodyPr wrap="square" lIns="108298" tIns="216595" rIns="433190" bIns="216595" anchor="ctr" anchorCtr="0">
            <a:prstTxWarp prst="textNoShape">
              <a:avLst/>
            </a:prstTxWarp>
            <a:noAutofit/>
          </a:bodyPr>
          <a:lstStyle/>
          <a:p>
            <a:r>
              <a:rPr lang="en-US" sz="3600" b="1" dirty="0">
                <a:solidFill>
                  <a:srgbClr val="17375E"/>
                </a:solidFill>
              </a:rPr>
              <a:t>Figure 3. GBTM 5-group Trajectory Model with Confidence Intervals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B62A28BC-0EE7-0C4B-BB9A-EBC38AB94DA1}"/>
              </a:ext>
            </a:extLst>
          </p:cNvPr>
          <p:cNvSpPr txBox="1"/>
          <p:nvPr/>
        </p:nvSpPr>
        <p:spPr>
          <a:xfrm>
            <a:off x="35661600" y="32115752"/>
            <a:ext cx="8384614" cy="724907"/>
          </a:xfrm>
          <a:prstGeom prst="rect">
            <a:avLst/>
          </a:prstGeom>
          <a:noFill/>
          <a:ln>
            <a:noFill/>
          </a:ln>
        </p:spPr>
        <p:txBody>
          <a:bodyPr wrap="square" lIns="108298" tIns="54148" rIns="108298" bIns="54148" rtlCol="0">
            <a:spAutoFit/>
          </a:bodyPr>
          <a:lstStyle/>
          <a:p>
            <a:pPr marL="149636" lvl="1">
              <a:buSzPct val="100000"/>
              <a:tabLst>
                <a:tab pos="308971" algn="l"/>
              </a:tabLst>
            </a:pPr>
            <a:r>
              <a:rPr lang="en-US" sz="2000" i="1" dirty="0">
                <a:solidFill>
                  <a:schemeClr val="bg1"/>
                </a:solidFill>
              </a:rPr>
              <a:t>The authors are grateful to the AIM study participants and to Amanda Gentry and Frances Casillo for their invaluable contributions to this research.</a:t>
            </a: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934AF2D1-5F59-66F6-81AD-B0BDBC5E56D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15812998"/>
              </p:ext>
            </p:extLst>
          </p:nvPr>
        </p:nvGraphicFramePr>
        <p:xfrm>
          <a:off x="14538960" y="18333720"/>
          <a:ext cx="12527280" cy="76550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C756909A-F33D-0208-92C8-36DB617BBD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6021748"/>
              </p:ext>
            </p:extLst>
          </p:nvPr>
        </p:nvGraphicFramePr>
        <p:xfrm>
          <a:off x="640080" y="20817840"/>
          <a:ext cx="11388727" cy="10728960"/>
        </p:xfrm>
        <a:graphic>
          <a:graphicData uri="http://schemas.openxmlformats.org/drawingml/2006/table">
            <a:tbl>
              <a:tblPr firstRow="1" firstCol="1" bandRow="1"/>
              <a:tblGrid>
                <a:gridCol w="6919529">
                  <a:extLst>
                    <a:ext uri="{9D8B030D-6E8A-4147-A177-3AD203B41FA5}">
                      <a16:colId xmlns:a16="http://schemas.microsoft.com/office/drawing/2014/main" val="2374785277"/>
                    </a:ext>
                  </a:extLst>
                </a:gridCol>
                <a:gridCol w="4469198">
                  <a:extLst>
                    <a:ext uri="{9D8B030D-6E8A-4147-A177-3AD203B41FA5}">
                      <a16:colId xmlns:a16="http://schemas.microsoft.com/office/drawing/2014/main" val="322982702"/>
                    </a:ext>
                  </a:extLst>
                </a:gridCol>
              </a:tblGrid>
              <a:tr h="280337"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Characteristics</a:t>
                      </a:r>
                      <a:endParaRPr lang="en-US" sz="32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636" marR="18636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Total Sample</a:t>
                      </a:r>
                      <a:endParaRPr lang="en-US" sz="32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636" marR="1863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8370873"/>
                  </a:ext>
                </a:extLst>
              </a:tr>
              <a:tr h="280337"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Age (years) </a:t>
                      </a:r>
                      <a:endParaRPr lang="en-US" sz="3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Range (years)</a:t>
                      </a:r>
                      <a:endParaRPr lang="en-US" sz="3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636" marR="18636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60.9 ± 6.4</a:t>
                      </a:r>
                      <a:endParaRPr lang="en-US" sz="3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40-75</a:t>
                      </a:r>
                      <a:endParaRPr lang="en-US" sz="3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636" marR="1863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98252559"/>
                  </a:ext>
                </a:extLst>
              </a:tr>
              <a:tr h="280337"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Education (years)</a:t>
                      </a:r>
                      <a:endParaRPr lang="en-US" sz="3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Range (years)</a:t>
                      </a:r>
                      <a:endParaRPr lang="en-US" sz="3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636" marR="18636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14.8 ± 2.6</a:t>
                      </a:r>
                      <a:endParaRPr lang="en-US" sz="3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9-22</a:t>
                      </a:r>
                      <a:endParaRPr lang="en-US" sz="3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636" marR="1863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82568465"/>
                  </a:ext>
                </a:extLst>
              </a:tr>
              <a:tr h="560675"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Race</a:t>
                      </a:r>
                      <a:endParaRPr lang="en-US" sz="3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White</a:t>
                      </a:r>
                      <a:endParaRPr lang="en-US" sz="3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Black</a:t>
                      </a:r>
                      <a:endParaRPr lang="en-US" sz="3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More than 1 race</a:t>
                      </a:r>
                      <a:endParaRPr lang="en-US" sz="3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636" marR="18636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3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282 (97)</a:t>
                      </a:r>
                      <a:endParaRPr lang="en-US" sz="3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 (2.7)</a:t>
                      </a:r>
                      <a:endParaRPr lang="en-US" sz="3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(0.3)</a:t>
                      </a:r>
                      <a:endParaRPr lang="en-US" sz="3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636" marR="1863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27612169"/>
                  </a:ext>
                </a:extLst>
              </a:tr>
              <a:tr h="420506"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Marital status, married or living with partner</a:t>
                      </a:r>
                      <a:endParaRPr lang="en-US" sz="3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636" marR="18636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3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197 (67.7)</a:t>
                      </a:r>
                      <a:endParaRPr lang="en-US" sz="3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636" marR="1863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12392331"/>
                  </a:ext>
                </a:extLst>
              </a:tr>
              <a:tr h="700843"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Cancer Stage </a:t>
                      </a:r>
                      <a:endParaRPr lang="en-US" sz="3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Stage I </a:t>
                      </a:r>
                      <a:endParaRPr lang="en-US" sz="3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Stage IIa</a:t>
                      </a:r>
                      <a:endParaRPr lang="en-US" sz="3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Stage IIb</a:t>
                      </a:r>
                      <a:endParaRPr lang="en-US" sz="3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Stage IIIa</a:t>
                      </a:r>
                      <a:endParaRPr lang="en-US" sz="3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636" marR="18636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3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191 (65.6)</a:t>
                      </a:r>
                      <a:endParaRPr lang="en-US" sz="3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 (18.6)</a:t>
                      </a:r>
                      <a:endParaRPr lang="en-US" sz="3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 (7.6)</a:t>
                      </a:r>
                      <a:endParaRPr lang="en-US" sz="3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 (5.2)</a:t>
                      </a:r>
                      <a:endParaRPr lang="en-US" sz="3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636" marR="1863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39625628"/>
                  </a:ext>
                </a:extLst>
              </a:tr>
              <a:tr h="280337"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Received chemotherapy</a:t>
                      </a:r>
                      <a:endParaRPr lang="en-US" sz="3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636" marR="18636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89 (30.6)</a:t>
                      </a:r>
                      <a:endParaRPr lang="en-US" sz="3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636" marR="1863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35492697"/>
                  </a:ext>
                </a:extLst>
              </a:tr>
              <a:tr h="280337"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Received radiation therapy</a:t>
                      </a:r>
                      <a:endParaRPr lang="en-US" sz="3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636" marR="18636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215 (59.7)</a:t>
                      </a:r>
                      <a:endParaRPr lang="en-US" sz="3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636" marR="1863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12424849"/>
                  </a:ext>
                </a:extLst>
              </a:tr>
              <a:tr h="420506"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Initial surgery</a:t>
                      </a:r>
                      <a:endParaRPr lang="en-US" sz="3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Breast conserving &amp; biopsy</a:t>
                      </a:r>
                      <a:endParaRPr lang="en-US" sz="3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636" marR="18636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189 (52.5)</a:t>
                      </a:r>
                      <a:endParaRPr lang="en-US" sz="3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636" marR="1863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45299819"/>
                  </a:ext>
                </a:extLst>
              </a:tr>
              <a:tr h="560675"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Number of baseline medications</a:t>
                      </a:r>
                      <a:endParaRPr lang="en-US" sz="3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Range </a:t>
                      </a:r>
                      <a:endParaRPr lang="en-US" sz="3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636" marR="18636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6.1 (3.5)</a:t>
                      </a:r>
                      <a:endParaRPr lang="en-US" sz="3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0-16</a:t>
                      </a:r>
                      <a:endParaRPr lang="en-US" sz="3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636" marR="1863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47727787"/>
                  </a:ext>
                </a:extLst>
              </a:tr>
            </a:tbl>
          </a:graphicData>
        </a:graphic>
      </p:graphicFrame>
      <p:graphicFrame>
        <p:nvGraphicFramePr>
          <p:cNvPr id="16" name="Chart 15">
            <a:extLst>
              <a:ext uri="{FF2B5EF4-FFF2-40B4-BE49-F238E27FC236}">
                <a16:creationId xmlns:a16="http://schemas.microsoft.com/office/drawing/2014/main" id="{C2BEC927-A853-76CD-1502-A8711AD17CA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03919910"/>
              </p:ext>
            </p:extLst>
          </p:nvPr>
        </p:nvGraphicFramePr>
        <p:xfrm>
          <a:off x="14538960" y="11274552"/>
          <a:ext cx="12523278" cy="6126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0EA89727-825A-6B22-AA36-5415E32577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2144048"/>
              </p:ext>
            </p:extLst>
          </p:nvPr>
        </p:nvGraphicFramePr>
        <p:xfrm>
          <a:off x="20939760" y="4343400"/>
          <a:ext cx="6165277" cy="536448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045336">
                  <a:extLst>
                    <a:ext uri="{9D8B030D-6E8A-4147-A177-3AD203B41FA5}">
                      <a16:colId xmlns:a16="http://schemas.microsoft.com/office/drawing/2014/main" val="1554391054"/>
                    </a:ext>
                  </a:extLst>
                </a:gridCol>
                <a:gridCol w="3110970">
                  <a:extLst>
                    <a:ext uri="{9D8B030D-6E8A-4147-A177-3AD203B41FA5}">
                      <a16:colId xmlns:a16="http://schemas.microsoft.com/office/drawing/2014/main" val="1222687846"/>
                    </a:ext>
                  </a:extLst>
                </a:gridCol>
                <a:gridCol w="1008971">
                  <a:extLst>
                    <a:ext uri="{9D8B030D-6E8A-4147-A177-3AD203B41FA5}">
                      <a16:colId xmlns:a16="http://schemas.microsoft.com/office/drawing/2014/main" val="929937816"/>
                    </a:ext>
                  </a:extLst>
                </a:gridCol>
              </a:tblGrid>
              <a:tr h="374700">
                <a:tc>
                  <a:txBody>
                    <a:bodyPr/>
                    <a:lstStyle/>
                    <a:p>
                      <a:pPr marL="0" marR="0" lvl="0" indent="0" algn="ctr" defTabSz="14853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>
                          <a:effectLst/>
                        </a:rPr>
                        <a:t>Time (Months)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R="68580" marT="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Adherence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Mean±SD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R="6858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853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>
                          <a:effectLst/>
                        </a:rPr>
                        <a:t>n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R="6858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0051757"/>
                  </a:ext>
                </a:extLst>
              </a:tr>
              <a:tr h="3442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10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80.59 ± 33.97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210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R="68580" marT="0" marB="0" anchor="ctr"/>
                </a:tc>
                <a:extLst>
                  <a:ext uri="{0D108BD9-81ED-4DB2-BD59-A6C34878D82A}">
                    <a16:rowId xmlns:a16="http://schemas.microsoft.com/office/drawing/2014/main" val="727994664"/>
                  </a:ext>
                </a:extLst>
              </a:tr>
              <a:tr h="32893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11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80.22 ± 34.26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208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R="68580" marT="0" marB="0" anchor="ctr"/>
                </a:tc>
                <a:extLst>
                  <a:ext uri="{0D108BD9-81ED-4DB2-BD59-A6C34878D82A}">
                    <a16:rowId xmlns:a16="http://schemas.microsoft.com/office/drawing/2014/main" val="888864456"/>
                  </a:ext>
                </a:extLst>
              </a:tr>
              <a:tr h="3442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12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80.42 ± 33.13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203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R="68580" marT="0" marB="0" anchor="ctr"/>
                </a:tc>
                <a:extLst>
                  <a:ext uri="{0D108BD9-81ED-4DB2-BD59-A6C34878D82A}">
                    <a16:rowId xmlns:a16="http://schemas.microsoft.com/office/drawing/2014/main" val="2530145779"/>
                  </a:ext>
                </a:extLst>
              </a:tr>
              <a:tr h="3442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13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79.93 ± 34.31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201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R="68580" marT="0" marB="0" anchor="ctr"/>
                </a:tc>
                <a:extLst>
                  <a:ext uri="{0D108BD9-81ED-4DB2-BD59-A6C34878D82A}">
                    <a16:rowId xmlns:a16="http://schemas.microsoft.com/office/drawing/2014/main" val="1640124722"/>
                  </a:ext>
                </a:extLst>
              </a:tr>
              <a:tr h="3442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14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78.78 ± 34.29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194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R="68580" marT="0" marB="0" anchor="ctr"/>
                </a:tc>
                <a:extLst>
                  <a:ext uri="{0D108BD9-81ED-4DB2-BD59-A6C34878D82A}">
                    <a16:rowId xmlns:a16="http://schemas.microsoft.com/office/drawing/2014/main" val="2522008621"/>
                  </a:ext>
                </a:extLst>
              </a:tr>
              <a:tr h="3442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15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77.25 ± 36.34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184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R="68580" marT="0" marB="0" anchor="ctr"/>
                </a:tc>
                <a:extLst>
                  <a:ext uri="{0D108BD9-81ED-4DB2-BD59-A6C34878D82A}">
                    <a16:rowId xmlns:a16="http://schemas.microsoft.com/office/drawing/2014/main" val="806928070"/>
                  </a:ext>
                </a:extLst>
              </a:tr>
              <a:tr h="3442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16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75.76 ± 37.79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180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R="68580" marT="0" marB="0" anchor="ctr"/>
                </a:tc>
                <a:extLst>
                  <a:ext uri="{0D108BD9-81ED-4DB2-BD59-A6C34878D82A}">
                    <a16:rowId xmlns:a16="http://schemas.microsoft.com/office/drawing/2014/main" val="2011278529"/>
                  </a:ext>
                </a:extLst>
              </a:tr>
              <a:tr h="3442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17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76.43 ± 36.98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169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R="68580" marT="0" marB="0" anchor="ctr"/>
                </a:tc>
                <a:extLst>
                  <a:ext uri="{0D108BD9-81ED-4DB2-BD59-A6C34878D82A}">
                    <a16:rowId xmlns:a16="http://schemas.microsoft.com/office/drawing/2014/main" val="2385368152"/>
                  </a:ext>
                </a:extLst>
              </a:tr>
              <a:tr h="3442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18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77.28 ± 36.85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160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R="68580" marT="0" marB="0" anchor="ctr"/>
                </a:tc>
                <a:extLst>
                  <a:ext uri="{0D108BD9-81ED-4DB2-BD59-A6C34878D82A}">
                    <a16:rowId xmlns:a16="http://schemas.microsoft.com/office/drawing/2014/main" val="4272610536"/>
                  </a:ext>
                </a:extLst>
              </a:tr>
            </a:tbl>
          </a:graphicData>
        </a:graphic>
      </p:graphicFrame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FCD470F6-D342-3F15-F9B4-A7C1EDD317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3788238"/>
              </p:ext>
            </p:extLst>
          </p:nvPr>
        </p:nvGraphicFramePr>
        <p:xfrm>
          <a:off x="30175200" y="14561628"/>
          <a:ext cx="12454512" cy="10889172"/>
        </p:xfrm>
        <a:graphic>
          <a:graphicData uri="http://schemas.openxmlformats.org/drawingml/2006/table">
            <a:tbl>
              <a:tblPr firstRow="1" firstCol="1" bandRow="1"/>
              <a:tblGrid>
                <a:gridCol w="2355683">
                  <a:extLst>
                    <a:ext uri="{9D8B030D-6E8A-4147-A177-3AD203B41FA5}">
                      <a16:colId xmlns:a16="http://schemas.microsoft.com/office/drawing/2014/main" val="3543256248"/>
                    </a:ext>
                  </a:extLst>
                </a:gridCol>
                <a:gridCol w="3403992">
                  <a:extLst>
                    <a:ext uri="{9D8B030D-6E8A-4147-A177-3AD203B41FA5}">
                      <a16:colId xmlns:a16="http://schemas.microsoft.com/office/drawing/2014/main" val="2880256170"/>
                    </a:ext>
                  </a:extLst>
                </a:gridCol>
                <a:gridCol w="2171776">
                  <a:extLst>
                    <a:ext uri="{9D8B030D-6E8A-4147-A177-3AD203B41FA5}">
                      <a16:colId xmlns:a16="http://schemas.microsoft.com/office/drawing/2014/main" val="4128930619"/>
                    </a:ext>
                  </a:extLst>
                </a:gridCol>
                <a:gridCol w="2664666">
                  <a:extLst>
                    <a:ext uri="{9D8B030D-6E8A-4147-A177-3AD203B41FA5}">
                      <a16:colId xmlns:a16="http://schemas.microsoft.com/office/drawing/2014/main" val="892644816"/>
                    </a:ext>
                  </a:extLst>
                </a:gridCol>
                <a:gridCol w="1858395">
                  <a:extLst>
                    <a:ext uri="{9D8B030D-6E8A-4147-A177-3AD203B41FA5}">
                      <a16:colId xmlns:a16="http://schemas.microsoft.com/office/drawing/2014/main" val="3837265891"/>
                    </a:ext>
                  </a:extLst>
                </a:gridCol>
              </a:tblGrid>
              <a:tr h="409058"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Adherence with Phenotypic Risk Factors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BIC1= -9500.61 (N= 280) BIC2= -9534.61 (N=3826) AIC= -9453.36</a:t>
                      </a:r>
                    </a:p>
                  </a:txBody>
                  <a:tcPr marL="68250" marR="682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9123233"/>
                  </a:ext>
                </a:extLst>
              </a:tr>
              <a:tr h="27971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Group</a:t>
                      </a:r>
                    </a:p>
                  </a:txBody>
                  <a:tcPr marL="68250" marR="682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Parameter</a:t>
                      </a:r>
                    </a:p>
                  </a:txBody>
                  <a:tcPr marL="68250" marR="682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Estimate</a:t>
                      </a:r>
                    </a:p>
                  </a:txBody>
                  <a:tcPr marL="68250" marR="682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Standard Error</a:t>
                      </a:r>
                    </a:p>
                  </a:txBody>
                  <a:tcPr marL="68250" marR="682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p-value</a:t>
                      </a:r>
                    </a:p>
                  </a:txBody>
                  <a:tcPr marL="68250" marR="682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86887321"/>
                  </a:ext>
                </a:extLst>
              </a:tr>
              <a:tr h="355665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low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very low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high/sharp decrease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 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high/slow decrease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persistently high</a:t>
                      </a:r>
                    </a:p>
                  </a:txBody>
                  <a:tcPr marL="68250" marR="682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Baseline (reference)</a:t>
                      </a:r>
                      <a:endParaRPr lang="en-US" sz="3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Constant                </a:t>
                      </a:r>
                      <a:endParaRPr lang="en-US" sz="3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Thyroid use</a:t>
                      </a:r>
                      <a:endParaRPr lang="en-US" sz="3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Antidepressant use</a:t>
                      </a:r>
                      <a:endParaRPr lang="en-US" sz="3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3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Constant                </a:t>
                      </a:r>
                      <a:endParaRPr lang="en-US" sz="3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Thyroid use</a:t>
                      </a:r>
                      <a:endParaRPr lang="en-US" sz="3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Antidepressant use</a:t>
                      </a:r>
                      <a:endParaRPr lang="en-US" sz="3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3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Constant                </a:t>
                      </a:r>
                      <a:endParaRPr lang="en-US" sz="3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2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Thyroid use</a:t>
                      </a:r>
                      <a:endParaRPr lang="en-US" sz="32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Antidepressant use</a:t>
                      </a:r>
                      <a:endParaRPr lang="en-US" sz="3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3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Constant                </a:t>
                      </a:r>
                      <a:endParaRPr lang="en-US" sz="3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Thyroid use</a:t>
                      </a:r>
                      <a:endParaRPr lang="en-US" sz="3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Antidepressant use </a:t>
                      </a:r>
                    </a:p>
                  </a:txBody>
                  <a:tcPr marL="68250" marR="682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(0)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3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-0.025</a:t>
                      </a:r>
                      <a:endParaRPr lang="en-US" sz="3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0.045</a:t>
                      </a:r>
                      <a:endParaRPr lang="en-US" sz="3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0.350</a:t>
                      </a:r>
                      <a:endParaRPr lang="en-US" sz="3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3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-0.677</a:t>
                      </a:r>
                      <a:endParaRPr lang="en-US" sz="3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-1.496</a:t>
                      </a:r>
                      <a:endParaRPr lang="en-US" sz="3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-0.627</a:t>
                      </a:r>
                      <a:endParaRPr lang="en-US" sz="3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3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1.659</a:t>
                      </a:r>
                      <a:endParaRPr lang="en-US" sz="3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2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-1.944</a:t>
                      </a:r>
                      <a:endParaRPr lang="en-US" sz="32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-0.391</a:t>
                      </a:r>
                      <a:endParaRPr lang="en-US" sz="3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3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2.872</a:t>
                      </a:r>
                      <a:endParaRPr lang="en-US" sz="3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-.0904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-1.089</a:t>
                      </a:r>
                    </a:p>
                  </a:txBody>
                  <a:tcPr marL="68250" marR="682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0.504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0.713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0.730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0.462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0.919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0.845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0.402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0.801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0.664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0.371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0.560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0.595</a:t>
                      </a:r>
                    </a:p>
                  </a:txBody>
                  <a:tcPr marL="68250" marR="682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.961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.949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.632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.143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.104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.458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&lt;.001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.015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.556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&lt;.001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.106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.067</a:t>
                      </a:r>
                    </a:p>
                  </a:txBody>
                  <a:tcPr marL="68250" marR="682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89429014"/>
                  </a:ext>
                </a:extLst>
              </a:tr>
            </a:tbl>
          </a:graphicData>
        </a:graphic>
      </p:graphicFrame>
      <p:graphicFrame>
        <p:nvGraphicFramePr>
          <p:cNvPr id="24" name="Content Placeholder 4">
            <a:extLst>
              <a:ext uri="{FF2B5EF4-FFF2-40B4-BE49-F238E27FC236}">
                <a16:creationId xmlns:a16="http://schemas.microsoft.com/office/drawing/2014/main" id="{5E9A9BA9-4EA9-6D82-301F-053ACF23A51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1432003"/>
              </p:ext>
            </p:extLst>
          </p:nvPr>
        </p:nvGraphicFramePr>
        <p:xfrm>
          <a:off x="14538960" y="4343400"/>
          <a:ext cx="6153877" cy="536448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048163">
                  <a:extLst>
                    <a:ext uri="{9D8B030D-6E8A-4147-A177-3AD203B41FA5}">
                      <a16:colId xmlns:a16="http://schemas.microsoft.com/office/drawing/2014/main" val="3726292790"/>
                    </a:ext>
                  </a:extLst>
                </a:gridCol>
                <a:gridCol w="3072245">
                  <a:extLst>
                    <a:ext uri="{9D8B030D-6E8A-4147-A177-3AD203B41FA5}">
                      <a16:colId xmlns:a16="http://schemas.microsoft.com/office/drawing/2014/main" val="3805261690"/>
                    </a:ext>
                  </a:extLst>
                </a:gridCol>
                <a:gridCol w="1033469">
                  <a:extLst>
                    <a:ext uri="{9D8B030D-6E8A-4147-A177-3AD203B41FA5}">
                      <a16:colId xmlns:a16="http://schemas.microsoft.com/office/drawing/2014/main" val="3239546571"/>
                    </a:ext>
                  </a:extLst>
                </a:gridCol>
              </a:tblGrid>
              <a:tr h="51633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Time (Months)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Adherence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Mean±SD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n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1318674"/>
                  </a:ext>
                </a:extLst>
              </a:tr>
              <a:tr h="3442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1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 86.96 ± 27.62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282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15549536"/>
                  </a:ext>
                </a:extLst>
              </a:tr>
              <a:tr h="3442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2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84.17 ± 30.05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279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22048687"/>
                  </a:ext>
                </a:extLst>
              </a:tr>
              <a:tr h="3442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3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84.04 ± 30.34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275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58131552"/>
                  </a:ext>
                </a:extLst>
              </a:tr>
              <a:tr h="3442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4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82.80 ± 30.93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267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40984947"/>
                  </a:ext>
                </a:extLst>
              </a:tr>
              <a:tr h="3442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5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81.75 ± 31.78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253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70620102"/>
                  </a:ext>
                </a:extLst>
              </a:tr>
              <a:tr h="3442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6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82.76 ± 31.15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245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61350041"/>
                  </a:ext>
                </a:extLst>
              </a:tr>
              <a:tr h="3442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7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81.40 ± 31.74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240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06314511"/>
                  </a:ext>
                </a:extLst>
              </a:tr>
              <a:tr h="3442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8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80.82 ± 33.14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221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71418678"/>
                  </a:ext>
                </a:extLst>
              </a:tr>
              <a:tr h="3442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9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80.83 ± 33.03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214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66218799"/>
                  </a:ext>
                </a:extLst>
              </a:tr>
            </a:tbl>
          </a:graphicData>
        </a:graphic>
      </p:graphicFrame>
      <p:sp>
        <p:nvSpPr>
          <p:cNvPr id="26" name="TextBox 25">
            <a:extLst>
              <a:ext uri="{FF2B5EF4-FFF2-40B4-BE49-F238E27FC236}">
                <a16:creationId xmlns:a16="http://schemas.microsoft.com/office/drawing/2014/main" id="{A6BB31FF-493F-7EBE-7392-81EBD2ABBE23}"/>
              </a:ext>
            </a:extLst>
          </p:cNvPr>
          <p:cNvSpPr txBox="1"/>
          <p:nvPr/>
        </p:nvSpPr>
        <p:spPr>
          <a:xfrm>
            <a:off x="14173200" y="10126271"/>
            <a:ext cx="13476071" cy="663351"/>
          </a:xfrm>
          <a:prstGeom prst="rect">
            <a:avLst/>
          </a:prstGeom>
          <a:noFill/>
          <a:effectLst/>
        </p:spPr>
        <p:txBody>
          <a:bodyPr wrap="square" lIns="108298" tIns="54148" rIns="108298" bIns="54148" rtlCol="0">
            <a:spAutoFit/>
          </a:bodyPr>
          <a:lstStyle/>
          <a:p>
            <a:r>
              <a:rPr lang="en-US" sz="3600" b="1" dirty="0">
                <a:solidFill>
                  <a:srgbClr val="17375E"/>
                </a:solidFill>
              </a:rPr>
              <a:t>Figure 1. Mean Anastrozole Adherence Months 1-18</a:t>
            </a:r>
          </a:p>
        </p:txBody>
      </p:sp>
      <p:sp>
        <p:nvSpPr>
          <p:cNvPr id="28" name="Rectangle 80">
            <a:extLst>
              <a:ext uri="{FF2B5EF4-FFF2-40B4-BE49-F238E27FC236}">
                <a16:creationId xmlns:a16="http://schemas.microsoft.com/office/drawing/2014/main" id="{FCE6D6E2-1A69-45DD-489B-74BA5C8EC9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260800" y="13456920"/>
            <a:ext cx="11210925" cy="640080"/>
          </a:xfrm>
          <a:prstGeom prst="rect">
            <a:avLst/>
          </a:prstGeom>
          <a:noFill/>
          <a:ln w="28575" cap="flat" cmpd="sng">
            <a:noFill/>
            <a:prstDash val="solid"/>
            <a:miter lim="800000"/>
            <a:headEnd/>
            <a:tailEnd/>
          </a:ln>
          <a:effectLst/>
        </p:spPr>
        <p:txBody>
          <a:bodyPr wrap="square" lIns="108298" tIns="216595" rIns="433190" bIns="216595" anchor="ctr" anchorCtr="0">
            <a:prstTxWarp prst="textNoShape">
              <a:avLst/>
            </a:prstTxWarp>
            <a:noAutofit/>
          </a:bodyPr>
          <a:lstStyle/>
          <a:p>
            <a:r>
              <a:rPr lang="en-US" sz="3600" b="1" dirty="0">
                <a:solidFill>
                  <a:srgbClr val="17375E"/>
                </a:solidFill>
              </a:rPr>
              <a:t>Table 3. GBTM Model with Risk Factors</a:t>
            </a:r>
          </a:p>
        </p:txBody>
      </p:sp>
      <p:sp>
        <p:nvSpPr>
          <p:cNvPr id="31" name="Rectangle 80">
            <a:extLst>
              <a:ext uri="{FF2B5EF4-FFF2-40B4-BE49-F238E27FC236}">
                <a16:creationId xmlns:a16="http://schemas.microsoft.com/office/drawing/2014/main" id="{30FD99F8-3EF3-9A79-896E-020E637C0A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" y="19812000"/>
            <a:ext cx="11210925" cy="717971"/>
          </a:xfrm>
          <a:prstGeom prst="rect">
            <a:avLst/>
          </a:prstGeom>
          <a:noFill/>
          <a:ln w="28575" cap="flat" cmpd="sng">
            <a:noFill/>
            <a:prstDash val="solid"/>
            <a:miter lim="800000"/>
            <a:headEnd/>
            <a:tailEnd/>
          </a:ln>
          <a:effectLst/>
        </p:spPr>
        <p:txBody>
          <a:bodyPr wrap="square" lIns="108298" tIns="216595" rIns="433190" bIns="216595" anchor="ctr" anchorCtr="0">
            <a:prstTxWarp prst="textNoShape">
              <a:avLst/>
            </a:prstTxWarp>
            <a:noAutofit/>
          </a:bodyPr>
          <a:lstStyle/>
          <a:p>
            <a:r>
              <a:rPr lang="en-US" sz="3600" b="1" dirty="0">
                <a:solidFill>
                  <a:srgbClr val="17375E"/>
                </a:solidFill>
              </a:rPr>
              <a:t>Table 1. Sample Characteristics N=291 </a:t>
            </a:r>
          </a:p>
        </p:txBody>
      </p:sp>
      <p:pic>
        <p:nvPicPr>
          <p:cNvPr id="32" name="Picture 31" descr="Chart&#10;&#10;Description automatically generated">
            <a:extLst>
              <a:ext uri="{FF2B5EF4-FFF2-40B4-BE49-F238E27FC236}">
                <a16:creationId xmlns:a16="http://schemas.microsoft.com/office/drawing/2014/main" id="{5CD85ACF-F578-FFF9-ECB0-AEBAC5FCFFDE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75200" y="4269956"/>
            <a:ext cx="12710160" cy="8607844"/>
          </a:xfrm>
          <a:prstGeom prst="rect">
            <a:avLst/>
          </a:prstGeom>
        </p:spPr>
      </p:pic>
      <p:sp>
        <p:nvSpPr>
          <p:cNvPr id="39" name="Rectangle 80">
            <a:extLst>
              <a:ext uri="{FF2B5EF4-FFF2-40B4-BE49-F238E27FC236}">
                <a16:creationId xmlns:a16="http://schemas.microsoft.com/office/drawing/2014/main" id="{514E2A33-1B21-D3D3-A748-8F3692D1A5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0896" y="5980176"/>
            <a:ext cx="12801600" cy="640080"/>
          </a:xfrm>
          <a:prstGeom prst="rect">
            <a:avLst/>
          </a:prstGeom>
          <a:noFill/>
          <a:ln w="28575" cap="flat" cmpd="sng">
            <a:noFill/>
            <a:prstDash val="solid"/>
            <a:miter lim="800000"/>
            <a:headEnd/>
            <a:tailEnd/>
          </a:ln>
          <a:effectLst/>
        </p:spPr>
        <p:txBody>
          <a:bodyPr wrap="square" lIns="108298" tIns="216595" rIns="433190" bIns="216595" anchor="ctr" anchorCtr="0">
            <a:prstTxWarp prst="textNoShape">
              <a:avLst/>
            </a:prstTxWarp>
            <a:noAutofit/>
          </a:bodyPr>
          <a:lstStyle/>
          <a:p>
            <a:pPr algn="l"/>
            <a:r>
              <a:rPr lang="en-US" sz="4000" b="1" dirty="0">
                <a:solidFill>
                  <a:srgbClr val="17375E"/>
                </a:solidFill>
                <a:cs typeface="Times New Roman" panose="02020603050405020304" pitchFamily="18" charset="0"/>
              </a:rPr>
              <a:t>Objectives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0C8CD760-7DF9-C76E-C3FC-3E5AE47775C0}"/>
              </a:ext>
            </a:extLst>
          </p:cNvPr>
          <p:cNvSpPr txBox="1"/>
          <p:nvPr/>
        </p:nvSpPr>
        <p:spPr>
          <a:xfrm>
            <a:off x="30175200" y="27151806"/>
            <a:ext cx="12710160" cy="4048894"/>
          </a:xfrm>
          <a:prstGeom prst="rect">
            <a:avLst/>
          </a:prstGeom>
          <a:noFill/>
        </p:spPr>
        <p:txBody>
          <a:bodyPr wrap="square" lIns="108298" tIns="54148" rIns="108298" bIns="54148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Five distinct trajectories of anastrozole adherence in the 18 months post initiation: very low, low, high/sharp decrease, high/slow decrease, and persistently high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Baseline medications were risk factors of trajectory group membership in the high/slow decrease (no thyroid medication use) and persistently high (no antidepressant use)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By 5 months, the anastrozole adherence dropped below the 80% cut point for suboptimal adherence more than one-third of the sample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2F0C4A12-64C5-9D8B-84DA-907E6693EED2}"/>
              </a:ext>
            </a:extLst>
          </p:cNvPr>
          <p:cNvSpPr txBox="1"/>
          <p:nvPr/>
        </p:nvSpPr>
        <p:spPr>
          <a:xfrm>
            <a:off x="40511247" y="5861733"/>
            <a:ext cx="2118465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Persistently High</a:t>
            </a:r>
          </a:p>
          <a:p>
            <a:r>
              <a:rPr lang="en-US" sz="1800" dirty="0"/>
              <a:t>(yellow)</a:t>
            </a:r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r>
              <a:rPr lang="en-US" sz="1800" dirty="0"/>
              <a:t>High/slow decrease</a:t>
            </a:r>
          </a:p>
          <a:p>
            <a:r>
              <a:rPr lang="en-US" sz="1800" dirty="0"/>
              <a:t>(black)</a:t>
            </a:r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r>
              <a:rPr lang="en-US" sz="1800" dirty="0"/>
              <a:t>High/sharp decrease</a:t>
            </a:r>
          </a:p>
          <a:p>
            <a:r>
              <a:rPr lang="en-US" sz="1800" dirty="0"/>
              <a:t>(blue)</a:t>
            </a:r>
          </a:p>
          <a:p>
            <a:endParaRPr lang="en-US" sz="1800" dirty="0"/>
          </a:p>
          <a:p>
            <a:r>
              <a:rPr lang="en-US" sz="1800" dirty="0"/>
              <a:t>Low (red)</a:t>
            </a:r>
          </a:p>
          <a:p>
            <a:endParaRPr lang="en-US" sz="1800" dirty="0"/>
          </a:p>
          <a:p>
            <a:r>
              <a:rPr lang="en-US" sz="1800" dirty="0"/>
              <a:t>Very low (green)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0B0358A7-E3C3-FB67-C911-8F1BD040AE83}"/>
              </a:ext>
            </a:extLst>
          </p:cNvPr>
          <p:cNvSpPr txBox="1"/>
          <p:nvPr/>
        </p:nvSpPr>
        <p:spPr>
          <a:xfrm>
            <a:off x="14538960" y="25984200"/>
            <a:ext cx="12527280" cy="538609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17375E"/>
                </a:solidFill>
              </a:rPr>
              <a:t>Takeaways</a:t>
            </a:r>
          </a:p>
          <a:p>
            <a:pPr algn="ctr"/>
            <a:endParaRPr lang="en-US" sz="2800" b="1" dirty="0">
              <a:solidFill>
                <a:srgbClr val="17375E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dirty="0"/>
              <a:t>Many women struggle with adherence to anastrozole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dirty="0"/>
              <a:t>Anastrozole adherence varies </a:t>
            </a:r>
          </a:p>
          <a:p>
            <a:pPr marL="2606821" lvl="1" indent="-457200">
              <a:buFont typeface="Arial" panose="020B0604020202020204" pitchFamily="34" charset="0"/>
              <a:buChar char="•"/>
            </a:pPr>
            <a:r>
              <a:rPr lang="en-US" sz="3600" dirty="0"/>
              <a:t>between women (inter-individually)</a:t>
            </a:r>
          </a:p>
          <a:p>
            <a:pPr marL="2606821" lvl="1" indent="-457200">
              <a:buFont typeface="Arial" panose="020B0604020202020204" pitchFamily="34" charset="0"/>
              <a:buChar char="•"/>
            </a:pPr>
            <a:r>
              <a:rPr lang="en-US" sz="3600" dirty="0"/>
              <a:t>over time (intra-individually)</a:t>
            </a: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dirty="0"/>
              <a:t>Early decreases in adherence suggest monitoring and/or intervention is needed very soon after treatment initiation</a:t>
            </a: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dirty="0"/>
              <a:t>Certain baseline medications were risk factors in this sample </a:t>
            </a:r>
          </a:p>
          <a:p>
            <a:endParaRPr lang="en-US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26034</TotalTime>
  <Words>1022</Words>
  <Application>Microsoft Macintosh PowerPoint</Application>
  <PresentationFormat>Custom</PresentationFormat>
  <Paragraphs>268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PowerPoint Presentation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Attentional Fatigue</dc:title>
  <dc:creator>John Merriman</dc:creator>
  <cp:lastModifiedBy>Evelyn Castillo</cp:lastModifiedBy>
  <cp:revision>803</cp:revision>
  <cp:lastPrinted>2022-09-15T13:38:45Z</cp:lastPrinted>
  <dcterms:created xsi:type="dcterms:W3CDTF">2010-09-21T16:46:50Z</dcterms:created>
  <dcterms:modified xsi:type="dcterms:W3CDTF">2022-09-15T13:55:32Z</dcterms:modified>
</cp:coreProperties>
</file>