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notesMasterIdLst>
    <p:notesMasterId r:id="rId6"/>
  </p:notesMasterIdLst>
  <p:sldIdLst>
    <p:sldId id="319" r:id="rId5"/>
  </p:sldIdLst>
  <p:sldSz cx="34137600" cy="19202400"/>
  <p:notesSz cx="9601200" cy="73152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769" userDrawn="1">
          <p15:clr>
            <a:srgbClr val="A4A3A4"/>
          </p15:clr>
        </p15:guide>
        <p15:guide id="3" pos="4165" userDrawn="1">
          <p15:clr>
            <a:srgbClr val="A4A3A4"/>
          </p15:clr>
        </p15:guide>
        <p15:guide id="4" pos="183" userDrawn="1">
          <p15:clr>
            <a:srgbClr val="A4A3A4"/>
          </p15:clr>
        </p15:guide>
        <p15:guide id="5" pos="514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Herr" initials="LH" lastIdx="1" clrIdx="0">
    <p:extLst>
      <p:ext uri="{19B8F6BF-5375-455C-9EA6-DF929625EA0E}">
        <p15:presenceInfo xmlns:p15="http://schemas.microsoft.com/office/powerpoint/2012/main" userId="S::Lindsay.Herr@asco.org::2d679bad-8c1c-43f8-9b76-32e18ee1ecc8" providerId="AD"/>
      </p:ext>
    </p:extLst>
  </p:cmAuthor>
  <p:cmAuthor id="2" name="Arnold, R. M." initials="ARM" lastIdx="12" clrIdx="1">
    <p:extLst>
      <p:ext uri="{19B8F6BF-5375-455C-9EA6-DF929625EA0E}">
        <p15:presenceInfo xmlns:p15="http://schemas.microsoft.com/office/powerpoint/2012/main" userId="S::arnoldrm@upmc.edu::71d7cddb-fb7c-46f9-a968-40c8415df66e" providerId="AD"/>
      </p:ext>
    </p:extLst>
  </p:cmAuthor>
  <p:cmAuthor id="3" name="Yael Schenker" initials="YS" lastIdx="6" clrIdx="2">
    <p:extLst>
      <p:ext uri="{19B8F6BF-5375-455C-9EA6-DF929625EA0E}">
        <p15:presenceInfo xmlns:p15="http://schemas.microsoft.com/office/powerpoint/2012/main" userId="Yael Schen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238"/>
    <a:srgbClr val="EEEBE9"/>
    <a:srgbClr val="EA4C89"/>
    <a:srgbClr val="FFF59D"/>
    <a:srgbClr val="FFFFFF"/>
    <a:srgbClr val="EFF8F3"/>
    <a:srgbClr val="874A4C"/>
    <a:srgbClr val="FFA726"/>
    <a:srgbClr val="80DEEA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9B314-6D25-7A2D-5D91-3A5081973FF8}" v="1" dt="2022-09-14T18:04:32.222"/>
    <p1510:client id="{D0111DC2-4521-492A-9BF0-89CC548514E4}" v="241" dt="2022-09-14T18:03:25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528" autoAdjust="0"/>
    <p:restoredTop sz="94779" autoAdjust="0"/>
  </p:normalViewPr>
  <p:slideViewPr>
    <p:cSldViewPr snapToGrid="0" showGuides="1">
      <p:cViewPr varScale="1">
        <p:scale>
          <a:sx n="45" d="100"/>
          <a:sy n="45" d="100"/>
        </p:scale>
        <p:origin x="1600" y="248"/>
      </p:cViewPr>
      <p:guideLst>
        <p:guide pos="10769"/>
        <p:guide pos="4165"/>
        <p:guide pos="183"/>
        <p:guide pos="514"/>
        <p:guide orient="horz" pos="60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chartUserShapes" Target="../drawings/drawing1.xml"/><Relationship Id="rId5" Type="http://schemas.openxmlformats.org/officeDocument/2006/relationships/oleObject" Target="https://pitt-my.sharepoint.com/personal/lmm242_pitt_edu/Documents/Research/PAS%20'22/PAS%20Abstract%20Figure.xlsx" TargetMode="External"/><Relationship Id="rId4" Type="http://schemas.openxmlformats.org/officeDocument/2006/relationships/hyperlink" Target="https://www.publicdomainpictures.net/en/view-image.php?image=124821&amp;picture=rainbow-backgroun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54047098548157E-2"/>
          <c:y val="2.0169582263497028E-2"/>
          <c:w val="0.88120080251870103"/>
          <c:h val="0.8975295977405392"/>
        </c:manualLayout>
      </c:layout>
      <c:barChart>
        <c:barDir val="col"/>
        <c:grouping val="clustered"/>
        <c:varyColors val="0"/>
        <c:ser>
          <c:idx val="0"/>
          <c:order val="0"/>
          <c:tx>
            <c:v>PROMIS Mean Score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98-4F13-8962-D68C9F98A20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98-4F13-8962-D68C9F98A20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98-4F13-8962-D68C9F98A20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98-4F13-8962-D68C9F98A20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98-4F13-8962-D68C9F98A209}"/>
              </c:ext>
            </c:extLst>
          </c:dPt>
          <c:dLbls>
            <c:delete val="1"/>
          </c:dLbls>
          <c:cat>
            <c:strRef>
              <c:f>Sheet1!$B$3:$B$11</c:f>
              <c:strCache>
                <c:ptCount val="9"/>
                <c:pt idx="0">
                  <c:v>Global Mental Health</c:v>
                </c:pt>
                <c:pt idx="1">
                  <c:v>Anxiety</c:v>
                </c:pt>
                <c:pt idx="2">
                  <c:v>Depression</c:v>
                </c:pt>
                <c:pt idx="3">
                  <c:v>Anger</c:v>
                </c:pt>
                <c:pt idx="4">
                  <c:v>Fatigue</c:v>
                </c:pt>
                <c:pt idx="5">
                  <c:v>Sleep-Related Impairment</c:v>
                </c:pt>
                <c:pt idx="6">
                  <c:v>Meaning &amp; Purpose</c:v>
                </c:pt>
                <c:pt idx="7">
                  <c:v>Problem-Focused Self-Efficacy</c:v>
                </c:pt>
                <c:pt idx="8">
                  <c:v>Emotion-Focused Self-Efficacy</c:v>
                </c:pt>
              </c:strCache>
            </c:strRef>
          </c:cat>
          <c:val>
            <c:numRef>
              <c:f>Sheet1!$C$3:$C$11</c:f>
              <c:numCache>
                <c:formatCode>General</c:formatCode>
                <c:ptCount val="9"/>
                <c:pt idx="0">
                  <c:v>44.2</c:v>
                </c:pt>
                <c:pt idx="1">
                  <c:v>58.1</c:v>
                </c:pt>
                <c:pt idx="2">
                  <c:v>53.3</c:v>
                </c:pt>
                <c:pt idx="3">
                  <c:v>53.7</c:v>
                </c:pt>
                <c:pt idx="4">
                  <c:v>56.9</c:v>
                </c:pt>
                <c:pt idx="5">
                  <c:v>55.1</c:v>
                </c:pt>
                <c:pt idx="6">
                  <c:v>51.9</c:v>
                </c:pt>
                <c:pt idx="7">
                  <c:v>50.4</c:v>
                </c:pt>
                <c:pt idx="8">
                  <c:v>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98-4F13-8962-D68C9F98A209}"/>
            </c:ext>
          </c:extLst>
        </c:ser>
        <c:ser>
          <c:idx val="2"/>
          <c:order val="2"/>
          <c:tx>
            <c:v>% of Caregivers XXX</c:v>
          </c:tx>
          <c:spPr>
            <a:blipFill>
              <a:blip xmlns:r="http://schemas.openxmlformats.org/officeDocument/2006/relationships"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598-4F13-8962-D68C9F98A20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598-4F13-8962-D68C9F98A20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0598-4F13-8962-D68C9F98A20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0598-4F13-8962-D68C9F98A20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598-4F13-8962-D68C9F98A20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598-4F13-8962-D68C9F98A20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0598-4F13-8962-D68C9F98A20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0598-4F13-8962-D68C9F98A20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0598-4F13-8962-D68C9F98A209}"/>
              </c:ext>
            </c:extLst>
          </c:dPt>
          <c:dLbls>
            <c:delete val="1"/>
          </c:dLbls>
          <c:val>
            <c:numRef>
              <c:f>Sheet1!$E$3:$E$11</c:f>
              <c:numCache>
                <c:formatCode>General</c:formatCode>
                <c:ptCount val="9"/>
                <c:pt idx="0">
                  <c:v>25.9</c:v>
                </c:pt>
                <c:pt idx="1">
                  <c:v>48.3</c:v>
                </c:pt>
                <c:pt idx="2">
                  <c:v>21.7</c:v>
                </c:pt>
                <c:pt idx="3">
                  <c:v>22.4</c:v>
                </c:pt>
                <c:pt idx="4">
                  <c:v>32.200000000000003</c:v>
                </c:pt>
                <c:pt idx="5">
                  <c:v>24.5</c:v>
                </c:pt>
                <c:pt idx="6">
                  <c:v>13.9</c:v>
                </c:pt>
                <c:pt idx="7">
                  <c:v>20.3</c:v>
                </c:pt>
                <c:pt idx="8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598-4F13-8962-D68C9F98A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531669120"/>
        <c:axId val="15316445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v>Dummy 1</c:v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Sheet1!$D$3:$D$11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9.9</c:v>
                      </c:pt>
                      <c:pt idx="1">
                        <c:v>8.6999999999999993</c:v>
                      </c:pt>
                      <c:pt idx="2">
                        <c:v>8.9</c:v>
                      </c:pt>
                      <c:pt idx="3">
                        <c:v>9.5</c:v>
                      </c:pt>
                      <c:pt idx="4">
                        <c:v>6.5</c:v>
                      </c:pt>
                      <c:pt idx="5">
                        <c:v>7.7</c:v>
                      </c:pt>
                      <c:pt idx="6">
                        <c:v>10.4</c:v>
                      </c:pt>
                      <c:pt idx="7">
                        <c:v>10.1</c:v>
                      </c:pt>
                      <c:pt idx="8">
                        <c:v>7.1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F-0598-4F13-8962-D68C9F98A209}"/>
                  </c:ext>
                </c:extLst>
              </c15:ser>
            </c15:filteredBarSeries>
          </c:ext>
        </c:extLst>
      </c:barChart>
      <c:barChart>
        <c:barDir val="col"/>
        <c:grouping val="clustered"/>
        <c:varyColors val="0"/>
        <c:ser>
          <c:idx val="3"/>
          <c:order val="3"/>
          <c:tx>
            <c:v>Dummy 2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Sheet1!$F$3:$F$11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0598-4F13-8962-D68C9F98A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36481088"/>
        <c:axId val="1436478592"/>
      </c:barChart>
      <c:catAx>
        <c:axId val="153166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31644576"/>
        <c:crosses val="autoZero"/>
        <c:auto val="1"/>
        <c:lblAlgn val="ctr"/>
        <c:lblOffset val="100"/>
        <c:noMultiLvlLbl val="0"/>
      </c:catAx>
      <c:valAx>
        <c:axId val="1531644576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+mn-lt"/>
                    <a:cs typeface="Times New Roman" panose="02020603050405020304" pitchFamily="18" charset="0"/>
                  </a:rPr>
                  <a:t>PROMIS Mean Score</a:t>
                </a:r>
              </a:p>
            </c:rich>
          </c:tx>
          <c:layout>
            <c:manualLayout>
              <c:xMode val="edge"/>
              <c:yMode val="edge"/>
              <c:x val="8.1582108296266807E-3"/>
              <c:y val="0.38544783124565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31669120"/>
        <c:crosses val="autoZero"/>
        <c:crossBetween val="between"/>
      </c:valAx>
      <c:valAx>
        <c:axId val="1436478592"/>
        <c:scaling>
          <c:orientation val="minMax"/>
          <c:max val="6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dirty="0">
                    <a:solidFill>
                      <a:sysClr val="windowText" lastClr="000000"/>
                    </a:solidFill>
                    <a:latin typeface="+mn-lt"/>
                    <a:cs typeface="Times New Roman" panose="02020603050405020304" pitchFamily="18" charset="0"/>
                  </a:rPr>
                  <a:t>% of Caregivers with</a:t>
                </a:r>
                <a:r>
                  <a:rPr lang="en-US" sz="1800" baseline="0" dirty="0">
                    <a:solidFill>
                      <a:sysClr val="windowText" lastClr="000000"/>
                    </a:solidFill>
                    <a:latin typeface="+mn-lt"/>
                    <a:cs typeface="Times New Roman" panose="02020603050405020304" pitchFamily="18" charset="0"/>
                  </a:rPr>
                  <a:t> Elevated Distress</a:t>
                </a:r>
                <a:r>
                  <a:rPr lang="en-US" sz="1800" baseline="0" dirty="0">
                    <a:solidFill>
                      <a:sysClr val="windowText" lastClr="000000"/>
                    </a:solidFill>
                    <a:latin typeface="+mn-lt"/>
                    <a:cs typeface="Calibri" panose="020F0502020204030204" pitchFamily="34" charset="0"/>
                  </a:rPr>
                  <a:t>†</a:t>
                </a:r>
                <a:endParaRPr lang="en-US" sz="1800" dirty="0">
                  <a:solidFill>
                    <a:sysClr val="windowText" lastClr="000000"/>
                  </a:solidFill>
                  <a:latin typeface="+mn-lt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97472678701529991"/>
              <c:y val="0.31038085989377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36481088"/>
        <c:crosses val="max"/>
        <c:crossBetween val="between"/>
      </c:valAx>
      <c:catAx>
        <c:axId val="1436481088"/>
        <c:scaling>
          <c:orientation val="minMax"/>
        </c:scaling>
        <c:delete val="1"/>
        <c:axPos val="b"/>
        <c:majorTickMark val="out"/>
        <c:minorTickMark val="none"/>
        <c:tickLblPos val="nextTo"/>
        <c:crossAx val="1436478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  <c:userShapes r:id="rId6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0.08795</cdr:x>
      <cdr:y>0.22519</cdr:y>
    </cdr:from>
    <cdr:to>
      <cdr:x>0.15194</cdr:x>
      <cdr:y>0.26136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44F7D17B-C6C4-4B30-92A4-336A3114C77D}"/>
            </a:ext>
          </a:extLst>
        </cdr:cNvPr>
        <cdr:cNvSpPr txBox="1"/>
      </cdr:nvSpPr>
      <cdr:spPr>
        <a:xfrm xmlns:a="http://schemas.openxmlformats.org/drawingml/2006/main">
          <a:off x="1498208" y="2042196"/>
          <a:ext cx="1090064" cy="328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44.2**</a:t>
          </a:r>
        </a:p>
      </cdr:txBody>
    </cdr:sp>
  </cdr:relSizeAnchor>
  <cdr:relSizeAnchor xmlns:cdr="http://schemas.openxmlformats.org/drawingml/2006/chartDrawing">
    <cdr:from>
      <cdr:x>0.18448</cdr:x>
      <cdr:y>0.01334</cdr:y>
    </cdr:from>
    <cdr:to>
      <cdr:x>0.24848</cdr:x>
      <cdr:y>0.04951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B0387E2A-5555-4CE2-83B8-106154161535}"/>
            </a:ext>
          </a:extLst>
        </cdr:cNvPr>
        <cdr:cNvSpPr txBox="1"/>
      </cdr:nvSpPr>
      <cdr:spPr>
        <a:xfrm xmlns:a="http://schemas.openxmlformats.org/drawingml/2006/main">
          <a:off x="3142671" y="120963"/>
          <a:ext cx="1090234" cy="3280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58.1**</a:t>
          </a:r>
        </a:p>
      </cdr:txBody>
    </cdr:sp>
  </cdr:relSizeAnchor>
  <cdr:relSizeAnchor xmlns:cdr="http://schemas.openxmlformats.org/drawingml/2006/chartDrawing">
    <cdr:from>
      <cdr:x>0.28135</cdr:x>
      <cdr:y>0.08597</cdr:y>
    </cdr:from>
    <cdr:to>
      <cdr:x>0.34535</cdr:x>
      <cdr:y>0.12214</cdr:y>
    </cdr:to>
    <cdr:sp macro="" textlink="">
      <cdr:nvSpPr>
        <cdr:cNvPr id="4" name="TextBox 8">
          <a:extLst xmlns:a="http://schemas.openxmlformats.org/drawingml/2006/main">
            <a:ext uri="{FF2B5EF4-FFF2-40B4-BE49-F238E27FC236}">
              <a16:creationId xmlns:a16="http://schemas.microsoft.com/office/drawing/2014/main" id="{B0387E2A-5555-4CE2-83B8-106154161535}"/>
            </a:ext>
          </a:extLst>
        </cdr:cNvPr>
        <cdr:cNvSpPr txBox="1"/>
      </cdr:nvSpPr>
      <cdr:spPr>
        <a:xfrm xmlns:a="http://schemas.openxmlformats.org/drawingml/2006/main">
          <a:off x="4792805" y="779651"/>
          <a:ext cx="1090235" cy="328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53.3**</a:t>
          </a:r>
        </a:p>
      </cdr:txBody>
    </cdr:sp>
  </cdr:relSizeAnchor>
  <cdr:relSizeAnchor xmlns:cdr="http://schemas.openxmlformats.org/drawingml/2006/chartDrawing">
    <cdr:from>
      <cdr:x>0.3828</cdr:x>
      <cdr:y>0.07905</cdr:y>
    </cdr:from>
    <cdr:to>
      <cdr:x>0.44438</cdr:x>
      <cdr:y>0.11522</cdr:y>
    </cdr:to>
    <cdr:sp macro="" textlink="">
      <cdr:nvSpPr>
        <cdr:cNvPr id="5" name="TextBox 8">
          <a:extLst xmlns:a="http://schemas.openxmlformats.org/drawingml/2006/main">
            <a:ext uri="{FF2B5EF4-FFF2-40B4-BE49-F238E27FC236}">
              <a16:creationId xmlns:a16="http://schemas.microsoft.com/office/drawing/2014/main" id="{B0387E2A-5555-4CE2-83B8-106154161535}"/>
            </a:ext>
          </a:extLst>
        </cdr:cNvPr>
        <cdr:cNvSpPr txBox="1"/>
      </cdr:nvSpPr>
      <cdr:spPr>
        <a:xfrm xmlns:a="http://schemas.openxmlformats.org/drawingml/2006/main">
          <a:off x="6521014" y="716868"/>
          <a:ext cx="1048902" cy="328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53.7**</a:t>
          </a:r>
        </a:p>
      </cdr:txBody>
    </cdr:sp>
  </cdr:relSizeAnchor>
  <cdr:relSizeAnchor xmlns:cdr="http://schemas.openxmlformats.org/drawingml/2006/chartDrawing">
    <cdr:from>
      <cdr:x>0.47885</cdr:x>
      <cdr:y>0.03253</cdr:y>
    </cdr:from>
    <cdr:to>
      <cdr:x>0.54285</cdr:x>
      <cdr:y>0.0687</cdr:y>
    </cdr:to>
    <cdr:sp macro="" textlink="">
      <cdr:nvSpPr>
        <cdr:cNvPr id="6" name="TextBox 8">
          <a:extLst xmlns:a="http://schemas.openxmlformats.org/drawingml/2006/main">
            <a:ext uri="{FF2B5EF4-FFF2-40B4-BE49-F238E27FC236}">
              <a16:creationId xmlns:a16="http://schemas.microsoft.com/office/drawing/2014/main" id="{B0387E2A-5555-4CE2-83B8-106154161535}"/>
            </a:ext>
          </a:extLst>
        </cdr:cNvPr>
        <cdr:cNvSpPr txBox="1"/>
      </cdr:nvSpPr>
      <cdr:spPr>
        <a:xfrm xmlns:a="http://schemas.openxmlformats.org/drawingml/2006/main">
          <a:off x="8157122" y="294973"/>
          <a:ext cx="1090235" cy="328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56.9**</a:t>
          </a:r>
        </a:p>
      </cdr:txBody>
    </cdr:sp>
  </cdr:relSizeAnchor>
  <cdr:relSizeAnchor xmlns:cdr="http://schemas.openxmlformats.org/drawingml/2006/chartDrawing">
    <cdr:from>
      <cdr:x>0.57691</cdr:x>
      <cdr:y>0.05594</cdr:y>
    </cdr:from>
    <cdr:to>
      <cdr:x>0.6409</cdr:x>
      <cdr:y>0.09211</cdr:y>
    </cdr:to>
    <cdr:sp macro="" textlink="">
      <cdr:nvSpPr>
        <cdr:cNvPr id="7" name="TextBox 8">
          <a:extLst xmlns:a="http://schemas.openxmlformats.org/drawingml/2006/main">
            <a:ext uri="{FF2B5EF4-FFF2-40B4-BE49-F238E27FC236}">
              <a16:creationId xmlns:a16="http://schemas.microsoft.com/office/drawing/2014/main" id="{B0387E2A-5555-4CE2-83B8-106154161535}"/>
            </a:ext>
          </a:extLst>
        </cdr:cNvPr>
        <cdr:cNvSpPr txBox="1"/>
      </cdr:nvSpPr>
      <cdr:spPr>
        <a:xfrm xmlns:a="http://schemas.openxmlformats.org/drawingml/2006/main">
          <a:off x="9827652" y="507271"/>
          <a:ext cx="1090065" cy="3280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55.1**</a:t>
          </a:r>
        </a:p>
      </cdr:txBody>
    </cdr:sp>
  </cdr:relSizeAnchor>
  <cdr:relSizeAnchor xmlns:cdr="http://schemas.openxmlformats.org/drawingml/2006/chartDrawing">
    <cdr:from>
      <cdr:x>0.67432</cdr:x>
      <cdr:y>0.10887</cdr:y>
    </cdr:from>
    <cdr:to>
      <cdr:x>0.73831</cdr:x>
      <cdr:y>0.14504</cdr:y>
    </cdr:to>
    <cdr:sp macro="" textlink="">
      <cdr:nvSpPr>
        <cdr:cNvPr id="8" name="TextBox 8">
          <a:extLst xmlns:a="http://schemas.openxmlformats.org/drawingml/2006/main">
            <a:ext uri="{FF2B5EF4-FFF2-40B4-BE49-F238E27FC236}">
              <a16:creationId xmlns:a16="http://schemas.microsoft.com/office/drawing/2014/main" id="{B0387E2A-5555-4CE2-83B8-106154161535}"/>
            </a:ext>
          </a:extLst>
        </cdr:cNvPr>
        <cdr:cNvSpPr txBox="1"/>
      </cdr:nvSpPr>
      <cdr:spPr>
        <a:xfrm xmlns:a="http://schemas.openxmlformats.org/drawingml/2006/main">
          <a:off x="11487040" y="987335"/>
          <a:ext cx="1090065" cy="328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51.9*</a:t>
          </a:r>
        </a:p>
      </cdr:txBody>
    </cdr:sp>
  </cdr:relSizeAnchor>
  <cdr:relSizeAnchor xmlns:cdr="http://schemas.openxmlformats.org/drawingml/2006/chartDrawing">
    <cdr:from>
      <cdr:x>0.8667</cdr:x>
      <cdr:y>0.19152</cdr:y>
    </cdr:from>
    <cdr:to>
      <cdr:x>0.9307</cdr:x>
      <cdr:y>0.22769</cdr:y>
    </cdr:to>
    <cdr:sp macro="" textlink="">
      <cdr:nvSpPr>
        <cdr:cNvPr id="10" name="TextBox 8">
          <a:extLst xmlns:a="http://schemas.openxmlformats.org/drawingml/2006/main">
            <a:ext uri="{FF2B5EF4-FFF2-40B4-BE49-F238E27FC236}">
              <a16:creationId xmlns:a16="http://schemas.microsoft.com/office/drawing/2014/main" id="{C31C9B1C-1242-482D-8FA2-B19272D37135}"/>
            </a:ext>
          </a:extLst>
        </cdr:cNvPr>
        <cdr:cNvSpPr txBox="1"/>
      </cdr:nvSpPr>
      <cdr:spPr>
        <a:xfrm xmlns:a="http://schemas.openxmlformats.org/drawingml/2006/main">
          <a:off x="14764227" y="1736862"/>
          <a:ext cx="1090235" cy="328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46.4**</a:t>
          </a:r>
        </a:p>
      </cdr:txBody>
    </cdr:sp>
  </cdr:relSizeAnchor>
  <cdr:relSizeAnchor xmlns:cdr="http://schemas.openxmlformats.org/drawingml/2006/chartDrawing">
    <cdr:from>
      <cdr:x>0.76858</cdr:x>
      <cdr:y>0.12865</cdr:y>
    </cdr:from>
    <cdr:to>
      <cdr:x>0.83258</cdr:x>
      <cdr:y>0.16483</cdr:y>
    </cdr:to>
    <cdr:sp macro="" textlink="">
      <cdr:nvSpPr>
        <cdr:cNvPr id="11" name="TextBox 8">
          <a:extLst xmlns:a="http://schemas.openxmlformats.org/drawingml/2006/main">
            <a:ext uri="{FF2B5EF4-FFF2-40B4-BE49-F238E27FC236}">
              <a16:creationId xmlns:a16="http://schemas.microsoft.com/office/drawing/2014/main" id="{C31C9B1C-1242-482D-8FA2-B19272D37135}"/>
            </a:ext>
          </a:extLst>
        </cdr:cNvPr>
        <cdr:cNvSpPr txBox="1"/>
      </cdr:nvSpPr>
      <cdr:spPr>
        <a:xfrm xmlns:a="http://schemas.openxmlformats.org/drawingml/2006/main">
          <a:off x="13092657" y="1166736"/>
          <a:ext cx="1090235" cy="328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50.4</a:t>
          </a:r>
        </a:p>
      </cdr:txBody>
    </cdr:sp>
  </cdr:relSizeAnchor>
  <cdr:relSizeAnchor xmlns:cdr="http://schemas.openxmlformats.org/drawingml/2006/chartDrawing">
    <cdr:from>
      <cdr:x>0.79296</cdr:x>
      <cdr:y>0.58053</cdr:y>
    </cdr:from>
    <cdr:to>
      <cdr:x>0.841</cdr:x>
      <cdr:y>0.6167</cdr:y>
    </cdr:to>
    <cdr:sp macro="" textlink="">
      <cdr:nvSpPr>
        <cdr:cNvPr id="12" name="TextBox 12">
          <a:extLst xmlns:a="http://schemas.openxmlformats.org/drawingml/2006/main">
            <a:ext uri="{FF2B5EF4-FFF2-40B4-BE49-F238E27FC236}">
              <a16:creationId xmlns:a16="http://schemas.microsoft.com/office/drawing/2014/main" id="{5DE0E8B7-A553-4FCE-9277-45AFCC00EDB5}"/>
            </a:ext>
          </a:extLst>
        </cdr:cNvPr>
        <cdr:cNvSpPr txBox="1"/>
      </cdr:nvSpPr>
      <cdr:spPr>
        <a:xfrm xmlns:a="http://schemas.openxmlformats.org/drawingml/2006/main">
          <a:off x="13507942" y="5264648"/>
          <a:ext cx="818350" cy="328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20.3 %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1CB04D-1C75-43E0-9B64-B7DDAA42BB2C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1pPr>
    <a:lvl2pPr marL="283235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2pPr>
    <a:lvl3pPr marL="566471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3pPr>
    <a:lvl4pPr marL="849706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4pPr>
    <a:lvl5pPr marL="113294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5pPr>
    <a:lvl6pPr marL="1416177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6pPr>
    <a:lvl7pPr marL="169941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7pPr>
    <a:lvl8pPr marL="1982648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8pPr>
    <a:lvl9pPr marL="2265883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3142616"/>
            <a:ext cx="25603200" cy="6685280"/>
          </a:xfrm>
        </p:spPr>
        <p:txBody>
          <a:bodyPr anchor="b"/>
          <a:lstStyle>
            <a:lvl1pPr algn="ctr"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0085706"/>
            <a:ext cx="25603200" cy="4636134"/>
          </a:xfrm>
        </p:spPr>
        <p:txBody>
          <a:bodyPr/>
          <a:lstStyle>
            <a:lvl1pPr marL="0" indent="0" algn="ctr">
              <a:buNone/>
              <a:defRPr sz="6720"/>
            </a:lvl1pPr>
            <a:lvl2pPr marL="1280160" indent="0" algn="ctr">
              <a:buNone/>
              <a:defRPr sz="5600"/>
            </a:lvl2pPr>
            <a:lvl3pPr marL="2560320" indent="0" algn="ctr">
              <a:buNone/>
              <a:defRPr sz="5040"/>
            </a:lvl3pPr>
            <a:lvl4pPr marL="3840480" indent="0" algn="ctr">
              <a:buNone/>
              <a:defRPr sz="4480"/>
            </a:lvl4pPr>
            <a:lvl5pPr marL="5120640" indent="0" algn="ctr">
              <a:buNone/>
              <a:defRPr sz="4480"/>
            </a:lvl5pPr>
            <a:lvl6pPr marL="6400800" indent="0" algn="ctr">
              <a:buNone/>
              <a:defRPr sz="4480"/>
            </a:lvl6pPr>
            <a:lvl7pPr marL="7680960" indent="0" algn="ctr">
              <a:buNone/>
              <a:defRPr sz="4480"/>
            </a:lvl7pPr>
            <a:lvl8pPr marL="8961120" indent="0" algn="ctr">
              <a:buNone/>
              <a:defRPr sz="4480"/>
            </a:lvl8pPr>
            <a:lvl9pPr marL="10241280" indent="0" algn="ctr">
              <a:buNone/>
              <a:defRPr sz="44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429720" y="1022350"/>
            <a:ext cx="7360920" cy="16273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6960" y="1022350"/>
            <a:ext cx="21656040" cy="162731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4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180" y="4787268"/>
            <a:ext cx="29443680" cy="7987664"/>
          </a:xfrm>
        </p:spPr>
        <p:txBody>
          <a:bodyPr anchor="b"/>
          <a:lstStyle>
            <a:lvl1pPr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9180" y="12850498"/>
            <a:ext cx="29443680" cy="4200524"/>
          </a:xfrm>
        </p:spPr>
        <p:txBody>
          <a:bodyPr/>
          <a:lstStyle>
            <a:lvl1pPr marL="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1pPr>
            <a:lvl2pPr marL="128016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5603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38404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4pPr>
            <a:lvl5pPr marL="512064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5pPr>
            <a:lvl6pPr marL="640080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6pPr>
            <a:lvl7pPr marL="768096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7pPr>
            <a:lvl8pPr marL="896112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8pPr>
            <a:lvl9pPr marL="102412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6960" y="5111750"/>
            <a:ext cx="1450848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2160" y="5111750"/>
            <a:ext cx="1450848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6" y="1022352"/>
            <a:ext cx="29443680" cy="371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408" y="4707256"/>
            <a:ext cx="14441804" cy="2306954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1408" y="7014210"/>
            <a:ext cx="14441804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82160" y="4707256"/>
            <a:ext cx="14512926" cy="2306954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282160" y="7014210"/>
            <a:ext cx="14512926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4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8" y="1280160"/>
            <a:ext cx="11010264" cy="44805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2926" y="2764791"/>
            <a:ext cx="17282160" cy="13646150"/>
          </a:xfrm>
        </p:spPr>
        <p:txBody>
          <a:bodyPr/>
          <a:lstStyle>
            <a:lvl1pPr>
              <a:defRPr sz="8960"/>
            </a:lvl1pPr>
            <a:lvl2pPr>
              <a:defRPr sz="7840"/>
            </a:lvl2pPr>
            <a:lvl3pPr>
              <a:defRPr sz="672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408" y="5760720"/>
            <a:ext cx="11010264" cy="10672446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8" y="1280160"/>
            <a:ext cx="11010264" cy="44805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12926" y="2764791"/>
            <a:ext cx="17282160" cy="13646150"/>
          </a:xfrm>
        </p:spPr>
        <p:txBody>
          <a:bodyPr anchor="t"/>
          <a:lstStyle>
            <a:lvl1pPr marL="0" indent="0">
              <a:buNone/>
              <a:defRPr sz="8960"/>
            </a:lvl1pPr>
            <a:lvl2pPr marL="1280160" indent="0">
              <a:buNone/>
              <a:defRPr sz="7840"/>
            </a:lvl2pPr>
            <a:lvl3pPr marL="2560320" indent="0">
              <a:buNone/>
              <a:defRPr sz="6720"/>
            </a:lvl3pPr>
            <a:lvl4pPr marL="3840480" indent="0">
              <a:buNone/>
              <a:defRPr sz="5600"/>
            </a:lvl4pPr>
            <a:lvl5pPr marL="5120640" indent="0">
              <a:buNone/>
              <a:defRPr sz="5600"/>
            </a:lvl5pPr>
            <a:lvl6pPr marL="6400800" indent="0">
              <a:buNone/>
              <a:defRPr sz="5600"/>
            </a:lvl6pPr>
            <a:lvl7pPr marL="7680960" indent="0">
              <a:buNone/>
              <a:defRPr sz="5600"/>
            </a:lvl7pPr>
            <a:lvl8pPr marL="8961120" indent="0">
              <a:buNone/>
              <a:defRPr sz="5600"/>
            </a:lvl8pPr>
            <a:lvl9pPr marL="10241280" indent="0">
              <a:buNone/>
              <a:defRPr sz="5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408" y="5760720"/>
            <a:ext cx="11010264" cy="10672446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6960" y="1022352"/>
            <a:ext cx="29443680" cy="371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5111750"/>
            <a:ext cx="29443680" cy="121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6960" y="17797781"/>
            <a:ext cx="7680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8080" y="17797781"/>
            <a:ext cx="115214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09680" y="17797781"/>
            <a:ext cx="7680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2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560320" rtl="0" eaLnBrk="1" latinLnBrk="0" hangingPunct="1">
        <a:lnSpc>
          <a:spcPct val="90000"/>
        </a:lnSpc>
        <a:spcBef>
          <a:spcPct val="0"/>
        </a:spcBef>
        <a:buNone/>
        <a:defRPr sz="12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080" indent="-640080" algn="l" defTabSz="256032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784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4805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704088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83210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8813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801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5603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12064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640080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76809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89611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2412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clachlanlm@upmc.edu" TargetMode="External"/><Relationship Id="rId5" Type="http://schemas.openxmlformats.org/officeDocument/2006/relationships/hyperlink" Target="https://twitter.com/PittPalCare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palcare.pitt.edu/" TargetMode="External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AD944-7D57-4665-971F-668A33F598C8}"/>
              </a:ext>
            </a:extLst>
          </p:cNvPr>
          <p:cNvSpPr txBox="1"/>
          <p:nvPr/>
        </p:nvSpPr>
        <p:spPr>
          <a:xfrm>
            <a:off x="0" y="3328"/>
            <a:ext cx="3413760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cs typeface="Times New Roman" panose="02020603050405020304" pitchFamily="18" charset="0"/>
              </a:rPr>
              <a:t>Family Caregivers of Children with Medical Complexity </a:t>
            </a:r>
          </a:p>
          <a:p>
            <a:pPr algn="ctr"/>
            <a:r>
              <a:rPr lang="en-US" sz="6000" dirty="0">
                <a:cs typeface="Times New Roman" panose="02020603050405020304" pitchFamily="18" charset="0"/>
              </a:rPr>
              <a:t>Report Elevated Levels of Emotional Distress</a:t>
            </a:r>
            <a:endParaRPr lang="en-US" sz="6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cs typeface="Times New Roman" panose="02020603050405020304" pitchFamily="18" charset="0"/>
              </a:rPr>
              <a:t>Lydia McLachlan, BS; Justin Yu, MD, MS</a:t>
            </a:r>
            <a:endParaRPr 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endParaRPr lang="en-US" sz="2000" baseline="30000" dirty="0">
              <a:cs typeface="Times New Roman" panose="02020603050405020304" pitchFamily="18" charset="0"/>
            </a:endParaRPr>
          </a:p>
          <a:p>
            <a:pPr algn="ctr"/>
            <a:r>
              <a:rPr lang="en-US" sz="2000" baseline="30000" dirty="0">
                <a:cs typeface="Times New Roman" panose="02020603050405020304" pitchFamily="18" charset="0"/>
              </a:rPr>
              <a:t>Division of General Academic Pediatrics; Divisions of Supportive Care and Pediatric Hospital Medicine</a:t>
            </a:r>
          </a:p>
          <a:p>
            <a:pPr algn="ctr"/>
            <a:endParaRPr lang="en-US" sz="2000" baseline="30000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E0184-1599-4CA6-A246-A096FD37DD48}"/>
              </a:ext>
            </a:extLst>
          </p:cNvPr>
          <p:cNvSpPr txBox="1"/>
          <p:nvPr/>
        </p:nvSpPr>
        <p:spPr>
          <a:xfrm>
            <a:off x="634307" y="3181908"/>
            <a:ext cx="572077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9C1F6-3D38-4E5E-A734-7BC16958D47A}"/>
              </a:ext>
            </a:extLst>
          </p:cNvPr>
          <p:cNvSpPr txBox="1"/>
          <p:nvPr/>
        </p:nvSpPr>
        <p:spPr>
          <a:xfrm>
            <a:off x="634301" y="10659956"/>
            <a:ext cx="572077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cs typeface="Times New Roman" panose="02020603050405020304" pitchFamily="18" charset="0"/>
              </a:rPr>
              <a:t>METHODS</a:t>
            </a:r>
            <a:endParaRPr lang="en-US" sz="4000" dirty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34632-24C8-466A-83D9-E07601553C0D}"/>
              </a:ext>
            </a:extLst>
          </p:cNvPr>
          <p:cNvSpPr txBox="1"/>
          <p:nvPr/>
        </p:nvSpPr>
        <p:spPr>
          <a:xfrm>
            <a:off x="6940202" y="3177294"/>
            <a:ext cx="22172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cs typeface="Times New Roman" panose="02020603050405020304" pitchFamily="18" charset="0"/>
              </a:rPr>
              <a:t>RESULTS</a:t>
            </a:r>
          </a:p>
          <a:p>
            <a:endParaRPr lang="en-US" sz="18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0672C-393D-4C8C-BD57-83F777616BF2}"/>
              </a:ext>
            </a:extLst>
          </p:cNvPr>
          <p:cNvSpPr txBox="1"/>
          <p:nvPr/>
        </p:nvSpPr>
        <p:spPr>
          <a:xfrm>
            <a:off x="7035736" y="16004172"/>
            <a:ext cx="5644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cs typeface="Times New Roman" panose="02020603050405020304" pitchFamily="18" charset="0"/>
              </a:rPr>
              <a:t>CONCLUSIONS</a:t>
            </a:r>
          </a:p>
          <a:p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77C1B5-B76E-4891-94E7-C0B1C3DCC5EF}"/>
              </a:ext>
            </a:extLst>
          </p:cNvPr>
          <p:cNvSpPr txBox="1"/>
          <p:nvPr/>
        </p:nvSpPr>
        <p:spPr>
          <a:xfrm>
            <a:off x="634300" y="7902151"/>
            <a:ext cx="572077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cs typeface="Times New Roman" panose="02020603050405020304" pitchFamily="18" charset="0"/>
              </a:rPr>
              <a:t>OBJECTIVES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28915" r="8063" b="28983"/>
          <a:stretch/>
        </p:blipFill>
        <p:spPr>
          <a:xfrm>
            <a:off x="27031950" y="190340"/>
            <a:ext cx="6471343" cy="1329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B22729-FDF2-4ECE-B2E5-5F3903442F9C}"/>
              </a:ext>
            </a:extLst>
          </p:cNvPr>
          <p:cNvSpPr txBox="1"/>
          <p:nvPr/>
        </p:nvSpPr>
        <p:spPr>
          <a:xfrm>
            <a:off x="25715598" y="1363749"/>
            <a:ext cx="778769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600" dirty="0">
                <a:cs typeface="Times New Roman" panose="02020603050405020304" pitchFamily="18" charset="0"/>
              </a:rPr>
              <a:t>Website: </a:t>
            </a:r>
            <a:r>
              <a:rPr lang="en-US" sz="3600" dirty="0">
                <a:cs typeface="Times New Roman" panose="02020603050405020304" pitchFamily="18" charset="0"/>
                <a:hlinkClick r:id="rId4"/>
              </a:rPr>
              <a:t>palcare.pitt.edu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r"/>
            <a:r>
              <a:rPr lang="en-US" sz="3600" dirty="0">
                <a:cs typeface="Times New Roman" panose="02020603050405020304" pitchFamily="18" charset="0"/>
              </a:rPr>
              <a:t>Twitter: </a:t>
            </a:r>
            <a:r>
              <a:rPr lang="en-US" sz="3600" dirty="0">
                <a:cs typeface="Times New Roman" panose="02020603050405020304" pitchFamily="18" charset="0"/>
                <a:hlinkClick r:id="rId5"/>
              </a:rPr>
              <a:t>@PittPalCare</a:t>
            </a:r>
          </a:p>
          <a:p>
            <a:pPr algn="r"/>
            <a:r>
              <a:rPr lang="en-US" sz="3600" dirty="0">
                <a:cs typeface="Times New Roman"/>
              </a:rPr>
              <a:t>Email: </a:t>
            </a:r>
            <a:r>
              <a:rPr lang="en-US" sz="3600" dirty="0">
                <a:cs typeface="Times New Roman"/>
                <a:hlinkClick r:id="rId6"/>
              </a:rPr>
              <a:t>mclachlanlm@upmc.edu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8515C-5B37-4A5D-AF82-9346E219F7BE}"/>
              </a:ext>
            </a:extLst>
          </p:cNvPr>
          <p:cNvSpPr txBox="1"/>
          <p:nvPr/>
        </p:nvSpPr>
        <p:spPr>
          <a:xfrm>
            <a:off x="629217" y="3928632"/>
            <a:ext cx="6310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dirty="0">
                <a:cs typeface="Times New Roman" panose="02020603050405020304" pitchFamily="18" charset="0"/>
              </a:rPr>
              <a:t>Family caregivers of children with medical complexity (CMC) are critical to ensuring their child’s health</a:t>
            </a:r>
          </a:p>
          <a:p>
            <a:pPr marL="285750" indent="-285750">
              <a:buFontTx/>
              <a:buChar char="-"/>
            </a:pPr>
            <a:r>
              <a:rPr lang="en-US" sz="3000" dirty="0">
                <a:cs typeface="Times New Roman" panose="02020603050405020304" pitchFamily="18" charset="0"/>
              </a:rPr>
              <a:t>Caregiver health and well-being is linked to child health outcomes</a:t>
            </a:r>
          </a:p>
          <a:p>
            <a:pPr marL="285750" indent="-285750">
              <a:buFontTx/>
              <a:buChar char="-"/>
            </a:pPr>
            <a:r>
              <a:rPr lang="en-US" sz="3000" dirty="0">
                <a:cs typeface="Times New Roman" panose="02020603050405020304" pitchFamily="18" charset="0"/>
              </a:rPr>
              <a:t>The health and well-being of the CMC caregiver population is under-described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D9032-19D5-4D85-8EB3-A8C4AEFC73C9}"/>
              </a:ext>
            </a:extLst>
          </p:cNvPr>
          <p:cNvSpPr txBox="1"/>
          <p:nvPr/>
        </p:nvSpPr>
        <p:spPr>
          <a:xfrm>
            <a:off x="629212" y="8609512"/>
            <a:ext cx="631099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dirty="0">
                <a:cs typeface="Times New Roman" panose="02020603050405020304" pitchFamily="18" charset="0"/>
              </a:rPr>
              <a:t>Describe self-reported well-being among family caregivers of CMC</a:t>
            </a:r>
          </a:p>
          <a:p>
            <a:pPr marL="285750" indent="-285750">
              <a:buFontTx/>
              <a:buChar char="-"/>
            </a:pPr>
            <a:r>
              <a:rPr lang="en-US" sz="3000" dirty="0">
                <a:cs typeface="Times New Roman"/>
              </a:rPr>
              <a:t>Compare caregiver well-being to general US population norms</a:t>
            </a:r>
            <a:endParaRPr lang="en-US" sz="3000" dirty="0"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B8028-050C-44C9-B183-A2A1B9204F22}"/>
              </a:ext>
            </a:extLst>
          </p:cNvPr>
          <p:cNvSpPr txBox="1"/>
          <p:nvPr/>
        </p:nvSpPr>
        <p:spPr>
          <a:xfrm>
            <a:off x="629212" y="11352579"/>
            <a:ext cx="6310990" cy="72019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dirty="0">
                <a:cs typeface="Times New Roman"/>
              </a:rPr>
              <a:t>Electronic survey of 146 caregivers of CMC receiving treatment at UPMC Children’s Hospital of Pittsburgh's </a:t>
            </a:r>
            <a:r>
              <a:rPr lang="en-US" sz="3000" i="1" dirty="0">
                <a:cs typeface="Times New Roman"/>
              </a:rPr>
              <a:t>Complex Care Center</a:t>
            </a:r>
            <a:r>
              <a:rPr lang="en-US" sz="3000" dirty="0">
                <a:cs typeface="Times New Roman"/>
              </a:rPr>
              <a:t> </a:t>
            </a:r>
            <a:endParaRPr lang="en-US" sz="3000"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sz="3000" dirty="0">
                <a:cs typeface="Times New Roman"/>
              </a:rPr>
              <a:t>Patient-Reported Outcomes Measurement Information System (PROMIS) short-forms assessed:</a:t>
            </a:r>
            <a:endParaRPr lang="en-US" sz="3000">
              <a:cs typeface="Times New Roman"/>
            </a:endParaRPr>
          </a:p>
          <a:p>
            <a:pPr marL="742950" lvl="1" indent="-285750">
              <a:buFontTx/>
              <a:buChar char="-"/>
            </a:pPr>
            <a:r>
              <a:rPr lang="en-US" sz="2800" dirty="0">
                <a:cs typeface="Times New Roman"/>
              </a:rPr>
              <a:t>Global Mental Health</a:t>
            </a:r>
          </a:p>
          <a:p>
            <a:pPr marL="742950" lvl="1" indent="-285750">
              <a:buFontTx/>
              <a:buChar char="-"/>
            </a:pPr>
            <a:r>
              <a:rPr lang="en-US" sz="2800" dirty="0">
                <a:cs typeface="Times New Roman"/>
              </a:rPr>
              <a:t>Emotional Distress (Anxiety, Depression, Anger)</a:t>
            </a:r>
          </a:p>
          <a:p>
            <a:pPr marL="742950" lvl="1" indent="-285750">
              <a:buFontTx/>
              <a:buChar char="-"/>
            </a:pPr>
            <a:r>
              <a:rPr lang="en-US" sz="2800" dirty="0">
                <a:cs typeface="Times New Roman"/>
              </a:rPr>
              <a:t>Psychological Resources (Meaning &amp; Purpose, Problem-Focused Self-Efficacy, Emotion-Focused Self-Efficacy)</a:t>
            </a:r>
          </a:p>
          <a:p>
            <a:pPr marL="742950" lvl="1" indent="-285750">
              <a:buFontTx/>
              <a:buChar char="-"/>
            </a:pPr>
            <a:r>
              <a:rPr lang="en-US" sz="2800" dirty="0">
                <a:cs typeface="Times New Roman"/>
              </a:rPr>
              <a:t>Sleep-Related Physical Health (Fatigue, Sleep-Related Impairment)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9D4AFE-475B-4E12-86B0-1A435099EF81}"/>
              </a:ext>
            </a:extLst>
          </p:cNvPr>
          <p:cNvSpPr txBox="1"/>
          <p:nvPr/>
        </p:nvSpPr>
        <p:spPr>
          <a:xfrm>
            <a:off x="6940202" y="3933541"/>
            <a:ext cx="1703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/>
                <a:ea typeface="Calibri" panose="020F0502020204030204" pitchFamily="34" charset="0"/>
              </a:rPr>
              <a:t>PROMIS Mean Scores and Percentage of CMC Caregivers </a:t>
            </a:r>
            <a:r>
              <a:rPr lang="en-US" sz="4000" b="1" dirty="0">
                <a:ea typeface="Calibri" panose="020F0502020204030204" pitchFamily="34" charset="0"/>
              </a:rPr>
              <a:t>w</a:t>
            </a:r>
            <a:r>
              <a:rPr lang="en-US" sz="4000" b="1" dirty="0">
                <a:effectLst/>
                <a:ea typeface="Calibri" panose="020F0502020204030204" pitchFamily="34" charset="0"/>
              </a:rPr>
              <a:t>ith Elevated Distress</a:t>
            </a:r>
            <a:endParaRPr lang="en-US" sz="4000" strike="sngStrik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168B35-87C4-469C-8CDF-BA7BE7C0A525}"/>
              </a:ext>
            </a:extLst>
          </p:cNvPr>
          <p:cNvSpPr txBox="1"/>
          <p:nvPr/>
        </p:nvSpPr>
        <p:spPr>
          <a:xfrm>
            <a:off x="7022738" y="16670800"/>
            <a:ext cx="1703492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dirty="0">
                <a:cs typeface="Times New Roman"/>
              </a:rPr>
              <a:t>Caregivers of CMC self-report of their well-being was significantly lower than US population norms with almost one-half of our sample meeting criteria for elevated levels of emotional distress</a:t>
            </a:r>
          </a:p>
          <a:p>
            <a:pPr marL="285750" indent="-285750">
              <a:buFontTx/>
              <a:buChar char="-"/>
            </a:pPr>
            <a:r>
              <a:rPr lang="en-US" sz="3000" dirty="0">
                <a:cs typeface="Times New Roman"/>
              </a:rPr>
              <a:t>Future interventions aiming to improve the well-being of caregivers of CMC should consider targeting symptoms of anxiety, emotion-focused self-efficacy, and sleep-related physical health</a:t>
            </a:r>
            <a:endParaRPr lang="en-US" sz="3000" dirty="0"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A148F8A-71A9-4405-B0E3-E7AB937912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06" y="196471"/>
            <a:ext cx="4698266" cy="1414921"/>
          </a:xfrm>
          <a:prstGeom prst="rect">
            <a:avLst/>
          </a:prstGeom>
        </p:spPr>
      </p:pic>
      <p:pic>
        <p:nvPicPr>
          <p:cNvPr id="1028" name="Picture 4" descr="Organizational Logo">
            <a:extLst>
              <a:ext uri="{FF2B5EF4-FFF2-40B4-BE49-F238E27FC236}">
                <a16:creationId xmlns:a16="http://schemas.microsoft.com/office/drawing/2014/main" id="{1C261503-F582-436A-BA30-B40A890EA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27" y="1781352"/>
            <a:ext cx="34766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C2969D59-C03A-4A34-8BC6-0FC01326B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987709"/>
              </p:ext>
            </p:extLst>
          </p:nvPr>
        </p:nvGraphicFramePr>
        <p:xfrm>
          <a:off x="6940202" y="4709497"/>
          <a:ext cx="17034920" cy="906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EE5725BF-02B7-46A2-8D84-845B195FB3AB}"/>
              </a:ext>
            </a:extLst>
          </p:cNvPr>
          <p:cNvSpPr txBox="1"/>
          <p:nvPr/>
        </p:nvSpPr>
        <p:spPr>
          <a:xfrm>
            <a:off x="8797851" y="9217699"/>
            <a:ext cx="93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25.9 %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48AF78-75C8-4AF1-9D9A-77DF31706F99}"/>
              </a:ext>
            </a:extLst>
          </p:cNvPr>
          <p:cNvSpPr txBox="1"/>
          <p:nvPr/>
        </p:nvSpPr>
        <p:spPr>
          <a:xfrm>
            <a:off x="10455098" y="6193833"/>
            <a:ext cx="82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48.3 %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8E989C-2247-4B42-808E-49B881A9E0E9}"/>
              </a:ext>
            </a:extLst>
          </p:cNvPr>
          <p:cNvSpPr txBox="1"/>
          <p:nvPr/>
        </p:nvSpPr>
        <p:spPr>
          <a:xfrm>
            <a:off x="12100072" y="9768824"/>
            <a:ext cx="82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21.7 %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202324-F720-4373-B7BC-77C23D2B22FD}"/>
              </a:ext>
            </a:extLst>
          </p:cNvPr>
          <p:cNvSpPr txBox="1"/>
          <p:nvPr/>
        </p:nvSpPr>
        <p:spPr>
          <a:xfrm>
            <a:off x="13778867" y="9696698"/>
            <a:ext cx="82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22.4 %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6E13B1-C9F0-466A-8658-BF6D42CA0B64}"/>
              </a:ext>
            </a:extLst>
          </p:cNvPr>
          <p:cNvSpPr txBox="1"/>
          <p:nvPr/>
        </p:nvSpPr>
        <p:spPr>
          <a:xfrm>
            <a:off x="15389700" y="8380912"/>
            <a:ext cx="86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32.2 %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2506CF-70BB-4E3A-87DE-01C507E23432}"/>
              </a:ext>
            </a:extLst>
          </p:cNvPr>
          <p:cNvSpPr txBox="1"/>
          <p:nvPr/>
        </p:nvSpPr>
        <p:spPr>
          <a:xfrm>
            <a:off x="17068800" y="9399492"/>
            <a:ext cx="81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24.5 %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7C7F63-6C37-4C64-831F-D2ED9F3421D6}"/>
              </a:ext>
            </a:extLst>
          </p:cNvPr>
          <p:cNvSpPr txBox="1"/>
          <p:nvPr/>
        </p:nvSpPr>
        <p:spPr>
          <a:xfrm>
            <a:off x="18764413" y="10837044"/>
            <a:ext cx="82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13.9 %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DDC3CF-8B62-44A5-B3AA-C076A8AD8E6B}"/>
              </a:ext>
            </a:extLst>
          </p:cNvPr>
          <p:cNvSpPr txBox="1"/>
          <p:nvPr/>
        </p:nvSpPr>
        <p:spPr>
          <a:xfrm>
            <a:off x="22083736" y="11110244"/>
            <a:ext cx="82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11.9 %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73DFDD-BD48-44D4-909E-500295549DB6}"/>
              </a:ext>
            </a:extLst>
          </p:cNvPr>
          <p:cNvSpPr txBox="1"/>
          <p:nvPr/>
        </p:nvSpPr>
        <p:spPr>
          <a:xfrm>
            <a:off x="10038199" y="13862447"/>
            <a:ext cx="45483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Emotional Distress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909ADC-2E24-48A6-87F1-EB6AB613C211}"/>
              </a:ext>
            </a:extLst>
          </p:cNvPr>
          <p:cNvSpPr txBox="1"/>
          <p:nvPr/>
        </p:nvSpPr>
        <p:spPr>
          <a:xfrm>
            <a:off x="14924467" y="13862636"/>
            <a:ext cx="2933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Sleep-Related Physical Health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7F7062-97B2-4DBD-8F2B-28BD92496C80}"/>
              </a:ext>
            </a:extLst>
          </p:cNvPr>
          <p:cNvSpPr txBox="1"/>
          <p:nvPr/>
        </p:nvSpPr>
        <p:spPr>
          <a:xfrm>
            <a:off x="18272268" y="13862636"/>
            <a:ext cx="47148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Psychological Resources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1DF236-FEDC-4162-8D8A-C6C8C9B18C4A}"/>
              </a:ext>
            </a:extLst>
          </p:cNvPr>
          <p:cNvSpPr txBox="1"/>
          <p:nvPr/>
        </p:nvSpPr>
        <p:spPr>
          <a:xfrm>
            <a:off x="8036738" y="14491762"/>
            <a:ext cx="14815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&lt;.05		**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&lt;.01		US adult female population norm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†Elevated distress is considered having a PROMIS score in the fair or poor range for Global Mental Health, the moderate or severe range for Anxiety, Depression, Anger, Fatigue, and Sleep-Related Impairment, or in the low or very low range for Meaning &amp; Purpose, Problem-Focused Self-Efficacy, and Emotion-Focused Self-Efficacy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C5C14B-40D5-4772-BCB8-5498D9D8A786}"/>
              </a:ext>
            </a:extLst>
          </p:cNvPr>
          <p:cNvCxnSpPr/>
          <p:nvPr/>
        </p:nvCxnSpPr>
        <p:spPr>
          <a:xfrm>
            <a:off x="8114813" y="6274041"/>
            <a:ext cx="4726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5C9B8BB-DA22-441B-9868-E2127CEBF386}"/>
              </a:ext>
            </a:extLst>
          </p:cNvPr>
          <p:cNvCxnSpPr/>
          <p:nvPr/>
        </p:nvCxnSpPr>
        <p:spPr>
          <a:xfrm>
            <a:off x="9797290" y="6221467"/>
            <a:ext cx="4726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B40CD74-237C-452D-8810-CA0615E52A36}"/>
              </a:ext>
            </a:extLst>
          </p:cNvPr>
          <p:cNvCxnSpPr/>
          <p:nvPr/>
        </p:nvCxnSpPr>
        <p:spPr>
          <a:xfrm>
            <a:off x="13119198" y="6229733"/>
            <a:ext cx="4726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5D82C2D-76D7-4742-A99B-D4AA85732919}"/>
              </a:ext>
            </a:extLst>
          </p:cNvPr>
          <p:cNvCxnSpPr/>
          <p:nvPr/>
        </p:nvCxnSpPr>
        <p:spPr>
          <a:xfrm>
            <a:off x="11465883" y="6221467"/>
            <a:ext cx="4726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6BC645B-E9B6-4803-9F71-0C3E0C21B3AB}"/>
              </a:ext>
            </a:extLst>
          </p:cNvPr>
          <p:cNvCxnSpPr/>
          <p:nvPr/>
        </p:nvCxnSpPr>
        <p:spPr>
          <a:xfrm>
            <a:off x="14799410" y="6193833"/>
            <a:ext cx="4726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23C5F9A-53E7-4535-8AF1-6235CD850553}"/>
              </a:ext>
            </a:extLst>
          </p:cNvPr>
          <p:cNvCxnSpPr/>
          <p:nvPr/>
        </p:nvCxnSpPr>
        <p:spPr>
          <a:xfrm>
            <a:off x="16459892" y="6247904"/>
            <a:ext cx="4726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1CF6D9F-915C-4A0D-9425-CBFAFAB649D8}"/>
              </a:ext>
            </a:extLst>
          </p:cNvPr>
          <p:cNvCxnSpPr/>
          <p:nvPr/>
        </p:nvCxnSpPr>
        <p:spPr>
          <a:xfrm>
            <a:off x="18144129" y="6247904"/>
            <a:ext cx="4726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F3E330-DC3B-406F-815E-F3136A45DEE1}"/>
              </a:ext>
            </a:extLst>
          </p:cNvPr>
          <p:cNvCxnSpPr/>
          <p:nvPr/>
        </p:nvCxnSpPr>
        <p:spPr>
          <a:xfrm>
            <a:off x="19854982" y="6252965"/>
            <a:ext cx="4726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E938167-4292-49DB-8F19-D6F1E1DDAEA1}"/>
              </a:ext>
            </a:extLst>
          </p:cNvPr>
          <p:cNvCxnSpPr/>
          <p:nvPr/>
        </p:nvCxnSpPr>
        <p:spPr>
          <a:xfrm>
            <a:off x="21442362" y="6245540"/>
            <a:ext cx="4726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D2FB104-A0FC-4E40-A22B-405E7CA07AAF}"/>
              </a:ext>
            </a:extLst>
          </p:cNvPr>
          <p:cNvCxnSpPr/>
          <p:nvPr/>
        </p:nvCxnSpPr>
        <p:spPr>
          <a:xfrm flipH="1">
            <a:off x="10478253" y="14664019"/>
            <a:ext cx="2994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3B4073F8-BF79-1E36-FDAA-C8B3C1C51E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80494" y="3212911"/>
            <a:ext cx="9028348" cy="153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2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88E732424A448BE4E9D1C4E86CC59" ma:contentTypeVersion="2" ma:contentTypeDescription="Create a new document." ma:contentTypeScope="" ma:versionID="efe8f8acf4f74046c76b9eb8a8e0c7c0">
  <xsd:schema xmlns:xsd="http://www.w3.org/2001/XMLSchema" xmlns:xs="http://www.w3.org/2001/XMLSchema" xmlns:p="http://schemas.microsoft.com/office/2006/metadata/properties" xmlns:ns2="ba7227af-8bc6-4f78-9a9e-99a6fb6fa3e4" targetNamespace="http://schemas.microsoft.com/office/2006/metadata/properties" ma:root="true" ma:fieldsID="a494b016676d2aca9a94c24c39b69323" ns2:_="">
    <xsd:import namespace="ba7227af-8bc6-4f78-9a9e-99a6fb6fa3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227af-8bc6-4f78-9a9e-99a6fb6fa3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DF4B4D-E2FB-4D27-8E56-E0FB6F9C2260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c358cfc3-f71e-41a5-9d77-25d9b3a30863"/>
    <ds:schemaRef ds:uri="http://purl.org/dc/terms/"/>
    <ds:schemaRef ds:uri="http://schemas.openxmlformats.org/package/2006/metadata/core-properties"/>
    <ds:schemaRef ds:uri="7c3013fe-70f9-4ff4-8610-8d1cdb634c0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3943FB-B30E-4EA8-AC49-4555611B5C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AE7FE2-EC72-4E61-8F23-3A10CFC2D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7227af-8bc6-4f78-9a9e-99a6fb6fa3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7950</TotalTime>
  <Words>369</Words>
  <Application>Microsoft Macintosh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finding goes here, translated into plain English. Emphasize the important words.</dc:title>
  <dc:creator>Lisa Greaves</dc:creator>
  <cp:lastModifiedBy>Evelyn Castillo</cp:lastModifiedBy>
  <cp:revision>272</cp:revision>
  <dcterms:created xsi:type="dcterms:W3CDTF">2019-07-25T20:43:26Z</dcterms:created>
  <dcterms:modified xsi:type="dcterms:W3CDTF">2022-09-15T12:03:49Z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0x0101006C188E732424A448BE4E9D1C4E86CC59</vt:lpwstr>
  </property>
  <property fmtid="{D5CDD505-2E9C-101B-9397-08002B2CF9AE}" pid="3" name="MSIP_Label_5e4b1be8-281e-475d-98b0-21c3457e5a46_Enabled">
    <vt:lpwstr>true</vt:lpwstr>
  </property>
  <property fmtid="{D5CDD505-2E9C-101B-9397-08002B2CF9AE}" pid="4" name="MSIP_Label_5e4b1be8-281e-475d-98b0-21c3457e5a46_SetDate">
    <vt:lpwstr>2022-09-12T20:32:36Z</vt:lpwstr>
  </property>
  <property fmtid="{D5CDD505-2E9C-101B-9397-08002B2CF9AE}" pid="5" name="MSIP_Label_5e4b1be8-281e-475d-98b0-21c3457e5a46_Method">
    <vt:lpwstr>Standard</vt:lpwstr>
  </property>
  <property fmtid="{D5CDD505-2E9C-101B-9397-08002B2CF9AE}" pid="6" name="MSIP_Label_5e4b1be8-281e-475d-98b0-21c3457e5a46_Name">
    <vt:lpwstr>Public</vt:lpwstr>
  </property>
  <property fmtid="{D5CDD505-2E9C-101B-9397-08002B2CF9AE}" pid="7" name="MSIP_Label_5e4b1be8-281e-475d-98b0-21c3457e5a46_SiteId">
    <vt:lpwstr>8b3dd73e-4e72-4679-b191-56da1588712b</vt:lpwstr>
  </property>
  <property fmtid="{D5CDD505-2E9C-101B-9397-08002B2CF9AE}" pid="8" name="MSIP_Label_5e4b1be8-281e-475d-98b0-21c3457e5a46_ActionId">
    <vt:lpwstr>89572314-0969-4669-ba89-5623ef197119</vt:lpwstr>
  </property>
  <property fmtid="{D5CDD505-2E9C-101B-9397-08002B2CF9AE}" pid="9" name="MSIP_Label_5e4b1be8-281e-475d-98b0-21c3457e5a46_ContentBits">
    <vt:lpwstr>0</vt:lpwstr>
  </property>
</Properties>
</file>