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CD0"/>
    <a:srgbClr val="FFE6B3"/>
    <a:srgbClr val="F8E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6E9F82-29E7-F881-8618-A8980AFD6696}" v="92" dt="2022-03-21T21:23:23.849"/>
    <p1510:client id="{EB65456D-C8E1-6754-D0DB-9DC2E6EBC2BF}" v="197" dt="2022-03-21T22:42:24.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86" autoAdjust="0"/>
    <p:restoredTop sz="94660"/>
  </p:normalViewPr>
  <p:slideViewPr>
    <p:cSldViewPr snapToGrid="0">
      <p:cViewPr varScale="1">
        <p:scale>
          <a:sx n="26" d="100"/>
          <a:sy n="26" d="100"/>
        </p:scale>
        <p:origin x="2440" y="3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overflow" horzOverflow="overflow" vert="horz" wrap="square" lIns="38100" tIns="19050" rIns="38100" bIns="19050" anchor="ctr" anchorCtr="1">
                <a:spAutoFit/>
              </a:bodyPr>
              <a:lstStyle/>
              <a:p>
                <a:pPr>
                  <a:defRPr sz="3200" b="1" i="0" u="none" strike="noStrike" kern="1200" baseline="0">
                    <a:solidFill>
                      <a:schemeClr val="accent1">
                        <a:lumMod val="75000"/>
                      </a:schemeClr>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Tiredness</c:v>
                </c:pt>
                <c:pt idx="1">
                  <c:v>Appetite</c:v>
                </c:pt>
                <c:pt idx="2">
                  <c:v>Drowsiness</c:v>
                </c:pt>
                <c:pt idx="3">
                  <c:v>Wellbeing</c:v>
                </c:pt>
                <c:pt idx="4">
                  <c:v>Pain</c:v>
                </c:pt>
                <c:pt idx="5">
                  <c:v>SOB</c:v>
                </c:pt>
                <c:pt idx="6">
                  <c:v>Depression</c:v>
                </c:pt>
                <c:pt idx="7">
                  <c:v>Anxiety</c:v>
                </c:pt>
                <c:pt idx="8">
                  <c:v>Nausea</c:v>
                </c:pt>
              </c:strCache>
            </c:strRef>
          </c:cat>
          <c:val>
            <c:numRef>
              <c:f>Sheet1!$C$2:$C$10</c:f>
              <c:numCache>
                <c:formatCode>General</c:formatCode>
                <c:ptCount val="9"/>
                <c:pt idx="0">
                  <c:v>4.2</c:v>
                </c:pt>
                <c:pt idx="1">
                  <c:v>3.1</c:v>
                </c:pt>
                <c:pt idx="2">
                  <c:v>2.6</c:v>
                </c:pt>
                <c:pt idx="3">
                  <c:v>2.9</c:v>
                </c:pt>
                <c:pt idx="4">
                  <c:v>2.1</c:v>
                </c:pt>
                <c:pt idx="5">
                  <c:v>2</c:v>
                </c:pt>
                <c:pt idx="6">
                  <c:v>1.7</c:v>
                </c:pt>
                <c:pt idx="7">
                  <c:v>1.6</c:v>
                </c:pt>
                <c:pt idx="8">
                  <c:v>0.8</c:v>
                </c:pt>
              </c:numCache>
            </c:numRef>
          </c:val>
          <c:extLst>
            <c:ext xmlns:c16="http://schemas.microsoft.com/office/drawing/2014/chart" uri="{C3380CC4-5D6E-409C-BE32-E72D297353CC}">
              <c16:uniqueId val="{00000000-3874-4ADB-80AD-91E3E4D64895}"/>
            </c:ext>
          </c:extLst>
        </c:ser>
        <c:dLbls>
          <c:dLblPos val="outEnd"/>
          <c:showLegendKey val="0"/>
          <c:showVal val="1"/>
          <c:showCatName val="0"/>
          <c:showSerName val="0"/>
          <c:showPercent val="0"/>
          <c:showBubbleSize val="0"/>
        </c:dLbls>
        <c:gapWidth val="65"/>
        <c:overlap val="76"/>
        <c:axId val="802346832"/>
        <c:axId val="802348496"/>
      </c:barChart>
      <c:catAx>
        <c:axId val="802346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802348496"/>
        <c:crosses val="autoZero"/>
        <c:auto val="1"/>
        <c:lblAlgn val="ctr"/>
        <c:lblOffset val="100"/>
        <c:noMultiLvlLbl val="0"/>
      </c:catAx>
      <c:valAx>
        <c:axId val="802348496"/>
        <c:scaling>
          <c:orientation val="minMax"/>
          <c:max val="10"/>
        </c:scaling>
        <c:delete val="0"/>
        <c:axPos val="b"/>
        <c:majorGridlines>
          <c:spPr>
            <a:ln w="38100" cap="flat" cmpd="sng" algn="ctr">
              <a:solidFill>
                <a:schemeClr val="tx1">
                  <a:lumMod val="15000"/>
                  <a:lumOff val="85000"/>
                </a:schemeClr>
              </a:solidFill>
              <a:round/>
            </a:ln>
            <a:effectLst/>
          </c:spPr>
        </c:majorGridlines>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802346832"/>
        <c:crosses val="autoZero"/>
        <c:crossBetween val="between"/>
        <c:majorUnit val="1"/>
      </c:valAx>
      <c:spPr>
        <a:noFill/>
        <a:ln>
          <a:noFill/>
        </a:ln>
        <a:effectLst/>
      </c:spPr>
    </c:plotArea>
    <c:plotVisOnly val="1"/>
    <c:dispBlanksAs val="gap"/>
    <c:showDLblsOverMax val="0"/>
  </c:chart>
  <c:spPr>
    <a:solidFill>
      <a:schemeClr val="bg1"/>
    </a:solidFill>
    <a:ln w="6350">
      <a:solidFill>
        <a:schemeClr val="accent1">
          <a:lumMod val="50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12E084-7CCE-4BAA-BD93-2B1AE2DE1E0B}"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8470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12E084-7CCE-4BAA-BD93-2B1AE2DE1E0B}"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2155730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12E084-7CCE-4BAA-BD93-2B1AE2DE1E0B}"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299154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12E084-7CCE-4BAA-BD93-2B1AE2DE1E0B}"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120345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12E084-7CCE-4BAA-BD93-2B1AE2DE1E0B}"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122830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12E084-7CCE-4BAA-BD93-2B1AE2DE1E0B}" type="datetimeFigureOut">
              <a:rPr lang="en-US" smtClean="0"/>
              <a:t>9/15/22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260697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12E084-7CCE-4BAA-BD93-2B1AE2DE1E0B}" type="datetimeFigureOut">
              <a:rPr lang="en-US" smtClean="0"/>
              <a:t>9/15/22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40685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12E084-7CCE-4BAA-BD93-2B1AE2DE1E0B}" type="datetimeFigureOut">
              <a:rPr lang="en-US" smtClean="0"/>
              <a:t>9/15/22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135592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2E084-7CCE-4BAA-BD93-2B1AE2DE1E0B}" type="datetimeFigureOut">
              <a:rPr lang="en-US" smtClean="0"/>
              <a:t>9/15/22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350225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1F12E084-7CCE-4BAA-BD93-2B1AE2DE1E0B}" type="datetimeFigureOut">
              <a:rPr lang="en-US" smtClean="0"/>
              <a:t>9/15/22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3589391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1F12E084-7CCE-4BAA-BD93-2B1AE2DE1E0B}" type="datetimeFigureOut">
              <a:rPr lang="en-US" smtClean="0"/>
              <a:t>9/15/22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D96E1-2CD5-440D-877A-15F1541A3A6F}" type="slidenum">
              <a:rPr lang="en-US" smtClean="0"/>
              <a:t>‹#›</a:t>
            </a:fld>
            <a:endParaRPr lang="en-US"/>
          </a:p>
        </p:txBody>
      </p:sp>
    </p:spTree>
    <p:extLst>
      <p:ext uri="{BB962C8B-B14F-4D97-AF65-F5344CB8AC3E}">
        <p14:creationId xmlns:p14="http://schemas.microsoft.com/office/powerpoint/2010/main" val="60283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1F12E084-7CCE-4BAA-BD93-2B1AE2DE1E0B}" type="datetimeFigureOut">
              <a:rPr lang="en-US" smtClean="0"/>
              <a:t>9/15/22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E91D96E1-2CD5-440D-877A-15F1541A3A6F}" type="slidenum">
              <a:rPr lang="en-US" smtClean="0"/>
              <a:t>‹#›</a:t>
            </a:fld>
            <a:endParaRPr lang="en-US"/>
          </a:p>
        </p:txBody>
      </p:sp>
    </p:spTree>
    <p:extLst>
      <p:ext uri="{BB962C8B-B14F-4D97-AF65-F5344CB8AC3E}">
        <p14:creationId xmlns:p14="http://schemas.microsoft.com/office/powerpoint/2010/main" val="32168322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25000">
              <a:schemeClr val="accent1">
                <a:lumMod val="20000"/>
                <a:lumOff val="80000"/>
              </a:schemeClr>
            </a:gs>
            <a:gs pos="52000">
              <a:schemeClr val="accent1">
                <a:lumMod val="20000"/>
                <a:lumOff val="80000"/>
              </a:schemeClr>
            </a:gs>
            <a:gs pos="76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9" name="Rectangle 2">
            <a:extLst>
              <a:ext uri="{FF2B5EF4-FFF2-40B4-BE49-F238E27FC236}">
                <a16:creationId xmlns:a16="http://schemas.microsoft.com/office/drawing/2014/main" id="{BD3C48E7-0C29-4749-A762-4FF553CB6B32}"/>
              </a:ext>
            </a:extLst>
          </p:cNvPr>
          <p:cNvSpPr>
            <a:spLocks noChangeArrowheads="1"/>
          </p:cNvSpPr>
          <p:nvPr/>
        </p:nvSpPr>
        <p:spPr bwMode="auto">
          <a:xfrm>
            <a:off x="0" y="30880825"/>
            <a:ext cx="43891199" cy="2037575"/>
          </a:xfrm>
          <a:prstGeom prst="rect">
            <a:avLst/>
          </a:prstGeom>
          <a:solidFill>
            <a:srgbClr val="202B6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6869" tIns="63435" rIns="126869" bIns="63435" anchor="ctr"/>
          <a:lstStyle/>
          <a:p>
            <a:endParaRPr lang="en-US" sz="1472" dirty="0"/>
          </a:p>
        </p:txBody>
      </p:sp>
      <p:sp>
        <p:nvSpPr>
          <p:cNvPr id="6" name="Rectangle 2">
            <a:extLst>
              <a:ext uri="{FF2B5EF4-FFF2-40B4-BE49-F238E27FC236}">
                <a16:creationId xmlns:a16="http://schemas.microsoft.com/office/drawing/2014/main" id="{FEFED573-B6F2-4458-9000-E946FC5C95C1}"/>
              </a:ext>
            </a:extLst>
          </p:cNvPr>
          <p:cNvSpPr>
            <a:spLocks noChangeArrowheads="1"/>
          </p:cNvSpPr>
          <p:nvPr/>
        </p:nvSpPr>
        <p:spPr bwMode="auto">
          <a:xfrm>
            <a:off x="0" y="0"/>
            <a:ext cx="43891198" cy="5313164"/>
          </a:xfrm>
          <a:prstGeom prst="rect">
            <a:avLst/>
          </a:prstGeom>
          <a:solidFill>
            <a:srgbClr val="202B6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6869" tIns="63435" rIns="126869" bIns="63435" anchor="ctr"/>
          <a:lstStyle/>
          <a:p>
            <a:endParaRPr lang="en-US" sz="1472" dirty="0"/>
          </a:p>
        </p:txBody>
      </p:sp>
      <p:grpSp>
        <p:nvGrpSpPr>
          <p:cNvPr id="7" name="Group 21">
            <a:extLst>
              <a:ext uri="{FF2B5EF4-FFF2-40B4-BE49-F238E27FC236}">
                <a16:creationId xmlns:a16="http://schemas.microsoft.com/office/drawing/2014/main" id="{BD26260E-CF00-4448-9CD9-D9B1A8BCD813}"/>
              </a:ext>
            </a:extLst>
          </p:cNvPr>
          <p:cNvGrpSpPr>
            <a:grpSpLocks/>
          </p:cNvGrpSpPr>
          <p:nvPr/>
        </p:nvGrpSpPr>
        <p:grpSpPr bwMode="auto">
          <a:xfrm>
            <a:off x="728212" y="332619"/>
            <a:ext cx="4744751" cy="4662376"/>
            <a:chOff x="97" y="96"/>
            <a:chExt cx="1635" cy="1635"/>
          </a:xfrm>
        </p:grpSpPr>
        <p:sp>
          <p:nvSpPr>
            <p:cNvPr id="8" name="Oval 22">
              <a:extLst>
                <a:ext uri="{FF2B5EF4-FFF2-40B4-BE49-F238E27FC236}">
                  <a16:creationId xmlns:a16="http://schemas.microsoft.com/office/drawing/2014/main" id="{D24F815C-B598-4A11-B871-2FCDEC187BA5}"/>
                </a:ext>
              </a:extLst>
            </p:cNvPr>
            <p:cNvSpPr>
              <a:spLocks noChangeArrowheads="1"/>
            </p:cNvSpPr>
            <p:nvPr/>
          </p:nvSpPr>
          <p:spPr bwMode="auto">
            <a:xfrm>
              <a:off x="97" y="98"/>
              <a:ext cx="1635" cy="163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472"/>
            </a:p>
          </p:txBody>
        </p:sp>
        <p:pic>
          <p:nvPicPr>
            <p:cNvPr id="9" name="Picture 23" descr="seal300dpi">
              <a:extLst>
                <a:ext uri="{FF2B5EF4-FFF2-40B4-BE49-F238E27FC236}">
                  <a16:creationId xmlns:a16="http://schemas.microsoft.com/office/drawing/2014/main" id="{85600A4C-29C5-4F37-913D-8AE8ADA8E9DE}"/>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 y="96"/>
              <a:ext cx="1620" cy="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4">
            <a:extLst>
              <a:ext uri="{FF2B5EF4-FFF2-40B4-BE49-F238E27FC236}">
                <a16:creationId xmlns:a16="http://schemas.microsoft.com/office/drawing/2014/main" id="{962D2A37-2797-4659-86F1-A82B24D1EC71}"/>
              </a:ext>
            </a:extLst>
          </p:cNvPr>
          <p:cNvSpPr txBox="1">
            <a:spLocks noChangeArrowheads="1"/>
          </p:cNvSpPr>
          <p:nvPr/>
        </p:nvSpPr>
        <p:spPr>
          <a:xfrm>
            <a:off x="1002851" y="440039"/>
            <a:ext cx="39690675" cy="2595209"/>
          </a:xfrm>
          <a:prstGeom prst="rect">
            <a:avLst/>
          </a:prstGeom>
        </p:spPr>
        <p:txBody>
          <a:bodyPr vert="horz" lIns="82296" tIns="41148" rIns="82296" bIns="41148" rtlCol="0" anchor="t">
            <a:normAutofit lnSpcReduction="10000"/>
          </a:bodyPr>
          <a:lstStyle>
            <a:lvl1pPr algn="ctr" defTabSz="4800600" rtl="0" eaLnBrk="1" latinLnBrk="0" hangingPunct="1">
              <a:lnSpc>
                <a:spcPct val="90000"/>
              </a:lnSpc>
              <a:spcBef>
                <a:spcPct val="0"/>
              </a:spcBef>
              <a:buNone/>
              <a:defRPr sz="31500" kern="1200">
                <a:solidFill>
                  <a:schemeClr val="tx1"/>
                </a:solidFill>
                <a:latin typeface="+mj-lt"/>
                <a:ea typeface="+mj-ea"/>
                <a:cs typeface="+mj-cs"/>
              </a:defRPr>
            </a:lvl1pPr>
          </a:lstStyle>
          <a:p>
            <a:pPr>
              <a:spcBef>
                <a:spcPts val="0"/>
              </a:spcBef>
              <a:defRPr/>
            </a:pPr>
            <a:r>
              <a:rPr lang="en-US" sz="6480" b="1" dirty="0">
                <a:solidFill>
                  <a:srgbClr val="FFFFFF"/>
                </a:solidFill>
                <a:effectLst>
                  <a:outerShdw blurRad="38100" dist="38100" dir="2700000" algn="tl">
                    <a:srgbClr val="000000">
                      <a:alpha val="43137"/>
                    </a:srgbClr>
                  </a:outerShdw>
                </a:effectLst>
                <a:latin typeface="+mn-lt"/>
                <a:ea typeface="ＭＳ Ｐゴシック" pitchFamily="34" charset="-128"/>
                <a:cs typeface="Arial" pitchFamily="34" charset="0"/>
              </a:rPr>
              <a:t>Symptom burden and shared care planning in an </a:t>
            </a:r>
          </a:p>
          <a:p>
            <a:pPr>
              <a:spcBef>
                <a:spcPts val="0"/>
              </a:spcBef>
              <a:defRPr/>
            </a:pPr>
            <a:r>
              <a:rPr lang="en-US" sz="6480" b="1" dirty="0">
                <a:solidFill>
                  <a:srgbClr val="FFFFFF"/>
                </a:solidFill>
                <a:effectLst>
                  <a:outerShdw blurRad="38100" dist="38100" dir="2700000" algn="tl">
                    <a:srgbClr val="000000">
                      <a:alpha val="43137"/>
                    </a:srgbClr>
                  </a:outerShdw>
                </a:effectLst>
                <a:latin typeface="+mn-lt"/>
                <a:ea typeface="ＭＳ Ｐゴシック" pitchFamily="34" charset="-128"/>
                <a:cs typeface="Arial" pitchFamily="34" charset="0"/>
              </a:rPr>
              <a:t>oncology nurse-led primary palliative care intervention </a:t>
            </a:r>
          </a:p>
          <a:p>
            <a:pPr>
              <a:spcBef>
                <a:spcPts val="0"/>
              </a:spcBef>
              <a:defRPr/>
            </a:pPr>
            <a:r>
              <a:rPr lang="en-US" sz="6480" b="1" dirty="0">
                <a:solidFill>
                  <a:srgbClr val="FFFFFF"/>
                </a:solidFill>
                <a:effectLst>
                  <a:outerShdw blurRad="38100" dist="38100" dir="2700000" algn="tl">
                    <a:srgbClr val="000000">
                      <a:alpha val="43137"/>
                    </a:srgbClr>
                  </a:outerShdw>
                </a:effectLst>
                <a:latin typeface="+mn-lt"/>
                <a:ea typeface="ＭＳ Ｐゴシック" pitchFamily="34" charset="-128"/>
                <a:cs typeface="Arial" pitchFamily="34" charset="0"/>
              </a:rPr>
              <a:t>(CONNECT) for patients with advanced cancer</a:t>
            </a:r>
          </a:p>
          <a:p>
            <a:pPr>
              <a:spcBef>
                <a:spcPts val="0"/>
              </a:spcBef>
              <a:defRPr/>
            </a:pPr>
            <a:endParaRPr lang="en-US" sz="6480" b="1" dirty="0">
              <a:solidFill>
                <a:srgbClr val="FFFFFF"/>
              </a:solidFill>
              <a:effectLst>
                <a:outerShdw blurRad="38100" dist="38100" dir="2700000" algn="tl">
                  <a:srgbClr val="000000">
                    <a:alpha val="43137"/>
                  </a:srgbClr>
                </a:outerShdw>
              </a:effectLst>
              <a:latin typeface="+mn-lt"/>
              <a:ea typeface="ＭＳ Ｐゴシック" pitchFamily="34" charset="-128"/>
              <a:cs typeface="Arial" pitchFamily="34" charset="0"/>
            </a:endParaRPr>
          </a:p>
        </p:txBody>
      </p:sp>
      <p:sp>
        <p:nvSpPr>
          <p:cNvPr id="11" name="Line 57">
            <a:extLst>
              <a:ext uri="{FF2B5EF4-FFF2-40B4-BE49-F238E27FC236}">
                <a16:creationId xmlns:a16="http://schemas.microsoft.com/office/drawing/2014/main" id="{D5C25D44-A9B6-44D2-9963-528DAA7201EB}"/>
              </a:ext>
            </a:extLst>
          </p:cNvPr>
          <p:cNvSpPr>
            <a:spLocks noChangeShapeType="1"/>
          </p:cNvSpPr>
          <p:nvPr/>
        </p:nvSpPr>
        <p:spPr bwMode="auto">
          <a:xfrm>
            <a:off x="342900" y="5313164"/>
            <a:ext cx="43205400" cy="0"/>
          </a:xfrm>
          <a:prstGeom prst="line">
            <a:avLst/>
          </a:prstGeom>
          <a:noFill/>
          <a:ln w="25400">
            <a:solidFill>
              <a:srgbClr val="CFCF9E"/>
            </a:solidFill>
            <a:round/>
            <a:headEnd/>
            <a:tailEnd/>
          </a:ln>
          <a:extLst>
            <a:ext uri="{909E8E84-426E-40DD-AFC4-6F175D3DCCD1}">
              <a14:hiddenFill xmlns:a14="http://schemas.microsoft.com/office/drawing/2010/main">
                <a:noFill/>
              </a14:hiddenFill>
            </a:ext>
          </a:extLst>
        </p:spPr>
        <p:txBody>
          <a:bodyPr wrap="none" lIns="126869" tIns="63435" rIns="126869" bIns="63435" anchor="ctr"/>
          <a:lstStyle/>
          <a:p>
            <a:endParaRPr lang="en-US" sz="1472" dirty="0"/>
          </a:p>
        </p:txBody>
      </p:sp>
      <p:sp>
        <p:nvSpPr>
          <p:cNvPr id="12" name="TextBox 32">
            <a:extLst>
              <a:ext uri="{FF2B5EF4-FFF2-40B4-BE49-F238E27FC236}">
                <a16:creationId xmlns:a16="http://schemas.microsoft.com/office/drawing/2014/main" id="{150C929C-B3F2-4822-922D-DF12BEE21EC3}"/>
              </a:ext>
            </a:extLst>
          </p:cNvPr>
          <p:cNvSpPr txBox="1">
            <a:spLocks noChangeArrowheads="1"/>
          </p:cNvSpPr>
          <p:nvPr/>
        </p:nvSpPr>
        <p:spPr bwMode="auto">
          <a:xfrm>
            <a:off x="1579189" y="3127108"/>
            <a:ext cx="37976175" cy="1873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2870" tIns="51435" rIns="102870" bIns="51435" anchor="t">
            <a:spAutoFit/>
          </a:bodyPr>
          <a:lstStyle>
            <a:lvl1pPr eaLnBrk="0" hangingPunct="0">
              <a:defRPr sz="4700" b="1">
                <a:solidFill>
                  <a:srgbClr val="FFCC00"/>
                </a:solidFill>
                <a:latin typeface="Arial" pitchFamily="34" charset="0"/>
                <a:ea typeface="ＭＳ Ｐゴシック" pitchFamily="34" charset="-128"/>
              </a:defRPr>
            </a:lvl1pPr>
            <a:lvl2pPr marL="742950" indent="-285750" eaLnBrk="0" hangingPunct="0">
              <a:defRPr sz="4700" b="1">
                <a:solidFill>
                  <a:srgbClr val="FFCC00"/>
                </a:solidFill>
                <a:latin typeface="Arial" pitchFamily="34" charset="0"/>
                <a:ea typeface="ＭＳ Ｐゴシック" pitchFamily="34" charset="-128"/>
              </a:defRPr>
            </a:lvl2pPr>
            <a:lvl3pPr marL="1143000" indent="-228600" eaLnBrk="0" hangingPunct="0">
              <a:defRPr sz="4700" b="1">
                <a:solidFill>
                  <a:srgbClr val="FFCC00"/>
                </a:solidFill>
                <a:latin typeface="Arial" pitchFamily="34" charset="0"/>
                <a:ea typeface="ＭＳ Ｐゴシック" pitchFamily="34" charset="-128"/>
              </a:defRPr>
            </a:lvl3pPr>
            <a:lvl4pPr marL="1600200" indent="-228600" eaLnBrk="0" hangingPunct="0">
              <a:defRPr sz="4700" b="1">
                <a:solidFill>
                  <a:srgbClr val="FFCC00"/>
                </a:solidFill>
                <a:latin typeface="Arial" pitchFamily="34" charset="0"/>
                <a:ea typeface="ＭＳ Ｐゴシック" pitchFamily="34" charset="-128"/>
              </a:defRPr>
            </a:lvl4pPr>
            <a:lvl5pPr marL="2057400" indent="-228600" eaLnBrk="0" hangingPunct="0">
              <a:defRPr sz="4700" b="1">
                <a:solidFill>
                  <a:srgbClr val="FFCC00"/>
                </a:solidFill>
                <a:latin typeface="Arial" pitchFamily="34" charset="0"/>
                <a:ea typeface="ＭＳ Ｐゴシック" pitchFamily="34" charset="-128"/>
              </a:defRPr>
            </a:lvl5pPr>
            <a:lvl6pPr marL="2514600" indent="-228600" eaLnBrk="0" fontAlgn="base" hangingPunct="0">
              <a:spcBef>
                <a:spcPct val="0"/>
              </a:spcBef>
              <a:spcAft>
                <a:spcPct val="0"/>
              </a:spcAft>
              <a:defRPr sz="4700" b="1">
                <a:solidFill>
                  <a:srgbClr val="FFCC00"/>
                </a:solidFill>
                <a:latin typeface="Arial" pitchFamily="34" charset="0"/>
                <a:ea typeface="ＭＳ Ｐゴシック" pitchFamily="34" charset="-128"/>
              </a:defRPr>
            </a:lvl6pPr>
            <a:lvl7pPr marL="2971800" indent="-228600" eaLnBrk="0" fontAlgn="base" hangingPunct="0">
              <a:spcBef>
                <a:spcPct val="0"/>
              </a:spcBef>
              <a:spcAft>
                <a:spcPct val="0"/>
              </a:spcAft>
              <a:defRPr sz="4700" b="1">
                <a:solidFill>
                  <a:srgbClr val="FFCC00"/>
                </a:solidFill>
                <a:latin typeface="Arial" pitchFamily="34" charset="0"/>
                <a:ea typeface="ＭＳ Ｐゴシック" pitchFamily="34" charset="-128"/>
              </a:defRPr>
            </a:lvl7pPr>
            <a:lvl8pPr marL="3429000" indent="-228600" eaLnBrk="0" fontAlgn="base" hangingPunct="0">
              <a:spcBef>
                <a:spcPct val="0"/>
              </a:spcBef>
              <a:spcAft>
                <a:spcPct val="0"/>
              </a:spcAft>
              <a:defRPr sz="4700" b="1">
                <a:solidFill>
                  <a:srgbClr val="FFCC00"/>
                </a:solidFill>
                <a:latin typeface="Arial" pitchFamily="34" charset="0"/>
                <a:ea typeface="ＭＳ Ｐゴシック" pitchFamily="34" charset="-128"/>
              </a:defRPr>
            </a:lvl8pPr>
            <a:lvl9pPr marL="3886200" indent="-228600" eaLnBrk="0" fontAlgn="base" hangingPunct="0">
              <a:spcBef>
                <a:spcPct val="0"/>
              </a:spcBef>
              <a:spcAft>
                <a:spcPct val="0"/>
              </a:spcAft>
              <a:defRPr sz="4700" b="1">
                <a:solidFill>
                  <a:srgbClr val="FFCC00"/>
                </a:solidFill>
                <a:latin typeface="Arial" pitchFamily="34" charset="0"/>
                <a:ea typeface="ＭＳ Ｐゴシック" pitchFamily="34" charset="-128"/>
              </a:defRPr>
            </a:lvl9pPr>
          </a:lstStyle>
          <a:p>
            <a:pPr algn="ctr"/>
            <a:r>
              <a:rPr lang="en-US" altLang="ja-JP" sz="4300" b="0" dirty="0">
                <a:solidFill>
                  <a:srgbClr val="FFFFFF"/>
                </a:solidFill>
                <a:latin typeface="+mn-lt"/>
                <a:ea typeface="ＭＳ Ｐゴシック"/>
              </a:rPr>
              <a:t>Chandler J. Mitchell</a:t>
            </a:r>
          </a:p>
          <a:p>
            <a:pPr algn="ctr"/>
            <a:r>
              <a:rPr lang="en-US" sz="3600" b="0" dirty="0">
                <a:solidFill>
                  <a:srgbClr val="FFFFFF"/>
                </a:solidFill>
                <a:latin typeface="+mn-lt"/>
                <a:ea typeface="ＭＳ Ｐゴシック"/>
              </a:rPr>
              <a:t>Primary Mentorship: Andrew </a:t>
            </a:r>
            <a:r>
              <a:rPr lang="en-US" sz="3600" b="0" dirty="0" err="1">
                <a:solidFill>
                  <a:srgbClr val="FFFFFF"/>
                </a:solidFill>
                <a:latin typeface="+mn-lt"/>
                <a:ea typeface="ＭＳ Ｐゴシック"/>
              </a:rPr>
              <a:t>Althouse</a:t>
            </a:r>
            <a:r>
              <a:rPr lang="en-US" sz="3600" b="0" dirty="0">
                <a:solidFill>
                  <a:srgbClr val="FFFFFF"/>
                </a:solidFill>
                <a:latin typeface="+mn-lt"/>
                <a:ea typeface="ＭＳ Ｐゴシック"/>
              </a:rPr>
              <a:t> PhD, Margaret Rosenzweig PhD CRNP-C AOCNP FAAN,</a:t>
            </a:r>
          </a:p>
          <a:p>
            <a:pPr algn="ctr"/>
            <a:r>
              <a:rPr lang="en-US" sz="3600" b="0" dirty="0">
                <a:solidFill>
                  <a:srgbClr val="FFFFFF"/>
                </a:solidFill>
                <a:latin typeface="+mn-lt"/>
                <a:ea typeface="ＭＳ Ｐゴシック"/>
              </a:rPr>
              <a:t>Bob Arnold MD FAAHPM, Yael Schenker MD MAS FAAHPM</a:t>
            </a:r>
            <a:endParaRPr lang="en-US" sz="3600" b="0" dirty="0">
              <a:solidFill>
                <a:srgbClr val="FFFFFF"/>
              </a:solidFill>
              <a:latin typeface="+mn-lt"/>
            </a:endParaRPr>
          </a:p>
        </p:txBody>
      </p:sp>
      <p:sp>
        <p:nvSpPr>
          <p:cNvPr id="15" name="Rounded Rectangle 12">
            <a:extLst>
              <a:ext uri="{FF2B5EF4-FFF2-40B4-BE49-F238E27FC236}">
                <a16:creationId xmlns:a16="http://schemas.microsoft.com/office/drawing/2014/main" id="{230788C2-3BEC-4812-8BED-E95E68C55FA7}"/>
              </a:ext>
            </a:extLst>
          </p:cNvPr>
          <p:cNvSpPr/>
          <p:nvPr/>
        </p:nvSpPr>
        <p:spPr bwMode="auto">
          <a:xfrm>
            <a:off x="30143571" y="7012465"/>
            <a:ext cx="13404725" cy="9882716"/>
          </a:xfrm>
          <a:prstGeom prst="roundRect">
            <a:avLst>
              <a:gd name="adj" fmla="val 3539"/>
            </a:avLst>
          </a:prstGeom>
          <a:noFill/>
          <a:ln w="9525" cap="flat" cmpd="sng" algn="ctr">
            <a:noFill/>
            <a:prstDash val="solid"/>
            <a:round/>
            <a:headEnd type="none" w="med" len="med"/>
            <a:tailEnd type="none" w="med" len="med"/>
          </a:ln>
          <a:effectLst/>
        </p:spPr>
        <p:txBody>
          <a:bodyPr vert="horz" wrap="square" lIns="82296" tIns="41148" rIns="82296" bIns="41148" numCol="1" rtlCol="0" anchor="t" anchorCtr="0" compatLnSpc="1">
            <a:prstTxWarp prst="textNoShape">
              <a:avLst/>
            </a:prstTxWarp>
          </a:bodyPr>
          <a:lstStyle/>
          <a:p>
            <a:pPr marL="514350" indent="-514350">
              <a:spcAft>
                <a:spcPts val="1200"/>
              </a:spcAft>
              <a:buFont typeface="Arial" panose="020B0604020202020204" pitchFamily="34" charset="0"/>
              <a:buChar char="•"/>
            </a:pPr>
            <a:endParaRPr lang="en-US" sz="4000" dirty="0">
              <a:ln w="0"/>
              <a:solidFill>
                <a:schemeClr val="accent2">
                  <a:lumMod val="10000"/>
                </a:schemeClr>
              </a:solidFill>
              <a:latin typeface="+mj-lt"/>
            </a:endParaRPr>
          </a:p>
        </p:txBody>
      </p:sp>
      <p:sp>
        <p:nvSpPr>
          <p:cNvPr id="36" name="Rectangle 35">
            <a:extLst>
              <a:ext uri="{FF2B5EF4-FFF2-40B4-BE49-F238E27FC236}">
                <a16:creationId xmlns:a16="http://schemas.microsoft.com/office/drawing/2014/main" id="{51025EAD-4B6B-4EE8-951B-5B44ADF427F9}"/>
              </a:ext>
            </a:extLst>
          </p:cNvPr>
          <p:cNvSpPr/>
          <p:nvPr/>
        </p:nvSpPr>
        <p:spPr bwMode="auto">
          <a:xfrm>
            <a:off x="29477015" y="6809654"/>
            <a:ext cx="13094396" cy="4761371"/>
          </a:xfrm>
          <a:prstGeom prst="rect">
            <a:avLst/>
          </a:prstGeom>
          <a:noFill/>
          <a:ln w="9525" cap="flat" cmpd="sng" algn="ctr">
            <a:noFill/>
            <a:prstDash val="solid"/>
            <a:round/>
            <a:headEnd type="none" w="med" len="med"/>
            <a:tailEnd type="none" w="med" len="med"/>
          </a:ln>
          <a:effectLst/>
        </p:spPr>
        <p:txBody>
          <a:bodyPr vert="horz" wrap="square" lIns="82296" tIns="41148" rIns="82296" bIns="41148" numCol="1" rtlCol="0" anchor="t" anchorCtr="0" compatLnSpc="1">
            <a:prstTxWarp prst="textNoShape">
              <a:avLst/>
            </a:prstTxWarp>
          </a:bodyPr>
          <a:lstStyle/>
          <a:p>
            <a:endParaRPr lang="en-US" sz="1800" dirty="0">
              <a:latin typeface="Cambria" panose="02040503050406030204" pitchFamily="18" charset="0"/>
            </a:endParaRPr>
          </a:p>
          <a:p>
            <a:endParaRPr lang="en-US" sz="1260" dirty="0">
              <a:solidFill>
                <a:srgbClr val="202B6F"/>
              </a:solidFill>
            </a:endParaRPr>
          </a:p>
          <a:p>
            <a:pPr marL="411480" indent="-411480">
              <a:buFont typeface="Arial" pitchFamily="34" charset="0"/>
              <a:buChar char="•"/>
            </a:pPr>
            <a:endParaRPr lang="en-US" sz="3600" dirty="0">
              <a:solidFill>
                <a:srgbClr val="202B6F"/>
              </a:solidFill>
            </a:endParaRPr>
          </a:p>
          <a:p>
            <a:pPr marL="411480" indent="-411480">
              <a:buFont typeface="Arial" pitchFamily="34" charset="0"/>
              <a:buChar char="•"/>
            </a:pPr>
            <a:endParaRPr lang="en-US" sz="3600" dirty="0">
              <a:solidFill>
                <a:srgbClr val="202B6F"/>
              </a:solidFill>
            </a:endParaRPr>
          </a:p>
          <a:p>
            <a:pPr marL="411480" indent="-411480">
              <a:buFont typeface="Arial" pitchFamily="34" charset="0"/>
              <a:buChar char="•"/>
            </a:pPr>
            <a:endParaRPr lang="en-US" sz="3600" dirty="0">
              <a:solidFill>
                <a:srgbClr val="202B6F"/>
              </a:solidFill>
            </a:endParaRPr>
          </a:p>
        </p:txBody>
      </p:sp>
      <p:sp>
        <p:nvSpPr>
          <p:cNvPr id="42" name="Rounded Rectangle 12">
            <a:extLst>
              <a:ext uri="{FF2B5EF4-FFF2-40B4-BE49-F238E27FC236}">
                <a16:creationId xmlns:a16="http://schemas.microsoft.com/office/drawing/2014/main" id="{A98042E4-D87B-4216-BEBB-F1D026E0C199}"/>
              </a:ext>
            </a:extLst>
          </p:cNvPr>
          <p:cNvSpPr/>
          <p:nvPr/>
        </p:nvSpPr>
        <p:spPr bwMode="auto">
          <a:xfrm>
            <a:off x="-1" y="15422879"/>
            <a:ext cx="14306445" cy="6167881"/>
          </a:xfrm>
          <a:prstGeom prst="roundRect">
            <a:avLst>
              <a:gd name="adj" fmla="val 3539"/>
            </a:avLst>
          </a:prstGeom>
          <a:noFill/>
          <a:ln w="9525" cap="flat" cmpd="sng" algn="ctr">
            <a:noFill/>
            <a:prstDash val="solid"/>
            <a:round/>
            <a:headEnd type="none" w="med" len="med"/>
            <a:tailEnd type="none" w="med" len="med"/>
          </a:ln>
          <a:effectLst/>
        </p:spPr>
        <p:txBody>
          <a:bodyPr vert="horz" wrap="square" lIns="82296" tIns="41148" rIns="82296" bIns="41148" numCol="1" rtlCol="0" anchor="t" anchorCtr="0" compatLnSpc="1">
            <a:prstTxWarp prst="textNoShape">
              <a:avLst/>
            </a:prstTxWarp>
          </a:bodyPr>
          <a:lstStyle/>
          <a:p>
            <a:pPr marL="1200150" lvl="1" indent="-742950">
              <a:buFont typeface="+mj-lt"/>
              <a:buAutoNum type="arabicPeriod"/>
            </a:pPr>
            <a:r>
              <a:rPr lang="en-US" sz="5400" dirty="0">
                <a:effectLst/>
                <a:ea typeface="Calibri" panose="020F0502020204030204" pitchFamily="34" charset="0"/>
              </a:rPr>
              <a:t>Describe the frequency and severity of symptoms experienced by a large cohort of patients with advanced cancer. </a:t>
            </a:r>
          </a:p>
          <a:p>
            <a:pPr marL="1200150" lvl="1" indent="-742950">
              <a:buFont typeface="+mj-lt"/>
              <a:buAutoNum type="arabicPeriod"/>
            </a:pPr>
            <a:r>
              <a:rPr lang="en-US" sz="5400" dirty="0">
                <a:effectLst/>
                <a:ea typeface="Calibri" panose="020F0502020204030204" pitchFamily="34" charset="0"/>
              </a:rPr>
              <a:t>Pr</a:t>
            </a:r>
            <a:r>
              <a:rPr lang="en-US" sz="5400" dirty="0">
                <a:ea typeface="Calibri" panose="020F0502020204030204" pitchFamily="34" charset="0"/>
              </a:rPr>
              <a:t>esent the symptoms addressed by CONNECT nurses on Shared Care Plans (SCPs)</a:t>
            </a:r>
            <a:endParaRPr lang="en-US" sz="5400" dirty="0">
              <a:effectLst/>
              <a:ea typeface="Calibri" panose="020F0502020204030204" pitchFamily="34" charset="0"/>
            </a:endParaRPr>
          </a:p>
          <a:p>
            <a:pPr marL="1200150" lvl="1" indent="-742950">
              <a:buFont typeface="+mj-lt"/>
              <a:buAutoNum type="arabicPeriod"/>
            </a:pPr>
            <a:r>
              <a:rPr lang="en-US" sz="5400" dirty="0">
                <a:ea typeface="Calibri" panose="020F0502020204030204" pitchFamily="34" charset="0"/>
              </a:rPr>
              <a:t>D</a:t>
            </a:r>
            <a:r>
              <a:rPr lang="en-US" sz="5400" dirty="0">
                <a:effectLst/>
                <a:ea typeface="Calibri" panose="020F0502020204030204" pitchFamily="34" charset="0"/>
              </a:rPr>
              <a:t>escribe strategies utilized by PPC-nurses to address common cancer symptoms. </a:t>
            </a:r>
          </a:p>
          <a:p>
            <a:pPr marL="1200150" lvl="1" indent="-742950">
              <a:buFont typeface="+mj-lt"/>
              <a:buAutoNum type="arabicPeriod"/>
            </a:pPr>
            <a:endParaRPr lang="en-US" sz="5400" dirty="0">
              <a:ea typeface="Calibri" panose="020F0502020204030204" pitchFamily="34" charset="0"/>
            </a:endParaRPr>
          </a:p>
          <a:p>
            <a:pPr marL="971550" lvl="1" indent="-514350">
              <a:buFont typeface="Arial" panose="020B0604020202020204" pitchFamily="34" charset="0"/>
              <a:buChar char="•"/>
            </a:pPr>
            <a:endParaRPr lang="en-US" sz="4400" dirty="0">
              <a:effectLst/>
              <a:ea typeface="Calibri" panose="020F0502020204030204" pitchFamily="34" charset="0"/>
            </a:endParaRPr>
          </a:p>
          <a:p>
            <a:pPr lvl="1"/>
            <a:endParaRPr lang="en-US" sz="4000" dirty="0">
              <a:ea typeface="Calibri" panose="020F0502020204030204" pitchFamily="34" charset="0"/>
            </a:endParaRPr>
          </a:p>
          <a:p>
            <a:pPr marL="971550" lvl="1" indent="-514350">
              <a:buFont typeface="Arial" panose="020B0604020202020204" pitchFamily="34" charset="0"/>
              <a:buChar char="•"/>
            </a:pPr>
            <a:r>
              <a:rPr lang="en-US" sz="4400" dirty="0">
                <a:effectLst/>
                <a:ea typeface="Calibri" panose="020F0502020204030204" pitchFamily="34" charset="0"/>
              </a:rPr>
              <a:t>Secondary analysis of the CONNECT trial data.</a:t>
            </a:r>
          </a:p>
          <a:p>
            <a:pPr marL="971550" lvl="1" indent="-514350">
              <a:buFont typeface="Arial" panose="020B0604020202020204" pitchFamily="34" charset="0"/>
              <a:buChar char="•"/>
            </a:pPr>
            <a:r>
              <a:rPr lang="en-US" sz="4400" dirty="0">
                <a:ea typeface="Calibri" panose="020F0502020204030204" pitchFamily="34" charset="0"/>
              </a:rPr>
              <a:t>235 a</a:t>
            </a:r>
            <a:r>
              <a:rPr lang="en-US" sz="4400" dirty="0">
                <a:effectLst/>
                <a:ea typeface="Calibri" panose="020F0502020204030204" pitchFamily="34" charset="0"/>
              </a:rPr>
              <a:t>dult, ambulatory patients with metastatic solid tumors whose oncologist ‘would not be surprised if they died within a year’. </a:t>
            </a:r>
          </a:p>
          <a:p>
            <a:pPr marL="971550" lvl="1" indent="-514350">
              <a:buFont typeface="Arial" panose="020B0604020202020204" pitchFamily="34" charset="0"/>
              <a:buChar char="•"/>
            </a:pPr>
            <a:r>
              <a:rPr lang="en-US" sz="4400" dirty="0">
                <a:ea typeface="Calibri" panose="020F0502020204030204" pitchFamily="34" charset="0"/>
              </a:rPr>
              <a:t>23</a:t>
            </a:r>
            <a:r>
              <a:rPr lang="en-US" sz="4400" dirty="0">
                <a:effectLst/>
                <a:ea typeface="Calibri" panose="020F0502020204030204" pitchFamily="34" charset="0"/>
              </a:rPr>
              <a:t> oncology nurses received PPC training and conducted up to three monthly visits with patients. </a:t>
            </a:r>
          </a:p>
          <a:p>
            <a:pPr marL="971550" lvl="1" indent="-514350">
              <a:buFont typeface="Arial" panose="020B0604020202020204" pitchFamily="34" charset="0"/>
              <a:buChar char="•"/>
            </a:pPr>
            <a:r>
              <a:rPr lang="en-US" sz="4400" dirty="0">
                <a:effectLst/>
                <a:ea typeface="Calibri" panose="020F0502020204030204" pitchFamily="34" charset="0"/>
              </a:rPr>
              <a:t>Symptom prevalence and severity were assessed visit using the Edmonton Symptom Assessment Scale (ESAS) </a:t>
            </a:r>
          </a:p>
          <a:p>
            <a:pPr marL="971550" lvl="1" indent="-514350">
              <a:buFont typeface="Arial" panose="020B0604020202020204" pitchFamily="34" charset="0"/>
              <a:buChar char="•"/>
            </a:pPr>
            <a:r>
              <a:rPr lang="en-US" sz="4400" dirty="0">
                <a:effectLst/>
                <a:ea typeface="Calibri" panose="020F0502020204030204" pitchFamily="34" charset="0"/>
              </a:rPr>
              <a:t>Nurses collaboratively developed treatment strategies with patients targeting symptoms using SCPs.</a:t>
            </a:r>
            <a:endParaRPr lang="en-US" sz="4400" b="0" i="0" dirty="0">
              <a:solidFill>
                <a:srgbClr val="000000"/>
              </a:solidFill>
              <a:effectLst/>
            </a:endParaRPr>
          </a:p>
        </p:txBody>
      </p:sp>
      <p:sp>
        <p:nvSpPr>
          <p:cNvPr id="43" name="TextBox 42">
            <a:extLst>
              <a:ext uri="{FF2B5EF4-FFF2-40B4-BE49-F238E27FC236}">
                <a16:creationId xmlns:a16="http://schemas.microsoft.com/office/drawing/2014/main" id="{D5606BFF-9809-4328-9618-80A61B8D93E1}"/>
              </a:ext>
            </a:extLst>
          </p:cNvPr>
          <p:cNvSpPr txBox="1"/>
          <p:nvPr/>
        </p:nvSpPr>
        <p:spPr>
          <a:xfrm>
            <a:off x="485633" y="22210268"/>
            <a:ext cx="13776398" cy="992579"/>
          </a:xfrm>
          <a:prstGeom prst="rect">
            <a:avLst/>
          </a:prstGeom>
          <a:solidFill>
            <a:schemeClr val="accent1">
              <a:lumMod val="50000"/>
            </a:schemeClr>
          </a:solidFill>
          <a:ln>
            <a:solidFill>
              <a:schemeClr val="tx1"/>
            </a:solidFill>
          </a:ln>
        </p:spPr>
        <p:txBody>
          <a:bodyPr wrap="square" rtlCol="0">
            <a:spAutoFit/>
          </a:bodyPr>
          <a:lstStyle/>
          <a:p>
            <a:pPr algn="ctr"/>
            <a:r>
              <a:rPr lang="en-US" sz="5850" b="1" dirty="0">
                <a:solidFill>
                  <a:schemeClr val="bg1"/>
                </a:solidFill>
                <a:effectLst>
                  <a:outerShdw blurRad="38100" dist="38100" dir="2700000" algn="tl">
                    <a:srgbClr val="000000">
                      <a:alpha val="43137"/>
                    </a:srgbClr>
                  </a:outerShdw>
                </a:effectLst>
              </a:rPr>
              <a:t>Methods</a:t>
            </a:r>
          </a:p>
        </p:txBody>
      </p:sp>
      <p:sp>
        <p:nvSpPr>
          <p:cNvPr id="25" name="TextBox 24">
            <a:extLst>
              <a:ext uri="{FF2B5EF4-FFF2-40B4-BE49-F238E27FC236}">
                <a16:creationId xmlns:a16="http://schemas.microsoft.com/office/drawing/2014/main" id="{769239C8-675F-4CDE-8E40-F6EF44414799}"/>
              </a:ext>
            </a:extLst>
          </p:cNvPr>
          <p:cNvSpPr txBox="1"/>
          <p:nvPr/>
        </p:nvSpPr>
        <p:spPr>
          <a:xfrm>
            <a:off x="14973000" y="5764195"/>
            <a:ext cx="14046632" cy="992579"/>
          </a:xfrm>
          <a:prstGeom prst="rect">
            <a:avLst/>
          </a:prstGeom>
          <a:solidFill>
            <a:schemeClr val="accent1">
              <a:lumMod val="50000"/>
            </a:schemeClr>
          </a:solidFill>
          <a:ln>
            <a:solidFill>
              <a:schemeClr val="tx1"/>
            </a:solidFill>
          </a:ln>
        </p:spPr>
        <p:txBody>
          <a:bodyPr wrap="square" rtlCol="0">
            <a:spAutoFit/>
          </a:bodyPr>
          <a:lstStyle/>
          <a:p>
            <a:pPr algn="ctr"/>
            <a:r>
              <a:rPr lang="en-US" sz="5850" b="1" dirty="0">
                <a:solidFill>
                  <a:schemeClr val="bg1"/>
                </a:solidFill>
                <a:effectLst>
                  <a:outerShdw blurRad="38100" dist="38100" dir="2700000" algn="tl">
                    <a:srgbClr val="000000">
                      <a:alpha val="43137"/>
                    </a:srgbClr>
                  </a:outerShdw>
                </a:effectLst>
              </a:rPr>
              <a:t>Results</a:t>
            </a:r>
          </a:p>
        </p:txBody>
      </p:sp>
      <p:sp>
        <p:nvSpPr>
          <p:cNvPr id="100" name="TextBox 99">
            <a:extLst>
              <a:ext uri="{FF2B5EF4-FFF2-40B4-BE49-F238E27FC236}">
                <a16:creationId xmlns:a16="http://schemas.microsoft.com/office/drawing/2014/main" id="{623D850F-B9DB-4974-B6A4-827BD4C681D0}"/>
              </a:ext>
            </a:extLst>
          </p:cNvPr>
          <p:cNvSpPr txBox="1"/>
          <p:nvPr/>
        </p:nvSpPr>
        <p:spPr>
          <a:xfrm>
            <a:off x="503009" y="14400325"/>
            <a:ext cx="13800517" cy="992579"/>
          </a:xfrm>
          <a:prstGeom prst="rect">
            <a:avLst/>
          </a:prstGeom>
          <a:solidFill>
            <a:schemeClr val="accent1">
              <a:lumMod val="50000"/>
            </a:schemeClr>
          </a:solidFill>
          <a:ln>
            <a:solidFill>
              <a:schemeClr val="tx1"/>
            </a:solidFill>
          </a:ln>
        </p:spPr>
        <p:txBody>
          <a:bodyPr wrap="square" rtlCol="0">
            <a:spAutoFit/>
          </a:bodyPr>
          <a:lstStyle/>
          <a:p>
            <a:pPr algn="ctr"/>
            <a:r>
              <a:rPr lang="en-US" sz="5850" b="1" dirty="0">
                <a:solidFill>
                  <a:schemeClr val="bg1"/>
                </a:solidFill>
                <a:effectLst>
                  <a:outerShdw blurRad="38100" dist="38100" dir="2700000" algn="tl">
                    <a:srgbClr val="000000">
                      <a:alpha val="43137"/>
                    </a:srgbClr>
                  </a:outerShdw>
                </a:effectLst>
                <a:latin typeface="+mj-lt"/>
              </a:rPr>
              <a:t>Objectives</a:t>
            </a:r>
          </a:p>
        </p:txBody>
      </p:sp>
      <p:sp>
        <p:nvSpPr>
          <p:cNvPr id="149" name="TextBox 148">
            <a:extLst>
              <a:ext uri="{FF2B5EF4-FFF2-40B4-BE49-F238E27FC236}">
                <a16:creationId xmlns:a16="http://schemas.microsoft.com/office/drawing/2014/main" id="{F370801C-832E-41A1-9C36-57F43E159BBD}"/>
              </a:ext>
            </a:extLst>
          </p:cNvPr>
          <p:cNvSpPr txBox="1"/>
          <p:nvPr/>
        </p:nvSpPr>
        <p:spPr>
          <a:xfrm>
            <a:off x="503009" y="5729768"/>
            <a:ext cx="13803435" cy="992579"/>
          </a:xfrm>
          <a:prstGeom prst="rect">
            <a:avLst/>
          </a:prstGeom>
          <a:solidFill>
            <a:schemeClr val="accent1">
              <a:lumMod val="50000"/>
            </a:schemeClr>
          </a:solidFill>
          <a:ln>
            <a:solidFill>
              <a:schemeClr val="tx1"/>
            </a:solidFill>
          </a:ln>
        </p:spPr>
        <p:txBody>
          <a:bodyPr wrap="square" rtlCol="0">
            <a:spAutoFit/>
          </a:bodyPr>
          <a:lstStyle/>
          <a:p>
            <a:pPr algn="ctr"/>
            <a:r>
              <a:rPr lang="en-US" sz="5850" b="1" dirty="0">
                <a:solidFill>
                  <a:schemeClr val="bg1"/>
                </a:solidFill>
                <a:effectLst>
                  <a:outerShdw blurRad="38100" dist="38100" dir="2700000" algn="tl">
                    <a:srgbClr val="000000">
                      <a:alpha val="43137"/>
                    </a:srgbClr>
                  </a:outerShdw>
                </a:effectLst>
              </a:rPr>
              <a:t>Background</a:t>
            </a:r>
          </a:p>
        </p:txBody>
      </p:sp>
      <p:sp>
        <p:nvSpPr>
          <p:cNvPr id="150" name="Rounded Rectangle 12">
            <a:extLst>
              <a:ext uri="{FF2B5EF4-FFF2-40B4-BE49-F238E27FC236}">
                <a16:creationId xmlns:a16="http://schemas.microsoft.com/office/drawing/2014/main" id="{4A567FDC-E2E3-4323-B302-7374E3AB97FC}"/>
              </a:ext>
            </a:extLst>
          </p:cNvPr>
          <p:cNvSpPr/>
          <p:nvPr/>
        </p:nvSpPr>
        <p:spPr bwMode="auto">
          <a:xfrm>
            <a:off x="-1" y="6622583"/>
            <a:ext cx="14306445" cy="8397241"/>
          </a:xfrm>
          <a:prstGeom prst="roundRect">
            <a:avLst>
              <a:gd name="adj" fmla="val 3539"/>
            </a:avLst>
          </a:prstGeom>
          <a:noFill/>
          <a:ln w="9525" cap="flat" cmpd="sng" algn="ctr">
            <a:noFill/>
            <a:prstDash val="solid"/>
            <a:round/>
            <a:headEnd type="none" w="med" len="med"/>
            <a:tailEnd type="none" w="med" len="med"/>
          </a:ln>
          <a:effectLst/>
        </p:spPr>
        <p:txBody>
          <a:bodyPr vert="horz" wrap="square" lIns="82296" tIns="41148" rIns="82296" bIns="41148" numCol="1" rtlCol="0" anchor="t" anchorCtr="0" compatLnSpc="1">
            <a:prstTxWarp prst="textNoShape">
              <a:avLst/>
            </a:prstTxWarp>
          </a:bodyPr>
          <a:lstStyle/>
          <a:p>
            <a:pPr marL="1200150" lvl="1" indent="-742950">
              <a:buFont typeface="Arial" panose="020B0604020202020204" pitchFamily="34" charset="0"/>
              <a:buChar char="•"/>
            </a:pPr>
            <a:r>
              <a:rPr lang="en-US" sz="4800" dirty="0">
                <a:solidFill>
                  <a:srgbClr val="000000"/>
                </a:solidFill>
              </a:rPr>
              <a:t>A</a:t>
            </a:r>
            <a:r>
              <a:rPr lang="en-US" sz="4800" b="0" i="0" dirty="0">
                <a:solidFill>
                  <a:srgbClr val="000000"/>
                </a:solidFill>
                <a:effectLst/>
              </a:rPr>
              <a:t>ddition of specialty palliative care (SPC) to oncology care improves quality of life and symptom burden for patients with advanced cancer.</a:t>
            </a:r>
          </a:p>
          <a:p>
            <a:pPr marL="1200150" lvl="1" indent="-742950">
              <a:buFont typeface="Arial" panose="020B0604020202020204" pitchFamily="34" charset="0"/>
              <a:buChar char="•"/>
            </a:pPr>
            <a:r>
              <a:rPr lang="en-US" sz="4800" dirty="0">
                <a:solidFill>
                  <a:srgbClr val="000000"/>
                </a:solidFill>
              </a:rPr>
              <a:t>S</a:t>
            </a:r>
            <a:r>
              <a:rPr lang="en-US" sz="4800" b="0" i="0" dirty="0">
                <a:solidFill>
                  <a:srgbClr val="000000"/>
                </a:solidFill>
                <a:effectLst/>
              </a:rPr>
              <a:t>pecialty palliative care alone cannot meet patient  demand due to workforce limitations</a:t>
            </a:r>
          </a:p>
          <a:p>
            <a:pPr marL="1200150" lvl="1" indent="-742950">
              <a:buFont typeface="Arial" panose="020B0604020202020204" pitchFamily="34" charset="0"/>
              <a:buChar char="•"/>
            </a:pPr>
            <a:r>
              <a:rPr lang="en-US" sz="4800" b="0" i="0" dirty="0">
                <a:solidFill>
                  <a:srgbClr val="000000"/>
                </a:solidFill>
                <a:effectLst/>
              </a:rPr>
              <a:t>Primary palliative care (PPC), is the provision of palliative care by non-specialists</a:t>
            </a:r>
          </a:p>
          <a:p>
            <a:pPr marL="1200150" lvl="1" indent="-742950">
              <a:buFont typeface="Arial" panose="020B0604020202020204" pitchFamily="34" charset="0"/>
              <a:buChar char="•"/>
            </a:pPr>
            <a:r>
              <a:rPr lang="en-US" sz="4800" dirty="0">
                <a:solidFill>
                  <a:srgbClr val="000000"/>
                </a:solidFill>
              </a:rPr>
              <a:t>PPC </a:t>
            </a:r>
            <a:r>
              <a:rPr lang="en-US" sz="4800" b="0" i="0" dirty="0">
                <a:solidFill>
                  <a:srgbClr val="000000"/>
                </a:solidFill>
                <a:effectLst/>
              </a:rPr>
              <a:t>interventions are less likely than SPC to address physical needs and have not demonstrated an impact on symptom burden.</a:t>
            </a:r>
          </a:p>
        </p:txBody>
      </p:sp>
      <p:sp>
        <p:nvSpPr>
          <p:cNvPr id="151" name="TextBox 150">
            <a:extLst>
              <a:ext uri="{FF2B5EF4-FFF2-40B4-BE49-F238E27FC236}">
                <a16:creationId xmlns:a16="http://schemas.microsoft.com/office/drawing/2014/main" id="{88FA707D-3AC9-487A-904A-4BCEDF4ED7D0}"/>
              </a:ext>
            </a:extLst>
          </p:cNvPr>
          <p:cNvSpPr txBox="1"/>
          <p:nvPr/>
        </p:nvSpPr>
        <p:spPr>
          <a:xfrm>
            <a:off x="29780797" y="18817827"/>
            <a:ext cx="13404729" cy="992579"/>
          </a:xfrm>
          <a:prstGeom prst="rect">
            <a:avLst/>
          </a:prstGeom>
          <a:solidFill>
            <a:schemeClr val="accent1">
              <a:lumMod val="50000"/>
            </a:schemeClr>
          </a:solidFill>
          <a:ln>
            <a:solidFill>
              <a:schemeClr val="tx1"/>
            </a:solidFill>
          </a:ln>
        </p:spPr>
        <p:txBody>
          <a:bodyPr wrap="square" rtlCol="0">
            <a:spAutoFit/>
          </a:bodyPr>
          <a:lstStyle/>
          <a:p>
            <a:pPr algn="ctr"/>
            <a:r>
              <a:rPr lang="en-US" sz="5850" b="1" dirty="0">
                <a:solidFill>
                  <a:schemeClr val="bg1"/>
                </a:solidFill>
                <a:effectLst>
                  <a:outerShdw blurRad="38100" dist="38100" dir="2700000" algn="tl">
                    <a:srgbClr val="000000">
                      <a:alpha val="43137"/>
                    </a:srgbClr>
                  </a:outerShdw>
                </a:effectLst>
              </a:rPr>
              <a:t>Discussion/Impact</a:t>
            </a:r>
          </a:p>
        </p:txBody>
      </p:sp>
      <p:sp>
        <p:nvSpPr>
          <p:cNvPr id="152" name="Rounded Rectangle 12">
            <a:extLst>
              <a:ext uri="{FF2B5EF4-FFF2-40B4-BE49-F238E27FC236}">
                <a16:creationId xmlns:a16="http://schemas.microsoft.com/office/drawing/2014/main" id="{6DBCBC3F-2C69-4EB7-A002-375761A8C65A}"/>
              </a:ext>
            </a:extLst>
          </p:cNvPr>
          <p:cNvSpPr/>
          <p:nvPr/>
        </p:nvSpPr>
        <p:spPr bwMode="auto">
          <a:xfrm>
            <a:off x="29670778" y="19902266"/>
            <a:ext cx="13624766" cy="10429489"/>
          </a:xfrm>
          <a:prstGeom prst="roundRect">
            <a:avLst>
              <a:gd name="adj" fmla="val 3539"/>
            </a:avLst>
          </a:prstGeom>
          <a:noFill/>
          <a:ln w="9525" cap="flat" cmpd="sng" algn="ctr">
            <a:noFill/>
            <a:prstDash val="solid"/>
            <a:round/>
            <a:headEnd type="none" w="med" len="med"/>
            <a:tailEnd type="none" w="med" len="med"/>
          </a:ln>
          <a:effectLst/>
        </p:spPr>
        <p:txBody>
          <a:bodyPr vert="horz" wrap="square" lIns="82296" tIns="41148" rIns="82296" bIns="41148" numCol="1" rtlCol="0" anchor="t" anchorCtr="0" compatLnSpc="1">
            <a:prstTxWarp prst="textNoShape">
              <a:avLst/>
            </a:prstTxWarp>
          </a:bodyPr>
          <a:lstStyle/>
          <a:p>
            <a:pPr marL="514350" indent="-514350">
              <a:spcAft>
                <a:spcPts val="1200"/>
              </a:spcAft>
              <a:buFont typeface="Arial" panose="020B0604020202020204" pitchFamily="34" charset="0"/>
              <a:buChar char="•"/>
            </a:pPr>
            <a:r>
              <a:rPr lang="en-US" sz="4800" dirty="0">
                <a:solidFill>
                  <a:srgbClr val="000000"/>
                </a:solidFill>
                <a:cs typeface="Calibri"/>
              </a:rPr>
              <a:t>The symptoms that patients report most frequently and as most severe on shared care plans were addressed less frequently than expected. </a:t>
            </a:r>
          </a:p>
          <a:p>
            <a:pPr marL="514350" indent="-514350">
              <a:spcAft>
                <a:spcPts val="1200"/>
              </a:spcAft>
              <a:buFont typeface="Arial" panose="020B0604020202020204" pitchFamily="34" charset="0"/>
              <a:buChar char="•"/>
            </a:pPr>
            <a:endParaRPr lang="en-US" sz="2000" dirty="0">
              <a:solidFill>
                <a:srgbClr val="000000"/>
              </a:solidFill>
              <a:cs typeface="Calibri"/>
            </a:endParaRPr>
          </a:p>
          <a:p>
            <a:pPr marL="514350" indent="-514350">
              <a:spcAft>
                <a:spcPts val="1200"/>
              </a:spcAft>
              <a:buFont typeface="Arial" panose="020B0604020202020204" pitchFamily="34" charset="0"/>
              <a:buChar char="•"/>
            </a:pPr>
            <a:r>
              <a:rPr lang="en-US" sz="4800" dirty="0">
                <a:solidFill>
                  <a:srgbClr val="000000"/>
                </a:solidFill>
                <a:cs typeface="Calibri"/>
              </a:rPr>
              <a:t>Future nurse-led PPC interventions should be designed with input and continual feedback from nurses, to ensure they have the training, skills and resources they need to target and  manage patients’ most burdensome symptoms.</a:t>
            </a:r>
          </a:p>
          <a:p>
            <a:pPr marL="514350" indent="-514350">
              <a:spcAft>
                <a:spcPts val="1200"/>
              </a:spcAft>
              <a:buFont typeface="Arial" panose="020B0604020202020204" pitchFamily="34" charset="0"/>
              <a:buChar char="•"/>
            </a:pPr>
            <a:endParaRPr lang="en-US" sz="2000" dirty="0">
              <a:solidFill>
                <a:srgbClr val="000000"/>
              </a:solidFill>
              <a:cs typeface="Calibri"/>
            </a:endParaRPr>
          </a:p>
          <a:p>
            <a:pPr marL="514350" indent="-514350">
              <a:spcAft>
                <a:spcPts val="1200"/>
              </a:spcAft>
              <a:buFont typeface="Arial" panose="020B0604020202020204" pitchFamily="34" charset="0"/>
              <a:buChar char="•"/>
            </a:pPr>
            <a:r>
              <a:rPr lang="en-US" sz="4800" dirty="0">
                <a:solidFill>
                  <a:srgbClr val="000000"/>
                </a:solidFill>
                <a:cs typeface="Calibri"/>
              </a:rPr>
              <a:t>Further research is needed to understand how PPC interventions can be designed to more effectively target and improve symptom burden for patients with advanced cancer</a:t>
            </a:r>
          </a:p>
          <a:p>
            <a:pPr>
              <a:spcAft>
                <a:spcPts val="1200"/>
              </a:spcAft>
            </a:pPr>
            <a:endParaRPr lang="en-US" sz="4800" b="0" i="0" dirty="0">
              <a:solidFill>
                <a:srgbClr val="000000"/>
              </a:solidFill>
              <a:effectLst/>
              <a:cs typeface="Calibri"/>
            </a:endParaRPr>
          </a:p>
          <a:p>
            <a:pPr>
              <a:spcAft>
                <a:spcPts val="1200"/>
              </a:spcAft>
            </a:pPr>
            <a:endParaRPr lang="en-US" sz="4000" b="0" i="0" dirty="0">
              <a:solidFill>
                <a:srgbClr val="000000"/>
              </a:solidFill>
              <a:effectLst/>
              <a:cs typeface="Calibri"/>
            </a:endParaRPr>
          </a:p>
        </p:txBody>
      </p:sp>
      <p:sp>
        <p:nvSpPr>
          <p:cNvPr id="20" name="Rectangle 19">
            <a:extLst>
              <a:ext uri="{FF2B5EF4-FFF2-40B4-BE49-F238E27FC236}">
                <a16:creationId xmlns:a16="http://schemas.microsoft.com/office/drawing/2014/main" id="{3D3D9D70-E29A-DEEC-15F4-579E68055BA7}"/>
              </a:ext>
            </a:extLst>
          </p:cNvPr>
          <p:cNvSpPr/>
          <p:nvPr/>
        </p:nvSpPr>
        <p:spPr>
          <a:xfrm>
            <a:off x="33192720" y="1496644"/>
            <a:ext cx="10212847" cy="19537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B0D28C65-680D-7E34-A9D8-421108502C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8670" y="1496644"/>
            <a:ext cx="9199679" cy="195377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1" name="Chart 20">
            <a:extLst>
              <a:ext uri="{FF2B5EF4-FFF2-40B4-BE49-F238E27FC236}">
                <a16:creationId xmlns:a16="http://schemas.microsoft.com/office/drawing/2014/main" id="{C7D2B4F4-117B-3D89-FA6B-47E784802255}"/>
              </a:ext>
            </a:extLst>
          </p:cNvPr>
          <p:cNvGraphicFramePr>
            <a:graphicFrameLocks/>
          </p:cNvGraphicFramePr>
          <p:nvPr>
            <p:extLst>
              <p:ext uri="{D42A27DB-BD31-4B8C-83A1-F6EECF244321}">
                <p14:modId xmlns:p14="http://schemas.microsoft.com/office/powerpoint/2010/main" val="4133079348"/>
              </p:ext>
            </p:extLst>
          </p:nvPr>
        </p:nvGraphicFramePr>
        <p:xfrm>
          <a:off x="15200232" y="19517238"/>
          <a:ext cx="14046631" cy="10429489"/>
        </p:xfrm>
        <a:graphic>
          <a:graphicData uri="http://schemas.openxmlformats.org/drawingml/2006/chart">
            <c:chart xmlns:c="http://schemas.openxmlformats.org/drawingml/2006/chart" xmlns:r="http://schemas.openxmlformats.org/officeDocument/2006/relationships" r:id="rId4"/>
          </a:graphicData>
        </a:graphic>
      </p:graphicFrame>
      <p:pic>
        <p:nvPicPr>
          <p:cNvPr id="28" name="Picture 27">
            <a:extLst>
              <a:ext uri="{FF2B5EF4-FFF2-40B4-BE49-F238E27FC236}">
                <a16:creationId xmlns:a16="http://schemas.microsoft.com/office/drawing/2014/main" id="{6B5B6DB0-1CB3-CECF-A754-3C021B58F4CC}"/>
              </a:ext>
            </a:extLst>
          </p:cNvPr>
          <p:cNvPicPr>
            <a:picLocks noChangeAspect="1"/>
          </p:cNvPicPr>
          <p:nvPr/>
        </p:nvPicPr>
        <p:blipFill>
          <a:blip r:embed="rId5"/>
          <a:stretch>
            <a:fillRect/>
          </a:stretch>
        </p:blipFill>
        <p:spPr>
          <a:xfrm>
            <a:off x="29777883" y="7187172"/>
            <a:ext cx="13391573" cy="11002658"/>
          </a:xfrm>
          <a:prstGeom prst="rect">
            <a:avLst/>
          </a:prstGeom>
          <a:ln>
            <a:solidFill>
              <a:schemeClr val="accent1">
                <a:lumMod val="50000"/>
              </a:schemeClr>
            </a:solidFill>
          </a:ln>
        </p:spPr>
      </p:pic>
      <p:sp>
        <p:nvSpPr>
          <p:cNvPr id="34" name="TextBox 33">
            <a:extLst>
              <a:ext uri="{FF2B5EF4-FFF2-40B4-BE49-F238E27FC236}">
                <a16:creationId xmlns:a16="http://schemas.microsoft.com/office/drawing/2014/main" id="{09308B98-66A4-8110-BE79-C43145622BC5}"/>
              </a:ext>
            </a:extLst>
          </p:cNvPr>
          <p:cNvSpPr txBox="1"/>
          <p:nvPr/>
        </p:nvSpPr>
        <p:spPr>
          <a:xfrm>
            <a:off x="15200233" y="17918596"/>
            <a:ext cx="14046632" cy="1569660"/>
          </a:xfrm>
          <a:prstGeom prst="rect">
            <a:avLst/>
          </a:prstGeom>
          <a:solidFill>
            <a:schemeClr val="accent1">
              <a:lumMod val="50000"/>
            </a:schemeClr>
          </a:solidFill>
          <a:ln>
            <a:solidFill>
              <a:schemeClr val="tx1"/>
            </a:solidFill>
          </a:ln>
        </p:spPr>
        <p:txBody>
          <a:bodyPr wrap="square" rtlCol="0">
            <a:spAutoFit/>
          </a:bodyPr>
          <a:lstStyle/>
          <a:p>
            <a:pPr algn="ctr"/>
            <a:r>
              <a:rPr lang="en-US" sz="4800" dirty="0">
                <a:solidFill>
                  <a:schemeClr val="bg1"/>
                </a:solidFill>
              </a:rPr>
              <a:t>Figure 1: ESAS </a:t>
            </a:r>
            <a:r>
              <a:rPr lang="en-US" sz="4800" i="0" u="none" strike="noStrike" baseline="0" dirty="0">
                <a:solidFill>
                  <a:schemeClr val="bg1"/>
                </a:solidFill>
                <a:effectLst/>
              </a:rPr>
              <a:t>Severity Reported by Patients with Advanced Cancer during PPC Visits</a:t>
            </a:r>
            <a:endParaRPr lang="en-US" sz="4800" dirty="0">
              <a:solidFill>
                <a:schemeClr val="bg1"/>
              </a:solidFill>
            </a:endParaRPr>
          </a:p>
        </p:txBody>
      </p:sp>
      <p:sp>
        <p:nvSpPr>
          <p:cNvPr id="37" name="TextBox 36">
            <a:extLst>
              <a:ext uri="{FF2B5EF4-FFF2-40B4-BE49-F238E27FC236}">
                <a16:creationId xmlns:a16="http://schemas.microsoft.com/office/drawing/2014/main" id="{43099ADF-4C65-D507-8CD7-6EFAFF946D4D}"/>
              </a:ext>
            </a:extLst>
          </p:cNvPr>
          <p:cNvSpPr txBox="1"/>
          <p:nvPr/>
        </p:nvSpPr>
        <p:spPr>
          <a:xfrm>
            <a:off x="29780801" y="5775024"/>
            <a:ext cx="13404725" cy="1569660"/>
          </a:xfrm>
          <a:prstGeom prst="rect">
            <a:avLst/>
          </a:prstGeom>
          <a:solidFill>
            <a:schemeClr val="accent1">
              <a:lumMod val="50000"/>
            </a:schemeClr>
          </a:solidFill>
          <a:ln>
            <a:solidFill>
              <a:schemeClr val="tx1"/>
            </a:solidFill>
          </a:ln>
        </p:spPr>
        <p:txBody>
          <a:bodyPr wrap="square" rtlCol="0">
            <a:spAutoFit/>
          </a:bodyPr>
          <a:lstStyle/>
          <a:p>
            <a:pPr algn="ctr"/>
            <a:r>
              <a:rPr lang="en-US" sz="4800" dirty="0">
                <a:solidFill>
                  <a:schemeClr val="bg1"/>
                </a:solidFill>
              </a:rPr>
              <a:t>Figure 2: PPC Visits in which ESAS Symptoms Reported and Addressed by Nurses</a:t>
            </a:r>
          </a:p>
        </p:txBody>
      </p:sp>
      <p:sp>
        <p:nvSpPr>
          <p:cNvPr id="44" name="Rounded Rectangle 12">
            <a:extLst>
              <a:ext uri="{FF2B5EF4-FFF2-40B4-BE49-F238E27FC236}">
                <a16:creationId xmlns:a16="http://schemas.microsoft.com/office/drawing/2014/main" id="{BD65B4C3-9390-640E-5CA8-D499AE9E4A49}"/>
              </a:ext>
            </a:extLst>
          </p:cNvPr>
          <p:cNvSpPr/>
          <p:nvPr/>
        </p:nvSpPr>
        <p:spPr bwMode="auto">
          <a:xfrm>
            <a:off x="14973000" y="6835021"/>
            <a:ext cx="14046631" cy="10549059"/>
          </a:xfrm>
          <a:prstGeom prst="roundRect">
            <a:avLst>
              <a:gd name="adj" fmla="val 3539"/>
            </a:avLst>
          </a:prstGeom>
          <a:noFill/>
          <a:ln w="9525" cap="flat" cmpd="sng" algn="ctr">
            <a:noFill/>
            <a:prstDash val="solid"/>
            <a:round/>
            <a:headEnd type="none" w="med" len="med"/>
            <a:tailEnd type="none" w="med" len="med"/>
          </a:ln>
          <a:effectLst/>
        </p:spPr>
        <p:txBody>
          <a:bodyPr vert="horz" wrap="square" lIns="82296" tIns="41148" rIns="82296" bIns="41148" numCol="1" rtlCol="0" anchor="t" anchorCtr="0" compatLnSpc="1">
            <a:prstTxWarp prst="textNoShape">
              <a:avLst/>
            </a:prstTxWarp>
          </a:bodyPr>
          <a:lstStyle/>
          <a:p>
            <a:pPr marL="685800" indent="-685800">
              <a:spcAft>
                <a:spcPts val="1200"/>
              </a:spcAft>
              <a:buFont typeface="Arial" panose="020B0604020202020204" pitchFamily="34" charset="0"/>
              <a:buChar char="•"/>
            </a:pPr>
            <a:r>
              <a:rPr lang="en-US" sz="6000" dirty="0">
                <a:solidFill>
                  <a:srgbClr val="000000"/>
                </a:solidFill>
                <a:cs typeface="Calibri"/>
              </a:rPr>
              <a:t>The symptoms with the highest average severity and prevalence were </a:t>
            </a:r>
            <a:r>
              <a:rPr lang="en-US" sz="6000" b="1" dirty="0">
                <a:solidFill>
                  <a:srgbClr val="000000"/>
                </a:solidFill>
                <a:cs typeface="Calibri"/>
              </a:rPr>
              <a:t>tiredness</a:t>
            </a:r>
            <a:r>
              <a:rPr lang="en-US" sz="6000" dirty="0">
                <a:solidFill>
                  <a:srgbClr val="000000"/>
                </a:solidFill>
                <a:cs typeface="Calibri"/>
              </a:rPr>
              <a:t>, </a:t>
            </a:r>
            <a:r>
              <a:rPr lang="en-US" sz="6000" b="1" dirty="0">
                <a:solidFill>
                  <a:srgbClr val="000000"/>
                </a:solidFill>
                <a:cs typeface="Calibri"/>
              </a:rPr>
              <a:t>low sense of well-being</a:t>
            </a:r>
            <a:r>
              <a:rPr lang="en-US" sz="6000" dirty="0">
                <a:solidFill>
                  <a:srgbClr val="000000"/>
                </a:solidFill>
                <a:cs typeface="Calibri"/>
              </a:rPr>
              <a:t>, and </a:t>
            </a:r>
            <a:r>
              <a:rPr lang="en-US" sz="6000" b="1" dirty="0">
                <a:solidFill>
                  <a:srgbClr val="000000"/>
                </a:solidFill>
                <a:cs typeface="Calibri"/>
              </a:rPr>
              <a:t>poor appetite</a:t>
            </a:r>
            <a:r>
              <a:rPr lang="en-US" sz="6000" dirty="0">
                <a:solidFill>
                  <a:srgbClr val="000000"/>
                </a:solidFill>
                <a:cs typeface="Calibri"/>
              </a:rPr>
              <a:t>.</a:t>
            </a:r>
          </a:p>
          <a:p>
            <a:pPr marL="685800" indent="-685800">
              <a:spcAft>
                <a:spcPts val="1200"/>
              </a:spcAft>
              <a:buFont typeface="Arial" panose="020B0604020202020204" pitchFamily="34" charset="0"/>
              <a:buChar char="•"/>
            </a:pPr>
            <a:r>
              <a:rPr lang="en-US" sz="6000" dirty="0">
                <a:solidFill>
                  <a:srgbClr val="000000"/>
                </a:solidFill>
                <a:cs typeface="Calibri"/>
              </a:rPr>
              <a:t>Moderately severe symptoms were addressed on SCPs </a:t>
            </a:r>
            <a:r>
              <a:rPr lang="en-US" sz="6000" b="1" dirty="0">
                <a:solidFill>
                  <a:srgbClr val="000000"/>
                </a:solidFill>
                <a:cs typeface="Calibri"/>
              </a:rPr>
              <a:t>ranging from 4% (drowsiness)</a:t>
            </a:r>
            <a:r>
              <a:rPr lang="en-US" sz="6000" dirty="0">
                <a:solidFill>
                  <a:srgbClr val="000000"/>
                </a:solidFill>
                <a:cs typeface="Calibri"/>
              </a:rPr>
              <a:t> to </a:t>
            </a:r>
            <a:r>
              <a:rPr lang="en-US" sz="6000" b="1" dirty="0">
                <a:solidFill>
                  <a:srgbClr val="000000"/>
                </a:solidFill>
                <a:cs typeface="Calibri"/>
              </a:rPr>
              <a:t>35% (tiredness) of the time</a:t>
            </a:r>
            <a:r>
              <a:rPr lang="en-US" sz="6000" dirty="0">
                <a:solidFill>
                  <a:srgbClr val="000000"/>
                </a:solidFill>
                <a:cs typeface="Calibri"/>
              </a:rPr>
              <a:t>.  </a:t>
            </a:r>
          </a:p>
          <a:p>
            <a:pPr marL="685800" indent="-685800">
              <a:spcAft>
                <a:spcPts val="1200"/>
              </a:spcAft>
              <a:buFont typeface="Arial" panose="020B0604020202020204" pitchFamily="34" charset="0"/>
              <a:buChar char="•"/>
            </a:pPr>
            <a:r>
              <a:rPr lang="en-US" sz="6000" dirty="0">
                <a:solidFill>
                  <a:srgbClr val="000000"/>
                </a:solidFill>
                <a:cs typeface="Calibri"/>
              </a:rPr>
              <a:t>SCPs tended to include </a:t>
            </a:r>
            <a:r>
              <a:rPr lang="en-US" sz="6000" b="1" dirty="0">
                <a:solidFill>
                  <a:srgbClr val="000000"/>
                </a:solidFill>
                <a:cs typeface="Calibri"/>
              </a:rPr>
              <a:t>non-pharmaceutical interventions</a:t>
            </a:r>
            <a:r>
              <a:rPr lang="en-US" sz="6000" dirty="0">
                <a:solidFill>
                  <a:srgbClr val="000000"/>
                </a:solidFill>
                <a:cs typeface="Calibri"/>
              </a:rPr>
              <a:t> more often than  pharmaceutical interventions. </a:t>
            </a:r>
          </a:p>
        </p:txBody>
      </p:sp>
    </p:spTree>
    <p:extLst>
      <p:ext uri="{BB962C8B-B14F-4D97-AF65-F5344CB8AC3E}">
        <p14:creationId xmlns:p14="http://schemas.microsoft.com/office/powerpoint/2010/main" val="11045642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12759</TotalTime>
  <Words>415</Words>
  <Application>Microsoft Macintosh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Chandler Mitchell</dc:creator>
  <cp:lastModifiedBy>Evelyn Castillo</cp:lastModifiedBy>
  <cp:revision>140</cp:revision>
  <dcterms:created xsi:type="dcterms:W3CDTF">2018-04-04T13:29:48Z</dcterms:created>
  <dcterms:modified xsi:type="dcterms:W3CDTF">2022-09-15T11:57:44Z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2022-03-21T21:16:00Z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2d274cd7-8150-48e0-b150-0989489915f5</vt:lpwstr>
  </property>
  <property fmtid="{D5CDD505-2E9C-101B-9397-08002B2CF9AE}" pid="8" name="MSIP_Label_5e4b1be8-281e-475d-98b0-21c3457e5a46_ContentBits">
    <vt:lpwstr>0</vt:lpwstr>
  </property>
</Properties>
</file>