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4"/>
  </p:sldMasterIdLst>
  <p:notesMasterIdLst>
    <p:notesMasterId r:id="rId6"/>
  </p:notesMasterIdLst>
  <p:sldIdLst>
    <p:sldId id="268" r:id="rId5"/>
  </p:sldIdLst>
  <p:sldSz cx="51206400" cy="30724475"/>
  <p:notesSz cx="6858000" cy="9144000"/>
  <p:embeddedFontLst>
    <p:embeddedFont>
      <p:font typeface="Arial Black" panose="020B0604020202020204" pitchFamily="3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Lato Black" panose="020F0502020204030204" pitchFamily="34" charset="0"/>
      <p:bold r:id="rId18"/>
      <p:italic r:id="rId19"/>
      <p:boldItalic r:id="rId20"/>
    </p:embeddedFont>
  </p:embeddedFontLst>
  <p:defaultTextStyle>
    <a:defPPr>
      <a:defRPr lang="en-US"/>
    </a:defPPr>
    <a:lvl1pPr marL="0" algn="l" defTabSz="483580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1pPr>
    <a:lvl2pPr marL="483580" algn="l" defTabSz="483580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2pPr>
    <a:lvl3pPr marL="967161" algn="l" defTabSz="483580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3pPr>
    <a:lvl4pPr marL="1450741" algn="l" defTabSz="483580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4pPr>
    <a:lvl5pPr marL="1934322" algn="l" defTabSz="483580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5pPr>
    <a:lvl6pPr marL="2417902" algn="l" defTabSz="483580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6pPr>
    <a:lvl7pPr marL="2901483" algn="l" defTabSz="483580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7pPr>
    <a:lvl8pPr marL="3385063" algn="l" defTabSz="483580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8pPr>
    <a:lvl9pPr marL="3868644" algn="l" defTabSz="483580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6153" userDrawn="1">
          <p15:clr>
            <a:srgbClr val="A4A3A4"/>
          </p15:clr>
        </p15:guide>
        <p15:guide id="3" pos="6247" userDrawn="1">
          <p15:clr>
            <a:srgbClr val="A4A3A4"/>
          </p15:clr>
        </p15:guide>
        <p15:guide id="4" pos="274" userDrawn="1">
          <p15:clr>
            <a:srgbClr val="A4A3A4"/>
          </p15:clr>
        </p15:guide>
        <p15:guide id="5" pos="772" userDrawn="1">
          <p15:clr>
            <a:srgbClr val="A4A3A4"/>
          </p15:clr>
        </p15:guide>
        <p15:guide id="6" orient="horz" pos="96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941651"/>
    <a:srgbClr val="D883FF"/>
    <a:srgbClr val="942093"/>
    <a:srgbClr val="263238"/>
    <a:srgbClr val="700C04"/>
    <a:srgbClr val="892709"/>
    <a:srgbClr val="BF360C"/>
    <a:srgbClr val="5E1B06"/>
    <a:srgbClr val="952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 autoAdjust="0"/>
    <p:restoredTop sz="90544" autoAdjust="0"/>
  </p:normalViewPr>
  <p:slideViewPr>
    <p:cSldViewPr snapToGrid="0" showGuides="1">
      <p:cViewPr varScale="1">
        <p:scale>
          <a:sx n="25" d="100"/>
          <a:sy n="25" d="100"/>
        </p:scale>
        <p:origin x="1752" y="240"/>
      </p:cViewPr>
      <p:guideLst>
        <p:guide pos="16153"/>
        <p:guide pos="6247"/>
        <p:guide pos="274"/>
        <p:guide pos="772"/>
        <p:guide orient="horz" pos="9677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1143000"/>
            <a:ext cx="5140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1pPr>
    <a:lvl2pPr marL="483580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2pPr>
    <a:lvl3pPr marL="967161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3pPr>
    <a:lvl4pPr marL="1450741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4pPr>
    <a:lvl5pPr marL="1934322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5pPr>
    <a:lvl6pPr marL="2417902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901483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5063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8644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1143000"/>
            <a:ext cx="5140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028290"/>
            <a:ext cx="38404800" cy="10696669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6137464"/>
            <a:ext cx="38404800" cy="7417967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1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6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635794"/>
            <a:ext cx="11041380" cy="26037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635794"/>
            <a:ext cx="32484060" cy="2603757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3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659787"/>
            <a:ext cx="44165520" cy="12780526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20561221"/>
            <a:ext cx="44165520" cy="6720977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8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8178969"/>
            <a:ext cx="21762720" cy="19494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8178969"/>
            <a:ext cx="21762720" cy="19494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2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635796"/>
            <a:ext cx="44165520" cy="593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531766"/>
            <a:ext cx="21662705" cy="3691202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1222968"/>
            <a:ext cx="21662705" cy="165072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531766"/>
            <a:ext cx="21769390" cy="3691202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1222968"/>
            <a:ext cx="21769390" cy="165072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8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6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0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048298"/>
            <a:ext cx="16515395" cy="7169044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423758"/>
            <a:ext cx="25923240" cy="21834291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217343"/>
            <a:ext cx="16515395" cy="17076267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048298"/>
            <a:ext cx="16515395" cy="7169044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423758"/>
            <a:ext cx="25923240" cy="21834291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217343"/>
            <a:ext cx="16515395" cy="17076267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0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635796"/>
            <a:ext cx="44165520" cy="5938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8178969"/>
            <a:ext cx="44165520" cy="19494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8477039"/>
            <a:ext cx="11521440" cy="1635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8477039"/>
            <a:ext cx="17282160" cy="1635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8477039"/>
            <a:ext cx="11521440" cy="1635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/>
          <p:nvPr/>
        </p:nvSpPr>
        <p:spPr>
          <a:xfrm>
            <a:off x="0" y="2"/>
            <a:ext cx="12710535" cy="3072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92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sz="1692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692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97963" y="10254433"/>
            <a:ext cx="11380195" cy="1745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500" b="1" dirty="0">
                <a:latin typeface="Lato Black" panose="020F0A02020204030203" pitchFamily="34" charset="0"/>
                <a:cs typeface="Arial" panose="020B0604020202020204" pitchFamily="34" charset="0"/>
              </a:rPr>
              <a:t>INTRO</a:t>
            </a:r>
          </a:p>
          <a:p>
            <a:pPr marL="508016" indent="-50801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500" dirty="0">
                <a:latin typeface="Lato" panose="020F0502020204030203" pitchFamily="34" charset="0"/>
                <a:cs typeface="Arial" panose="020B0604020202020204" pitchFamily="34" charset="0"/>
              </a:rPr>
              <a:t>People who receive tracheostomies for prolonged mechanical ventilation (PMV) have high mortality, poor patient centered outcomes &amp; high resource utilization.</a:t>
            </a:r>
          </a:p>
          <a:p>
            <a:pPr marL="508016" indent="-50801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500" dirty="0">
                <a:latin typeface="Lato" panose="020F0502020204030203" pitchFamily="34" charset="0"/>
                <a:cs typeface="Arial" panose="020B0604020202020204" pitchFamily="34" charset="0"/>
              </a:rPr>
              <a:t>Little is known about how their surrogates make decisions to pursue tracheostomy.</a:t>
            </a:r>
          </a:p>
          <a:p>
            <a:pPr marL="508016" indent="-508016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5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500" b="1" dirty="0">
                <a:solidFill>
                  <a:srgbClr val="8C1616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METHODS</a:t>
            </a:r>
          </a:p>
          <a:p>
            <a:pPr>
              <a:lnSpc>
                <a:spcPct val="120000"/>
              </a:lnSpc>
            </a:pPr>
            <a:endParaRPr lang="en-US" sz="45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500" b="1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en-US" sz="45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500" dirty="0">
                <a:latin typeface="Lato" panose="020F0502020204030203" pitchFamily="34" charset="0"/>
                <a:cs typeface="Arial" panose="020B0604020202020204" pitchFamily="34" charset="0"/>
              </a:rPr>
              <a:t>N = up to 25</a:t>
            </a:r>
          </a:p>
          <a:p>
            <a:pPr>
              <a:lnSpc>
                <a:spcPct val="120000"/>
              </a:lnSpc>
            </a:pPr>
            <a:endParaRPr lang="en-US" sz="45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5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5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5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5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5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5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5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44B05-C5D7-4580-8933-5B2F47EB56B0}"/>
              </a:ext>
            </a:extLst>
          </p:cNvPr>
          <p:cNvSpPr txBox="1"/>
          <p:nvPr/>
        </p:nvSpPr>
        <p:spPr>
          <a:xfrm>
            <a:off x="702010" y="630390"/>
            <a:ext cx="1189600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Lato" panose="020F0502020204030203" pitchFamily="34" charset="0"/>
                <a:cs typeface="Lato" panose="020F0502020204030203" pitchFamily="34" charset="0"/>
              </a:rPr>
              <a:t>Understanding Perspectives of Surrogate Decision Makers of Patients who Received Tracheostomies for Prolonged Mechanical Ventilation </a:t>
            </a:r>
            <a:br>
              <a:rPr lang="en-US" sz="5500" i="1" dirty="0">
                <a:latin typeface="Lato" panose="020F0502020204030203" pitchFamily="34" charset="0"/>
                <a:cs typeface="Lato" panose="020F0502020204030203" pitchFamily="34" charset="0"/>
              </a:rPr>
            </a:br>
            <a:endParaRPr lang="en-US" sz="5500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F9E57F-C64F-4827-8C49-BB9DBDC073C7}"/>
              </a:ext>
            </a:extLst>
          </p:cNvPr>
          <p:cNvSpPr txBox="1"/>
          <p:nvPr/>
        </p:nvSpPr>
        <p:spPr>
          <a:xfrm>
            <a:off x="1364392" y="4445748"/>
            <a:ext cx="9061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highlight>
                  <a:srgbClr val="FFD54F"/>
                </a:highlight>
                <a:latin typeface="Lato" panose="020F0502020204030203" pitchFamily="34" charset="0"/>
                <a:cs typeface="Lato" panose="020F0502020204030203" pitchFamily="34" charset="0"/>
              </a:rPr>
              <a:t>AC Moale,</a:t>
            </a:r>
            <a:r>
              <a:rPr lang="en-US" sz="42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200" dirty="0">
                <a:latin typeface="Lato" panose="020F0502020204030203" pitchFamily="34" charset="0"/>
                <a:cs typeface="Lato" panose="020F0502020204030203" pitchFamily="34" charset="0"/>
              </a:rPr>
              <a:t>BJ McVerry, LP Scheunemann, AC Zemke, JC Chang</a:t>
            </a:r>
            <a:endParaRPr lang="en-US" sz="42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Graphic 18">
            <a:extLst>
              <a:ext uri="{FF2B5EF4-FFF2-40B4-BE49-F238E27FC236}">
                <a16:creationId xmlns:a16="http://schemas.microsoft.com/office/drawing/2014/main" id="{BDF411EE-4753-4C32-9DAF-D5DA024A3893}"/>
              </a:ext>
            </a:extLst>
          </p:cNvPr>
          <p:cNvSpPr/>
          <p:nvPr/>
        </p:nvSpPr>
        <p:spPr>
          <a:xfrm>
            <a:off x="790122" y="4684859"/>
            <a:ext cx="320391" cy="297961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92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2B62D-A7CC-2863-AF96-F146689ED9F9}"/>
              </a:ext>
            </a:extLst>
          </p:cNvPr>
          <p:cNvSpPr txBox="1"/>
          <p:nvPr/>
        </p:nvSpPr>
        <p:spPr>
          <a:xfrm>
            <a:off x="438385" y="17925909"/>
            <a:ext cx="33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Qualitative content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50CFB5-BC47-B02B-94B1-337F1E35C899}"/>
              </a:ext>
            </a:extLst>
          </p:cNvPr>
          <p:cNvSpPr txBox="1"/>
          <p:nvPr/>
        </p:nvSpPr>
        <p:spPr>
          <a:xfrm>
            <a:off x="4527524" y="17952687"/>
            <a:ext cx="7560922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Inclusion: </a:t>
            </a: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Adult, surrogate decision makers of critically ill patients who received a tracheostomy for persistent respiratory failure after acute illness.</a:t>
            </a:r>
          </a:p>
          <a:p>
            <a:endParaRPr lang="en-US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Exclusion: </a:t>
            </a: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surrogates of patients who received an emergent tracheostomy, lung transplant patents &amp; head/neck surgery patients</a:t>
            </a:r>
            <a:endParaRPr lang="en-US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7AFBDC-9102-2BD5-43CB-CDDF678CD304}"/>
              </a:ext>
            </a:extLst>
          </p:cNvPr>
          <p:cNvGrpSpPr/>
          <p:nvPr/>
        </p:nvGrpSpPr>
        <p:grpSpPr>
          <a:xfrm>
            <a:off x="12710534" y="23210461"/>
            <a:ext cx="38549031" cy="6690296"/>
            <a:chOff x="12561992" y="20848097"/>
            <a:chExt cx="26119650" cy="669029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C639ED-BE8F-0D4E-D721-B4D3AAB93469}"/>
                </a:ext>
              </a:extLst>
            </p:cNvPr>
            <p:cNvSpPr/>
            <p:nvPr/>
          </p:nvSpPr>
          <p:spPr>
            <a:xfrm>
              <a:off x="12561992" y="20848097"/>
              <a:ext cx="26119650" cy="411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4CC7A2-8062-0908-F89D-8D4C886EB711}"/>
                </a:ext>
              </a:extLst>
            </p:cNvPr>
            <p:cNvSpPr txBox="1"/>
            <p:nvPr/>
          </p:nvSpPr>
          <p:spPr>
            <a:xfrm>
              <a:off x="12823052" y="20890419"/>
              <a:ext cx="12086639" cy="664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 b="1" i="1" dirty="0">
                  <a:solidFill>
                    <a:schemeClr val="accent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Next steps: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en-US" sz="6500" i="1" dirty="0">
                  <a:solidFill>
                    <a:schemeClr val="accent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Interventions aimed at improving the decision-making process, and available resources and support for surrogates.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endParaRPr lang="en-US" sz="5000" b="1" i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857250" indent="-857250">
                <a:buFont typeface="Arial" panose="020B0604020202020204" pitchFamily="34" charset="0"/>
                <a:buChar char="•"/>
              </a:pPr>
              <a:endParaRPr lang="en-US" sz="5000" b="1" i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857250" indent="-857250">
                <a:buFont typeface="Arial" panose="020B0604020202020204" pitchFamily="34" charset="0"/>
                <a:buChar char="•"/>
              </a:pPr>
              <a:endParaRPr lang="en-US" sz="6600" i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74AF39-1F63-A71D-A86D-F5150F10626F}"/>
                </a:ext>
              </a:extLst>
            </p:cNvPr>
            <p:cNvSpPr txBox="1"/>
            <p:nvPr/>
          </p:nvSpPr>
          <p:spPr>
            <a:xfrm>
              <a:off x="27752688" y="20850529"/>
              <a:ext cx="10208498" cy="512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i="1" dirty="0">
                  <a:solidFill>
                    <a:schemeClr val="accent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Questions to audience: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en-US" sz="6500" i="1" dirty="0">
                  <a:solidFill>
                    <a:schemeClr val="accent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What else would you ask?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en-US" sz="6500" i="1" dirty="0">
                  <a:solidFill>
                    <a:schemeClr val="accent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How have you seen qualitative content analysis most effectively applied?</a:t>
              </a:r>
            </a:p>
            <a:p>
              <a:endParaRPr lang="en-US" sz="6600" i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CD67-15E8-5AE8-8358-39394B2B967F}"/>
              </a:ext>
            </a:extLst>
          </p:cNvPr>
          <p:cNvSpPr/>
          <p:nvPr/>
        </p:nvSpPr>
        <p:spPr>
          <a:xfrm>
            <a:off x="702009" y="6214176"/>
            <a:ext cx="11318129" cy="35806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3C39C-01B4-CE09-A824-1BC59A464D2F}"/>
              </a:ext>
            </a:extLst>
          </p:cNvPr>
          <p:cNvSpPr txBox="1"/>
          <p:nvPr/>
        </p:nvSpPr>
        <p:spPr>
          <a:xfrm>
            <a:off x="1073334" y="6428596"/>
            <a:ext cx="77261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I am:</a:t>
            </a:r>
          </a:p>
          <a:p>
            <a:r>
              <a:rPr lang="en-US" sz="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Amanda Moale, MD</a:t>
            </a:r>
          </a:p>
          <a:p>
            <a:r>
              <a:rPr lang="en-US" sz="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Pulmonary and Critical Care Medicine Fellow</a:t>
            </a:r>
          </a:p>
        </p:txBody>
      </p:sp>
      <p:pic>
        <p:nvPicPr>
          <p:cNvPr id="23" name="Picture 2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FEA99D4-4EFA-FB2D-1132-626BA6425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347" y="6231905"/>
            <a:ext cx="2883542" cy="3562873"/>
          </a:xfrm>
          <a:prstGeom prst="rect">
            <a:avLst/>
          </a:prstGeom>
        </p:spPr>
      </p:pic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84660C7E-ECDB-EAEA-1ED7-E0B3D6170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783088"/>
              </p:ext>
            </p:extLst>
          </p:nvPr>
        </p:nvGraphicFramePr>
        <p:xfrm>
          <a:off x="13399537" y="595048"/>
          <a:ext cx="20742458" cy="220966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42458">
                  <a:extLst>
                    <a:ext uri="{9D8B030D-6E8A-4147-A177-3AD203B41FA5}">
                      <a16:colId xmlns:a16="http://schemas.microsoft.com/office/drawing/2014/main" val="1206470094"/>
                    </a:ext>
                  </a:extLst>
                </a:gridCol>
              </a:tblGrid>
              <a:tr h="97837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bg1"/>
                          </a:solidFill>
                        </a:rPr>
                        <a:t>Interview Guide Topics </a:t>
                      </a:r>
                      <a:endParaRPr lang="en-US" sz="6000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300547"/>
                  </a:ext>
                </a:extLst>
              </a:tr>
              <a:tr h="1718524">
                <a:tc>
                  <a:txBody>
                    <a:bodyPr/>
                    <a:lstStyle/>
                    <a:p>
                      <a:r>
                        <a:rPr lang="en-US" sz="6000" dirty="0"/>
                        <a:t>          Tracheostomy Discussion </a:t>
                      </a:r>
                      <a:endParaRPr lang="en-US" sz="6000" i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342164"/>
                  </a:ext>
                </a:extLst>
              </a:tr>
              <a:tr h="8628404">
                <a:tc>
                  <a:txBody>
                    <a:bodyPr/>
                    <a:lstStyle/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5800" dirty="0"/>
                        <a:t>Before deciding on tracheostomy for your loved one, what were your ideas about what a tracheostomy was for?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endParaRPr lang="en-US" sz="5800" dirty="0"/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5800" dirty="0"/>
                        <a:t>What did the health care team tell you about tracheostomy leading up to the decision?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endParaRPr lang="en-US" sz="5800" dirty="0"/>
                    </a:p>
                    <a:p>
                      <a:pPr marL="1143000" lvl="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5800" dirty="0"/>
                        <a:t>What questions did you have about your loved one getting a tracheostomy and staying on the ventilator?</a:t>
                      </a:r>
                    </a:p>
                    <a:p>
                      <a:pPr marL="1143000" lvl="0" indent="-1143000">
                        <a:buFont typeface="Arial" panose="020B0604020202020204" pitchFamily="34" charset="0"/>
                        <a:buChar char="•"/>
                      </a:pPr>
                      <a:endParaRPr lang="en-US" sz="5800" dirty="0"/>
                    </a:p>
                    <a:p>
                      <a:pPr marL="1143000" lvl="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5800" dirty="0"/>
                        <a:t>How was the decision for tracheostomy made?</a:t>
                      </a:r>
                      <a:endParaRPr lang="en-US" sz="5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52981"/>
                  </a:ext>
                </a:extLst>
              </a:tr>
              <a:tr h="1718524">
                <a:tc>
                  <a:txBody>
                    <a:bodyPr/>
                    <a:lstStyle/>
                    <a:p>
                      <a:r>
                        <a:rPr lang="en-US" sz="6000" dirty="0"/>
                        <a:t>          Life after Tracheostomy </a:t>
                      </a:r>
                      <a:endParaRPr lang="en-US" sz="60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00512"/>
                  </a:ext>
                </a:extLst>
              </a:tr>
              <a:tr h="2347455">
                <a:tc>
                  <a:txBody>
                    <a:bodyPr/>
                    <a:lstStyle/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5800" dirty="0"/>
                        <a:t>Tell me about how things have been since your loved once received a tracheostomy?</a:t>
                      </a:r>
                      <a:endParaRPr lang="en-US" sz="5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65231"/>
                  </a:ext>
                </a:extLst>
              </a:tr>
              <a:tr h="1844639">
                <a:tc>
                  <a:txBody>
                    <a:bodyPr/>
                    <a:lstStyle/>
                    <a:p>
                      <a:r>
                        <a:rPr lang="en-US" sz="6000" dirty="0"/>
                        <a:t>           Preferred information, resources, services &amp; support</a:t>
                      </a:r>
                      <a:endParaRPr lang="en-US" sz="60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08177"/>
                  </a:ext>
                </a:extLst>
              </a:tr>
              <a:tr h="4531006">
                <a:tc>
                  <a:txBody>
                    <a:bodyPr/>
                    <a:lstStyle/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5800" dirty="0"/>
                        <a:t>If someone else was considering a tracheostomy for their family member, what would you tell them?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endParaRPr lang="en-US" sz="5800" dirty="0"/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5800" dirty="0"/>
                        <a:t>How can we best prepare them for life after tracheostomy?</a:t>
                      </a:r>
                      <a:endParaRPr lang="en-US" sz="5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79011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147B9D31-072B-6FB1-7BDF-3BE4B8A40F69}"/>
              </a:ext>
            </a:extLst>
          </p:cNvPr>
          <p:cNvGrpSpPr/>
          <p:nvPr/>
        </p:nvGrpSpPr>
        <p:grpSpPr>
          <a:xfrm>
            <a:off x="396896" y="25806747"/>
            <a:ext cx="11768103" cy="4193855"/>
            <a:chOff x="6919769" y="1823905"/>
            <a:chExt cx="4290341" cy="239566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EFBCD1F-D9EC-E246-8A4B-AD038189D518}"/>
                </a:ext>
              </a:extLst>
            </p:cNvPr>
            <p:cNvSpPr/>
            <p:nvPr/>
          </p:nvSpPr>
          <p:spPr>
            <a:xfrm>
              <a:off x="8031255" y="2133599"/>
              <a:ext cx="2114550" cy="20859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Data collection</a:t>
              </a:r>
            </a:p>
          </p:txBody>
        </p:sp>
        <p:sp>
          <p:nvSpPr>
            <p:cNvPr id="27" name="Rectangle: Rounded Corners 42">
              <a:extLst>
                <a:ext uri="{FF2B5EF4-FFF2-40B4-BE49-F238E27FC236}">
                  <a16:creationId xmlns:a16="http://schemas.microsoft.com/office/drawing/2014/main" id="{B5A6CC4A-20F4-30C5-A619-DB7B931A7A61}"/>
                </a:ext>
              </a:extLst>
            </p:cNvPr>
            <p:cNvSpPr/>
            <p:nvPr/>
          </p:nvSpPr>
          <p:spPr>
            <a:xfrm>
              <a:off x="6919769" y="2466975"/>
              <a:ext cx="1536758" cy="1752599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Patient medical record review: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-demographics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-illness severity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-clinical courses for experience maps</a:t>
              </a:r>
            </a:p>
          </p:txBody>
        </p:sp>
        <p:sp>
          <p:nvSpPr>
            <p:cNvPr id="28" name="Rectangle: Rounded Corners 43">
              <a:extLst>
                <a:ext uri="{FF2B5EF4-FFF2-40B4-BE49-F238E27FC236}">
                  <a16:creationId xmlns:a16="http://schemas.microsoft.com/office/drawing/2014/main" id="{3B21B16E-A517-7574-F25D-71511FAE2464}"/>
                </a:ext>
              </a:extLst>
            </p:cNvPr>
            <p:cNvSpPr/>
            <p:nvPr/>
          </p:nvSpPr>
          <p:spPr>
            <a:xfrm>
              <a:off x="8475910" y="1823905"/>
              <a:ext cx="1188720" cy="914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Up to 25 surrogate interviews</a:t>
              </a:r>
            </a:p>
          </p:txBody>
        </p:sp>
        <p:sp>
          <p:nvSpPr>
            <p:cNvPr id="30" name="Rectangle: Rounded Corners 45">
              <a:extLst>
                <a:ext uri="{FF2B5EF4-FFF2-40B4-BE49-F238E27FC236}">
                  <a16:creationId xmlns:a16="http://schemas.microsoft.com/office/drawing/2014/main" id="{07854BF2-0474-0216-E969-09551397A784}"/>
                </a:ext>
              </a:extLst>
            </p:cNvPr>
            <p:cNvSpPr/>
            <p:nvPr/>
          </p:nvSpPr>
          <p:spPr>
            <a:xfrm>
              <a:off x="9673352" y="2466975"/>
              <a:ext cx="1536758" cy="17525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Surrogate survey: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-demographics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-education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-social context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-religiosity/spirituality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-physician trust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-decisional regret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313F17EE-4DEC-D87F-4BEE-032B2D0AA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9536" y="1628420"/>
            <a:ext cx="1654159" cy="16541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E31C69-D936-DD46-C453-7C708672CB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40005"/>
          <a:stretch/>
        </p:blipFill>
        <p:spPr>
          <a:xfrm>
            <a:off x="13399536" y="12281995"/>
            <a:ext cx="1654159" cy="163540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BAD2AFF-CEDF-08AE-38D6-C18D04890C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67" r="7298" b="14658"/>
          <a:stretch/>
        </p:blipFill>
        <p:spPr>
          <a:xfrm>
            <a:off x="13399536" y="16306005"/>
            <a:ext cx="1832443" cy="181599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D54CBBB-39D4-2B39-5DEC-49C593C57E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1406" y="27625748"/>
            <a:ext cx="2883108" cy="288310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FA4A34D-7D7E-C71B-07DA-F858D407A9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91569" y="27621122"/>
            <a:ext cx="7288355" cy="288310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4F8777D-CB19-6B57-8C57-B04D4C4B7D73}"/>
              </a:ext>
            </a:extLst>
          </p:cNvPr>
          <p:cNvSpPr txBox="1"/>
          <p:nvPr/>
        </p:nvSpPr>
        <p:spPr>
          <a:xfrm>
            <a:off x="35963154" y="27780934"/>
            <a:ext cx="126308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More thoughts or questions?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C89E1F-4DC6-090E-740B-232CD04A00B0}"/>
              </a:ext>
            </a:extLst>
          </p:cNvPr>
          <p:cNvSpPr txBox="1"/>
          <p:nvPr/>
        </p:nvSpPr>
        <p:spPr>
          <a:xfrm>
            <a:off x="43662668" y="29113343"/>
            <a:ext cx="6754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u="sng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moaleac@upmc.edu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A8F87B3-BF88-6F28-8DCC-4B86B428AE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13152" y="29062676"/>
            <a:ext cx="1178779" cy="117877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22FA451-6D97-6D77-B224-A36FF9E69A1E}"/>
              </a:ext>
            </a:extLst>
          </p:cNvPr>
          <p:cNvSpPr txBox="1"/>
          <p:nvPr/>
        </p:nvSpPr>
        <p:spPr>
          <a:xfrm>
            <a:off x="37858699" y="29170001"/>
            <a:ext cx="62865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@AmandaMoale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0F35D07-33B9-36FA-0086-F0836DB73817}"/>
              </a:ext>
            </a:extLst>
          </p:cNvPr>
          <p:cNvSpPr txBox="1"/>
          <p:nvPr/>
        </p:nvSpPr>
        <p:spPr>
          <a:xfrm>
            <a:off x="35129924" y="20060609"/>
            <a:ext cx="1506634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Surrogates will also participate in a follow up interview to describe how perspectives may have changed over time.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33A33AC-DB7E-FC89-6D38-C6BDA3A534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55946" y="27621122"/>
            <a:ext cx="2883107" cy="288310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2BDB6AF-4BAE-B14D-F8F3-A4E2CD39894D}"/>
              </a:ext>
            </a:extLst>
          </p:cNvPr>
          <p:cNvSpPr txBox="1"/>
          <p:nvPr/>
        </p:nvSpPr>
        <p:spPr>
          <a:xfrm>
            <a:off x="35066718" y="1670620"/>
            <a:ext cx="15066348" cy="1194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describe surrogates’ experiences and needs during tracheostomy decision-making processes for PMV &amp; how perspectives may change over time.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D08C60D8-8A69-01CD-8FC2-BFD32C9DED8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" r="7661"/>
          <a:stretch/>
        </p:blipFill>
        <p:spPr>
          <a:xfrm>
            <a:off x="43662668" y="14390172"/>
            <a:ext cx="4832600" cy="4944214"/>
          </a:xfrm>
          <a:prstGeom prst="rect">
            <a:avLst/>
          </a:prstGeom>
        </p:spPr>
      </p:pic>
      <p:pic>
        <p:nvPicPr>
          <p:cNvPr id="1026" name="Picture 2" descr="Nurse Cartoon">
            <a:extLst>
              <a:ext uri="{FF2B5EF4-FFF2-40B4-BE49-F238E27FC236}">
                <a16:creationId xmlns:a16="http://schemas.microsoft.com/office/drawing/2014/main" id="{ED19C264-C734-0A26-B13B-5AAAE773C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002" y="14390172"/>
            <a:ext cx="7203666" cy="49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56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3D148AB893384D805D4F2B5095017E" ma:contentTypeVersion="11" ma:contentTypeDescription="Create a new document." ma:contentTypeScope="" ma:versionID="21ef76b89bb7cc63296d90394b6df40f">
  <xsd:schema xmlns:xsd="http://www.w3.org/2001/XMLSchema" xmlns:xs="http://www.w3.org/2001/XMLSchema" xmlns:p="http://schemas.microsoft.com/office/2006/metadata/properties" xmlns:ns2="7f09e337-51ae-466c-828d-f795911bb5fa" targetNamespace="http://schemas.microsoft.com/office/2006/metadata/properties" ma:root="true" ma:fieldsID="805ee19d873721fdf7bdcea5e10b17a2" ns2:_="">
    <xsd:import namespace="7f09e337-51ae-466c-828d-f795911bb5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9e337-51ae-466c-828d-f795911bb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186629-AC73-48AF-ADE3-E152E8406F3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CAE628-D53A-426A-A0E2-DD57B40DBD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0139B5-7002-47ED-9CAA-1D9140A575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09e337-51ae-466c-828d-f795911bb5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5700</TotalTime>
  <Words>532</Words>
  <Application>Microsoft Macintosh PowerPoint</Application>
  <PresentationFormat>Custom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Arial Black</vt:lpstr>
      <vt:lpstr>Arial</vt:lpstr>
      <vt:lpstr>Lato</vt:lpstr>
      <vt:lpstr>Calibri Light</vt:lpstr>
      <vt:lpstr>Lato Black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Evelyn Castillo</cp:lastModifiedBy>
  <cp:revision>239</cp:revision>
  <dcterms:created xsi:type="dcterms:W3CDTF">2018-09-16T19:13:41Z</dcterms:created>
  <dcterms:modified xsi:type="dcterms:W3CDTF">2022-09-15T12:01:12Z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0x010100D73D148AB893384D805D4F2B5095017E</vt:lpwstr>
  </property>
  <property fmtid="{D5CDD505-2E9C-101B-9397-08002B2CF9AE}" pid="3" name="Order">
    <vt:r8>5469600</vt:r8>
  </property>
</Properties>
</file>