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handoutMasterIdLst>
    <p:handoutMasterId r:id="rId4"/>
  </p:handoutMasterIdLst>
  <p:sldIdLst>
    <p:sldId id="259" r:id="rId2"/>
  </p:sldIdLst>
  <p:sldSz cx="21945600" cy="16459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400" userDrawn="1">
          <p15:clr>
            <a:srgbClr val="A4A3A4"/>
          </p15:clr>
        </p15:guide>
        <p15:guide id="2" pos="6035"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04FC983-D556-A33D-4784-6E9468627F2F}" name="Ober, Nicole Lynn" initials="ONL" userId="S::NLO11@pitt.edu::b49d3a1c-7d38-467e-be7e-a8ec36c8368f" providerId="AD"/>
  <p188:author id="{3FE340C9-94BA-53D8-5D25-FFBA4CC68472}" name="Sabik, Lindsay M" initials="SLM" userId="Sabik, Lindsay M"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06B"/>
    <a:srgbClr val="1A4BA9"/>
    <a:srgbClr val="C4172F"/>
    <a:srgbClr val="0101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37" autoAdjust="0"/>
    <p:restoredTop sz="93673" autoAdjust="0"/>
  </p:normalViewPr>
  <p:slideViewPr>
    <p:cSldViewPr>
      <p:cViewPr varScale="1">
        <p:scale>
          <a:sx n="50" d="100"/>
          <a:sy n="50" d="100"/>
        </p:scale>
        <p:origin x="2424" y="160"/>
      </p:cViewPr>
      <p:guideLst>
        <p:guide orient="horz" pos="8400"/>
        <p:guide pos="603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A27B708-2555-834C-97B8-35CDF758D659}" type="datetimeFigureOut">
              <a:rPr lang="en-US" smtClean="0"/>
              <a:t>9/16/22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314C12-B17B-E54E-8510-11A7CCA69E63}" type="slidenum">
              <a:rPr lang="en-US" smtClean="0"/>
              <a:t>‹#›</a:t>
            </a:fld>
            <a:endParaRPr lang="en-US"/>
          </a:p>
        </p:txBody>
      </p:sp>
    </p:spTree>
    <p:extLst>
      <p:ext uri="{BB962C8B-B14F-4D97-AF65-F5344CB8AC3E}">
        <p14:creationId xmlns:p14="http://schemas.microsoft.com/office/powerpoint/2010/main" val="3423355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9D49EA-4C4B-4F8D-B625-4349FB89D276}" type="datetimeFigureOut">
              <a:rPr lang="en-US" smtClean="0"/>
              <a:t>9/16/22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C3CBC0-B12A-4D34-86B5-20BA1D2609EB}" type="slidenum">
              <a:rPr lang="en-US" smtClean="0"/>
              <a:t>‹#›</a:t>
            </a:fld>
            <a:endParaRPr lang="en-US"/>
          </a:p>
        </p:txBody>
      </p:sp>
    </p:spTree>
    <p:extLst>
      <p:ext uri="{BB962C8B-B14F-4D97-AF65-F5344CB8AC3E}">
        <p14:creationId xmlns:p14="http://schemas.microsoft.com/office/powerpoint/2010/main" val="2807277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C3CBC0-B12A-4D34-86B5-20BA1D2609EB}" type="slidenum">
              <a:rPr lang="en-US" smtClean="0"/>
              <a:t>1</a:t>
            </a:fld>
            <a:endParaRPr lang="en-US"/>
          </a:p>
        </p:txBody>
      </p:sp>
    </p:spTree>
    <p:extLst>
      <p:ext uri="{BB962C8B-B14F-4D97-AF65-F5344CB8AC3E}">
        <p14:creationId xmlns:p14="http://schemas.microsoft.com/office/powerpoint/2010/main" val="2798777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0CF8935-E494-9E49-8076-FFC181C3EE95}"/>
              </a:ext>
            </a:extLst>
          </p:cNvPr>
          <p:cNvCxnSpPr/>
          <p:nvPr/>
        </p:nvCxnSpPr>
        <p:spPr>
          <a:xfrm>
            <a:off x="0" y="2438400"/>
            <a:ext cx="219456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8104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2&quot; x 72&quot; Poster">
    <p:spTree>
      <p:nvGrpSpPr>
        <p:cNvPr id="1" name=""/>
        <p:cNvGrpSpPr/>
        <p:nvPr/>
      </p:nvGrpSpPr>
      <p:grpSpPr>
        <a:xfrm>
          <a:off x="0" y="0"/>
          <a:ext cx="0" cy="0"/>
          <a:chOff x="0" y="0"/>
          <a:chExt cx="0" cy="0"/>
        </a:xfrm>
      </p:grpSpPr>
      <p:sp>
        <p:nvSpPr>
          <p:cNvPr id="22" name="Text Placeholder 21"/>
          <p:cNvSpPr>
            <a:spLocks noGrp="1"/>
          </p:cNvSpPr>
          <p:nvPr>
            <p:ph type="body" sz="quarter" idx="10" hasCustomPrompt="1"/>
          </p:nvPr>
        </p:nvSpPr>
        <p:spPr>
          <a:xfrm>
            <a:off x="254004" y="2471057"/>
            <a:ext cx="5138057" cy="533400"/>
          </a:xfrm>
          <a:prstGeom prst="rect">
            <a:avLst/>
          </a:prstGeom>
          <a:solidFill>
            <a:srgbClr val="C4172F"/>
          </a:solidFill>
          <a:ln>
            <a:solidFill>
              <a:srgbClr val="C4172F"/>
            </a:solidFill>
          </a:ln>
        </p:spPr>
        <p:txBody>
          <a:bodyPr vert="horz" lIns="88844" tIns="44422" rIns="88844" bIns="44422"/>
          <a:lstStyle>
            <a:lvl1pPr marL="0" indent="0">
              <a:buNone/>
              <a:defRPr sz="1600" b="1" baseline="0">
                <a:solidFill>
                  <a:schemeClr val="bg1"/>
                </a:solidFill>
                <a:latin typeface="Arial"/>
                <a:cs typeface="Arial"/>
              </a:defRPr>
            </a:lvl1pPr>
          </a:lstStyle>
          <a:p>
            <a:pPr lvl="0"/>
            <a:r>
              <a:rPr lang="en-US" sz="1600" dirty="0"/>
              <a:t>Abstract or Introduction</a:t>
            </a:r>
            <a:endParaRPr lang="en-US" dirty="0"/>
          </a:p>
        </p:txBody>
      </p:sp>
      <p:sp>
        <p:nvSpPr>
          <p:cNvPr id="24" name="Text Placeholder 23"/>
          <p:cNvSpPr>
            <a:spLocks noGrp="1"/>
          </p:cNvSpPr>
          <p:nvPr>
            <p:ph type="body" sz="quarter" idx="11" hasCustomPrompt="1"/>
          </p:nvPr>
        </p:nvSpPr>
        <p:spPr>
          <a:xfrm>
            <a:off x="355606" y="3124200"/>
            <a:ext cx="5138057" cy="4343400"/>
          </a:xfrm>
          <a:prstGeom prst="rect">
            <a:avLst/>
          </a:prstGeom>
        </p:spPr>
        <p:txBody>
          <a:bodyPr vert="horz" lIns="88844" tIns="44422" rIns="88844" bIns="44422"/>
          <a:lstStyle>
            <a:lvl1pPr marL="0" indent="0">
              <a:buNone/>
              <a:defRPr sz="1000" baseline="0"/>
            </a:lvl1pPr>
            <a:lvl2pPr marL="150150" indent="0">
              <a:buNone/>
              <a:defRPr sz="1000" baseline="0"/>
            </a:lvl2pPr>
            <a:lvl3pPr marL="292073" indent="0">
              <a:buNone/>
              <a:defRPr sz="1000" baseline="0"/>
            </a:lvl3pPr>
            <a:lvl4pPr>
              <a:defRPr sz="1000"/>
            </a:lvl4pPr>
            <a:lvl5pPr>
              <a:defRPr sz="1000"/>
            </a:lvl5pPr>
          </a:lstStyle>
          <a:p>
            <a:pPr lvl="0"/>
            <a:r>
              <a:rPr lang="en-US" dirty="0"/>
              <a:t>Any element of this template (colors, fonts, layouts, etc.) can be edited to suit your needs. To change the color of a title bar: right click the text box, select format shape, edit the “Fill” and “Line” your desired specifications.</a:t>
            </a:r>
          </a:p>
        </p:txBody>
      </p:sp>
      <p:sp>
        <p:nvSpPr>
          <p:cNvPr id="25" name="Text Placeholder 21"/>
          <p:cNvSpPr>
            <a:spLocks noGrp="1"/>
          </p:cNvSpPr>
          <p:nvPr>
            <p:ph type="body" sz="quarter" idx="12" hasCustomPrompt="1"/>
          </p:nvPr>
        </p:nvSpPr>
        <p:spPr>
          <a:xfrm>
            <a:off x="246748" y="7630886"/>
            <a:ext cx="5138057" cy="533400"/>
          </a:xfrm>
          <a:prstGeom prst="rect">
            <a:avLst/>
          </a:prstGeom>
          <a:solidFill>
            <a:srgbClr val="C4172F"/>
          </a:solidFill>
          <a:ln>
            <a:solidFill>
              <a:srgbClr val="C4172F"/>
            </a:solidFill>
          </a:ln>
        </p:spPr>
        <p:txBody>
          <a:bodyPr vert="horz" lIns="88844" tIns="44422" rIns="88844" bIns="44422"/>
          <a:lstStyle>
            <a:lvl1pPr marL="0" indent="0">
              <a:buNone/>
              <a:defRPr sz="1600" b="1" baseline="0">
                <a:solidFill>
                  <a:schemeClr val="bg1"/>
                </a:solidFill>
                <a:latin typeface="Arial"/>
                <a:cs typeface="Arial"/>
              </a:defRPr>
            </a:lvl1pPr>
          </a:lstStyle>
          <a:p>
            <a:pPr lvl="0"/>
            <a:r>
              <a:rPr lang="en-US" sz="1600" dirty="0"/>
              <a:t>Objectives</a:t>
            </a:r>
            <a:endParaRPr lang="en-US" dirty="0"/>
          </a:p>
        </p:txBody>
      </p:sp>
      <p:sp>
        <p:nvSpPr>
          <p:cNvPr id="26" name="Text Placeholder 23"/>
          <p:cNvSpPr>
            <a:spLocks noGrp="1"/>
          </p:cNvSpPr>
          <p:nvPr>
            <p:ph type="body" sz="quarter" idx="13" hasCustomPrompt="1"/>
          </p:nvPr>
        </p:nvSpPr>
        <p:spPr>
          <a:xfrm>
            <a:off x="348349" y="8316686"/>
            <a:ext cx="5138057" cy="3657600"/>
          </a:xfrm>
          <a:prstGeom prst="rect">
            <a:avLst/>
          </a:prstGeom>
        </p:spPr>
        <p:txBody>
          <a:bodyPr vert="horz" lIns="88844" tIns="44422" rIns="88844" bIns="44422"/>
          <a:lstStyle>
            <a:lvl1pPr marL="0" marR="0" indent="0" algn="l" defTabSz="1320097" rtl="0" eaLnBrk="1" fontAlgn="auto" latinLnBrk="0" hangingPunct="1">
              <a:lnSpc>
                <a:spcPct val="100000"/>
              </a:lnSpc>
              <a:spcBef>
                <a:spcPct val="20000"/>
              </a:spcBef>
              <a:spcAft>
                <a:spcPts val="0"/>
              </a:spcAft>
              <a:buClrTx/>
              <a:buSzTx/>
              <a:buFont typeface="Arial" pitchFamily="34" charset="0"/>
              <a:buNone/>
              <a:tabLst/>
              <a:defRPr sz="1000"/>
            </a:lvl1pPr>
            <a:lvl2pPr>
              <a:defRPr sz="1000"/>
            </a:lvl2pPr>
            <a:lvl3pPr>
              <a:defRPr sz="1000"/>
            </a:lvl3pPr>
            <a:lvl4pPr>
              <a:defRPr sz="1000"/>
            </a:lvl4pPr>
            <a:lvl5pPr>
              <a:defRPr sz="1000"/>
            </a:lvl5pPr>
          </a:lstStyle>
          <a:p>
            <a:pPr marL="0" marR="0" lvl="0" indent="0" algn="l" defTabSz="1320097" rtl="0" eaLnBrk="1" fontAlgn="auto" latinLnBrk="0" hangingPunct="1">
              <a:lnSpc>
                <a:spcPct val="100000"/>
              </a:lnSpc>
              <a:spcBef>
                <a:spcPct val="20000"/>
              </a:spcBef>
              <a:spcAft>
                <a:spcPts val="0"/>
              </a:spcAft>
              <a:buClrTx/>
              <a:buSzTx/>
              <a:buFont typeface="Arial" pitchFamily="34" charset="0"/>
              <a:buNone/>
              <a:tabLst/>
              <a:defRPr/>
            </a:pPr>
            <a:r>
              <a:rPr lang="en-US" dirty="0"/>
              <a:t>To change the color of a title bar: right click the text box, select format shape, edit the “Fill” and “Line” your desired specifications.</a:t>
            </a:r>
          </a:p>
        </p:txBody>
      </p:sp>
      <p:sp>
        <p:nvSpPr>
          <p:cNvPr id="27" name="Text Placeholder 21"/>
          <p:cNvSpPr>
            <a:spLocks noGrp="1"/>
          </p:cNvSpPr>
          <p:nvPr>
            <p:ph type="body" sz="quarter" idx="14" hasCustomPrompt="1"/>
          </p:nvPr>
        </p:nvSpPr>
        <p:spPr>
          <a:xfrm>
            <a:off x="246748" y="12126686"/>
            <a:ext cx="5138057" cy="533400"/>
          </a:xfrm>
          <a:prstGeom prst="rect">
            <a:avLst/>
          </a:prstGeom>
          <a:solidFill>
            <a:srgbClr val="C4172F"/>
          </a:solidFill>
          <a:ln>
            <a:solidFill>
              <a:srgbClr val="C4172F"/>
            </a:solidFill>
          </a:ln>
        </p:spPr>
        <p:txBody>
          <a:bodyPr vert="horz" lIns="88844" tIns="44422" rIns="88844" bIns="44422"/>
          <a:lstStyle>
            <a:lvl1pPr marL="0" indent="0">
              <a:buNone/>
              <a:defRPr sz="1600" b="1" baseline="0">
                <a:solidFill>
                  <a:schemeClr val="bg1"/>
                </a:solidFill>
                <a:latin typeface="Arial"/>
                <a:cs typeface="Arial"/>
              </a:defRPr>
            </a:lvl1pPr>
          </a:lstStyle>
          <a:p>
            <a:pPr lvl="0"/>
            <a:r>
              <a:rPr lang="en-US" sz="1600" dirty="0"/>
              <a:t>Methods</a:t>
            </a:r>
            <a:endParaRPr lang="en-US" dirty="0"/>
          </a:p>
        </p:txBody>
      </p:sp>
      <p:sp>
        <p:nvSpPr>
          <p:cNvPr id="28" name="Text Placeholder 23"/>
          <p:cNvSpPr>
            <a:spLocks noGrp="1"/>
          </p:cNvSpPr>
          <p:nvPr>
            <p:ph type="body" sz="quarter" idx="15" hasCustomPrompt="1"/>
          </p:nvPr>
        </p:nvSpPr>
        <p:spPr>
          <a:xfrm>
            <a:off x="348349" y="12812496"/>
            <a:ext cx="5138057" cy="3635829"/>
          </a:xfrm>
          <a:prstGeom prst="rect">
            <a:avLst/>
          </a:prstGeom>
        </p:spPr>
        <p:txBody>
          <a:bodyPr vert="horz" lIns="88844" tIns="44422" rIns="88844" bIns="44422"/>
          <a:lstStyle>
            <a:lvl1pPr marL="0" marR="0" indent="0" algn="l" defTabSz="1320097" rtl="0" eaLnBrk="1" fontAlgn="auto" latinLnBrk="0" hangingPunct="1">
              <a:lnSpc>
                <a:spcPct val="100000"/>
              </a:lnSpc>
              <a:spcBef>
                <a:spcPct val="20000"/>
              </a:spcBef>
              <a:spcAft>
                <a:spcPts val="0"/>
              </a:spcAft>
              <a:buClrTx/>
              <a:buSzTx/>
              <a:buFont typeface="Arial" pitchFamily="34" charset="0"/>
              <a:buNone/>
              <a:tabLst/>
              <a:defRPr sz="1000"/>
            </a:lvl1pPr>
            <a:lvl2pPr>
              <a:defRPr sz="1000"/>
            </a:lvl2pPr>
            <a:lvl3pPr>
              <a:defRPr sz="1000"/>
            </a:lvl3pPr>
            <a:lvl4pPr>
              <a:defRPr sz="1000"/>
            </a:lvl4pPr>
            <a:lvl5pPr>
              <a:defRPr sz="1000"/>
            </a:lvl5pPr>
          </a:lstStyle>
          <a:p>
            <a:pPr marL="0" marR="0" lvl="0" indent="0" algn="l" defTabSz="1320097" rtl="0" eaLnBrk="1" fontAlgn="auto" latinLnBrk="0" hangingPunct="1">
              <a:lnSpc>
                <a:spcPct val="100000"/>
              </a:lnSpc>
              <a:spcBef>
                <a:spcPct val="20000"/>
              </a:spcBef>
              <a:spcAft>
                <a:spcPts val="0"/>
              </a:spcAft>
              <a:buClrTx/>
              <a:buSzTx/>
              <a:buFont typeface="Arial" pitchFamily="34" charset="0"/>
              <a:buNone/>
              <a:tabLst/>
              <a:defRPr/>
            </a:pPr>
            <a:r>
              <a:rPr lang="en-US" dirty="0"/>
              <a:t>Copy and paste title bars and text boxes to create additional sections.</a:t>
            </a:r>
          </a:p>
        </p:txBody>
      </p:sp>
      <p:sp>
        <p:nvSpPr>
          <p:cNvPr id="29" name="Text Placeholder 21"/>
          <p:cNvSpPr>
            <a:spLocks noGrp="1"/>
          </p:cNvSpPr>
          <p:nvPr>
            <p:ph type="body" sz="quarter" idx="16" hasCustomPrompt="1"/>
          </p:nvPr>
        </p:nvSpPr>
        <p:spPr>
          <a:xfrm>
            <a:off x="5740406" y="2471057"/>
            <a:ext cx="5138057" cy="533400"/>
          </a:xfrm>
          <a:prstGeom prst="rect">
            <a:avLst/>
          </a:prstGeom>
          <a:solidFill>
            <a:srgbClr val="C4172F"/>
          </a:solidFill>
          <a:ln>
            <a:solidFill>
              <a:srgbClr val="C4172F"/>
            </a:solidFill>
          </a:ln>
        </p:spPr>
        <p:txBody>
          <a:bodyPr vert="horz" lIns="88844" tIns="44422" rIns="88844" bIns="44422"/>
          <a:lstStyle>
            <a:lvl1pPr marL="0" indent="0">
              <a:buNone/>
              <a:defRPr sz="1600" b="1" baseline="0">
                <a:solidFill>
                  <a:schemeClr val="bg1"/>
                </a:solidFill>
                <a:latin typeface="Arial"/>
                <a:cs typeface="Arial"/>
              </a:defRPr>
            </a:lvl1pPr>
          </a:lstStyle>
          <a:p>
            <a:pPr lvl="0"/>
            <a:r>
              <a:rPr lang="en-US" sz="1600" dirty="0"/>
              <a:t>Results</a:t>
            </a:r>
            <a:endParaRPr lang="en-US" dirty="0"/>
          </a:p>
        </p:txBody>
      </p:sp>
      <p:sp>
        <p:nvSpPr>
          <p:cNvPr id="30" name="Text Placeholder 23"/>
          <p:cNvSpPr>
            <a:spLocks noGrp="1"/>
          </p:cNvSpPr>
          <p:nvPr>
            <p:ph type="body" sz="quarter" idx="17"/>
          </p:nvPr>
        </p:nvSpPr>
        <p:spPr>
          <a:xfrm>
            <a:off x="16459206" y="12725400"/>
            <a:ext cx="5138057" cy="3722914"/>
          </a:xfrm>
          <a:prstGeom prst="rect">
            <a:avLst/>
          </a:prstGeom>
        </p:spPr>
        <p:txBody>
          <a:bodyPr vert="horz" lIns="88844" tIns="44422" rIns="88844" bIns="44422"/>
          <a:lstStyle>
            <a:lvl1pPr>
              <a:defRPr sz="1000"/>
            </a:lvl1pPr>
            <a:lvl2pPr>
              <a:defRPr sz="1000"/>
            </a:lvl2pPr>
            <a:lvl3pPr>
              <a:defRPr sz="1000"/>
            </a:lvl3pPr>
            <a:lvl4pPr>
              <a:defRPr sz="100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Text Placeholder 21"/>
          <p:cNvSpPr>
            <a:spLocks noGrp="1"/>
          </p:cNvSpPr>
          <p:nvPr>
            <p:ph type="body" sz="quarter" idx="18" hasCustomPrompt="1"/>
          </p:nvPr>
        </p:nvSpPr>
        <p:spPr>
          <a:xfrm>
            <a:off x="16662404" y="2471057"/>
            <a:ext cx="5138057" cy="533400"/>
          </a:xfrm>
          <a:prstGeom prst="rect">
            <a:avLst/>
          </a:prstGeom>
          <a:solidFill>
            <a:srgbClr val="C4172F"/>
          </a:solidFill>
          <a:ln>
            <a:solidFill>
              <a:srgbClr val="C4172F"/>
            </a:solidFill>
          </a:ln>
        </p:spPr>
        <p:txBody>
          <a:bodyPr vert="horz" lIns="88844" tIns="44422" rIns="88844" bIns="44422"/>
          <a:lstStyle>
            <a:lvl1pPr marL="0" indent="0">
              <a:buNone/>
              <a:defRPr sz="1600" b="1" baseline="0">
                <a:solidFill>
                  <a:schemeClr val="bg1"/>
                </a:solidFill>
                <a:latin typeface="Arial"/>
                <a:cs typeface="Arial"/>
              </a:defRPr>
            </a:lvl1pPr>
          </a:lstStyle>
          <a:p>
            <a:pPr lvl="0"/>
            <a:r>
              <a:rPr lang="en-US" sz="1600" dirty="0"/>
              <a:t>Conclusion</a:t>
            </a:r>
            <a:endParaRPr lang="en-US" dirty="0"/>
          </a:p>
        </p:txBody>
      </p:sp>
      <p:sp>
        <p:nvSpPr>
          <p:cNvPr id="32" name="Text Placeholder 23"/>
          <p:cNvSpPr>
            <a:spLocks noGrp="1"/>
          </p:cNvSpPr>
          <p:nvPr>
            <p:ph type="body" sz="quarter" idx="19"/>
          </p:nvPr>
        </p:nvSpPr>
        <p:spPr>
          <a:xfrm>
            <a:off x="16459206" y="3124200"/>
            <a:ext cx="5138057" cy="8839200"/>
          </a:xfrm>
          <a:prstGeom prst="rect">
            <a:avLst/>
          </a:prstGeom>
        </p:spPr>
        <p:txBody>
          <a:bodyPr vert="horz" lIns="88844" tIns="44422" rIns="88844" bIns="44422"/>
          <a:lstStyle>
            <a:lvl1pPr>
              <a:defRPr sz="1000"/>
            </a:lvl1pPr>
            <a:lvl2pPr>
              <a:defRPr sz="1000"/>
            </a:lvl2pPr>
            <a:lvl3pPr>
              <a:defRPr sz="1000"/>
            </a:lvl3pPr>
            <a:lvl4pPr>
              <a:defRPr sz="100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3" name="Text Placeholder 21"/>
          <p:cNvSpPr>
            <a:spLocks noGrp="1"/>
          </p:cNvSpPr>
          <p:nvPr>
            <p:ph type="body" sz="quarter" idx="20" hasCustomPrompt="1"/>
          </p:nvPr>
        </p:nvSpPr>
        <p:spPr>
          <a:xfrm>
            <a:off x="16662404" y="12072257"/>
            <a:ext cx="5138057" cy="533400"/>
          </a:xfrm>
          <a:prstGeom prst="rect">
            <a:avLst/>
          </a:prstGeom>
          <a:solidFill>
            <a:srgbClr val="C4172F"/>
          </a:solidFill>
          <a:ln>
            <a:solidFill>
              <a:srgbClr val="C4172F"/>
            </a:solidFill>
          </a:ln>
        </p:spPr>
        <p:txBody>
          <a:bodyPr vert="horz" lIns="88844" tIns="44422" rIns="88844" bIns="44422"/>
          <a:lstStyle>
            <a:lvl1pPr marL="0" indent="0">
              <a:buNone/>
              <a:defRPr sz="1600" b="1" baseline="0">
                <a:solidFill>
                  <a:schemeClr val="bg1"/>
                </a:solidFill>
                <a:latin typeface="Arial"/>
                <a:cs typeface="Arial"/>
              </a:defRPr>
            </a:lvl1pPr>
          </a:lstStyle>
          <a:p>
            <a:pPr lvl="0"/>
            <a:r>
              <a:rPr lang="en-US" sz="1600" dirty="0"/>
              <a:t>References</a:t>
            </a:r>
            <a:endParaRPr lang="en-US" dirty="0"/>
          </a:p>
        </p:txBody>
      </p:sp>
      <p:sp>
        <p:nvSpPr>
          <p:cNvPr id="34" name="Text Placeholder 23"/>
          <p:cNvSpPr>
            <a:spLocks noGrp="1"/>
          </p:cNvSpPr>
          <p:nvPr>
            <p:ph type="body" sz="quarter" idx="21" hasCustomPrompt="1"/>
          </p:nvPr>
        </p:nvSpPr>
        <p:spPr>
          <a:xfrm>
            <a:off x="5740406" y="3124200"/>
            <a:ext cx="5138057" cy="13335000"/>
          </a:xfrm>
          <a:prstGeom prst="rect">
            <a:avLst/>
          </a:prstGeom>
        </p:spPr>
        <p:txBody>
          <a:bodyPr vert="horz" lIns="88844" tIns="44422" rIns="88844" bIns="44422"/>
          <a:lstStyle>
            <a:lvl1pPr marL="0" indent="0">
              <a:buNone/>
              <a:defRPr sz="1000" baseline="0"/>
            </a:lvl1pPr>
            <a:lvl2pPr marL="150150" indent="0">
              <a:buNone/>
              <a:defRPr sz="1000"/>
            </a:lvl2pPr>
            <a:lvl3pPr>
              <a:defRPr sz="1000"/>
            </a:lvl3pPr>
            <a:lvl4pPr>
              <a:defRPr sz="1000"/>
            </a:lvl4pPr>
            <a:lvl5pPr>
              <a:defRPr sz="1000"/>
            </a:lvl5pPr>
          </a:lstStyle>
          <a:p>
            <a:pPr lvl="0"/>
            <a:r>
              <a:rPr lang="en-US" dirty="0"/>
              <a:t>Remember to save all charts, graphs, and tables as 300DPI images prior to inserting them into your posters. Doing so will ensure the best results when printing your posters.</a:t>
            </a:r>
          </a:p>
        </p:txBody>
      </p:sp>
      <p:sp>
        <p:nvSpPr>
          <p:cNvPr id="39" name="Chart Placeholder 38"/>
          <p:cNvSpPr>
            <a:spLocks noGrp="1"/>
          </p:cNvSpPr>
          <p:nvPr>
            <p:ph type="chart" sz="quarter" idx="24"/>
          </p:nvPr>
        </p:nvSpPr>
        <p:spPr>
          <a:xfrm>
            <a:off x="6146801" y="8349343"/>
            <a:ext cx="4347585" cy="3352800"/>
          </a:xfrm>
          <a:prstGeom prst="rect">
            <a:avLst/>
          </a:prstGeom>
        </p:spPr>
        <p:txBody>
          <a:bodyPr vert="horz" lIns="88844" tIns="44422" rIns="88844" bIns="44422"/>
          <a:lstStyle>
            <a:lvl1pPr marL="0" indent="0">
              <a:buNone/>
              <a:defRPr sz="1000"/>
            </a:lvl1pPr>
          </a:lstStyle>
          <a:p>
            <a:r>
              <a:rPr lang="en-US"/>
              <a:t>Click icon to add chart</a:t>
            </a:r>
            <a:endParaRPr lang="en-US" dirty="0"/>
          </a:p>
        </p:txBody>
      </p:sp>
      <p:sp>
        <p:nvSpPr>
          <p:cNvPr id="40" name="Chart Placeholder 38"/>
          <p:cNvSpPr>
            <a:spLocks noGrp="1"/>
          </p:cNvSpPr>
          <p:nvPr>
            <p:ph type="chart" sz="quarter" idx="25"/>
          </p:nvPr>
        </p:nvSpPr>
        <p:spPr>
          <a:xfrm>
            <a:off x="6146801" y="12594772"/>
            <a:ext cx="4347585" cy="3352800"/>
          </a:xfrm>
          <a:prstGeom prst="rect">
            <a:avLst/>
          </a:prstGeom>
        </p:spPr>
        <p:txBody>
          <a:bodyPr vert="horz" lIns="88844" tIns="44422" rIns="88844" bIns="44422"/>
          <a:lstStyle>
            <a:lvl1pPr marL="0" indent="0">
              <a:buNone/>
              <a:defRPr sz="1000"/>
            </a:lvl1pPr>
          </a:lstStyle>
          <a:p>
            <a:r>
              <a:rPr lang="en-US"/>
              <a:t>Click icon to add chart</a:t>
            </a:r>
            <a:endParaRPr lang="en-US" dirty="0"/>
          </a:p>
        </p:txBody>
      </p:sp>
      <p:sp>
        <p:nvSpPr>
          <p:cNvPr id="42" name="Text Placeholder 21"/>
          <p:cNvSpPr>
            <a:spLocks noGrp="1"/>
          </p:cNvSpPr>
          <p:nvPr>
            <p:ph type="body" sz="quarter" idx="26" hasCustomPrompt="1"/>
          </p:nvPr>
        </p:nvSpPr>
        <p:spPr>
          <a:xfrm>
            <a:off x="11176004" y="2471057"/>
            <a:ext cx="5138057" cy="533400"/>
          </a:xfrm>
          <a:prstGeom prst="rect">
            <a:avLst/>
          </a:prstGeom>
          <a:solidFill>
            <a:srgbClr val="C4172F"/>
          </a:solidFill>
          <a:ln>
            <a:solidFill>
              <a:srgbClr val="C4172F"/>
            </a:solidFill>
          </a:ln>
        </p:spPr>
        <p:txBody>
          <a:bodyPr vert="horz" lIns="88844" tIns="44422" rIns="88844" bIns="44422"/>
          <a:lstStyle>
            <a:lvl1pPr marL="0" indent="0">
              <a:buNone/>
              <a:defRPr sz="1600" b="1" baseline="0">
                <a:solidFill>
                  <a:schemeClr val="bg1"/>
                </a:solidFill>
                <a:latin typeface="Arial"/>
                <a:cs typeface="Arial"/>
              </a:defRPr>
            </a:lvl1pPr>
          </a:lstStyle>
          <a:p>
            <a:pPr lvl="0"/>
            <a:r>
              <a:rPr lang="en-US" sz="1600" dirty="0"/>
              <a:t>Results</a:t>
            </a:r>
            <a:endParaRPr lang="en-US" dirty="0"/>
          </a:p>
        </p:txBody>
      </p:sp>
      <p:sp>
        <p:nvSpPr>
          <p:cNvPr id="43" name="Text Placeholder 23"/>
          <p:cNvSpPr>
            <a:spLocks noGrp="1"/>
          </p:cNvSpPr>
          <p:nvPr>
            <p:ph type="body" sz="quarter" idx="27"/>
          </p:nvPr>
        </p:nvSpPr>
        <p:spPr>
          <a:xfrm>
            <a:off x="11074402" y="3124200"/>
            <a:ext cx="5138057" cy="13335000"/>
          </a:xfrm>
          <a:prstGeom prst="rect">
            <a:avLst/>
          </a:prstGeom>
        </p:spPr>
        <p:txBody>
          <a:bodyPr vert="horz" lIns="88844" tIns="44422" rIns="88844" bIns="44422"/>
          <a:lstStyle>
            <a:lvl1pPr marL="0" indent="0">
              <a:buNone/>
              <a:defRPr sz="1000" baseline="0"/>
            </a:lvl1pPr>
            <a:lvl2pPr marL="150150" indent="0">
              <a:buNone/>
              <a:defRPr sz="1000"/>
            </a:lvl2pPr>
            <a:lvl3pPr>
              <a:defRPr sz="1000"/>
            </a:lvl3pPr>
            <a:lvl4pPr>
              <a:defRPr sz="1000"/>
            </a:lvl4pPr>
            <a:lvl5pPr>
              <a:defRPr sz="1000"/>
            </a:lvl5pPr>
          </a:lstStyle>
          <a:p>
            <a:pPr lvl="0"/>
            <a:r>
              <a:rPr lang="en-US"/>
              <a:t>Click to edit Master text styles</a:t>
            </a:r>
          </a:p>
        </p:txBody>
      </p:sp>
      <p:sp>
        <p:nvSpPr>
          <p:cNvPr id="44" name="Chart Placeholder 38"/>
          <p:cNvSpPr>
            <a:spLocks noGrp="1"/>
          </p:cNvSpPr>
          <p:nvPr>
            <p:ph type="chart" sz="quarter" idx="28"/>
          </p:nvPr>
        </p:nvSpPr>
        <p:spPr>
          <a:xfrm>
            <a:off x="11531603" y="12594772"/>
            <a:ext cx="4347585" cy="3352800"/>
          </a:xfrm>
          <a:prstGeom prst="rect">
            <a:avLst/>
          </a:prstGeom>
        </p:spPr>
        <p:txBody>
          <a:bodyPr vert="horz" lIns="88844" tIns="44422" rIns="88844" bIns="44422"/>
          <a:lstStyle>
            <a:lvl1pPr marL="0" indent="0">
              <a:buNone/>
              <a:defRPr sz="1000"/>
            </a:lvl1pPr>
          </a:lstStyle>
          <a:p>
            <a:r>
              <a:rPr lang="en-US"/>
              <a:t>Click icon to add chart</a:t>
            </a:r>
            <a:endParaRPr lang="en-US" dirty="0"/>
          </a:p>
        </p:txBody>
      </p:sp>
      <p:sp>
        <p:nvSpPr>
          <p:cNvPr id="45" name="Chart Placeholder 38"/>
          <p:cNvSpPr>
            <a:spLocks noGrp="1"/>
          </p:cNvSpPr>
          <p:nvPr>
            <p:ph type="chart" sz="quarter" idx="29"/>
          </p:nvPr>
        </p:nvSpPr>
        <p:spPr>
          <a:xfrm>
            <a:off x="11531603" y="8349343"/>
            <a:ext cx="4347585" cy="3352800"/>
          </a:xfrm>
          <a:prstGeom prst="rect">
            <a:avLst/>
          </a:prstGeom>
        </p:spPr>
        <p:txBody>
          <a:bodyPr vert="horz" lIns="88844" tIns="44422" rIns="88844" bIns="44422"/>
          <a:lstStyle>
            <a:lvl1pPr marL="0" indent="0">
              <a:buNone/>
              <a:defRPr sz="1000"/>
            </a:lvl1pPr>
          </a:lstStyle>
          <a:p>
            <a:r>
              <a:rPr lang="en-US"/>
              <a:t>Click icon to add chart</a:t>
            </a:r>
            <a:endParaRPr lang="en-US" dirty="0"/>
          </a:p>
        </p:txBody>
      </p:sp>
      <p:sp>
        <p:nvSpPr>
          <p:cNvPr id="46" name="Chart Placeholder 38"/>
          <p:cNvSpPr>
            <a:spLocks noGrp="1"/>
          </p:cNvSpPr>
          <p:nvPr>
            <p:ph type="chart" sz="quarter" idx="30"/>
          </p:nvPr>
        </p:nvSpPr>
        <p:spPr>
          <a:xfrm>
            <a:off x="11531603" y="4234543"/>
            <a:ext cx="4347585" cy="3352800"/>
          </a:xfrm>
          <a:prstGeom prst="rect">
            <a:avLst/>
          </a:prstGeom>
        </p:spPr>
        <p:txBody>
          <a:bodyPr vert="horz" lIns="88844" tIns="44422" rIns="88844" bIns="44422"/>
          <a:lstStyle>
            <a:lvl1pPr marL="0" indent="0">
              <a:buNone/>
              <a:defRPr sz="1000"/>
            </a:lvl1pPr>
          </a:lstStyle>
          <a:p>
            <a:r>
              <a:rPr lang="en-US"/>
              <a:t>Click icon to add chart</a:t>
            </a:r>
            <a:endParaRPr lang="en-US" dirty="0"/>
          </a:p>
        </p:txBody>
      </p:sp>
    </p:spTree>
    <p:extLst>
      <p:ext uri="{BB962C8B-B14F-4D97-AF65-F5344CB8AC3E}">
        <p14:creationId xmlns:p14="http://schemas.microsoft.com/office/powerpoint/2010/main" val="24599087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bg2">
                <a:lumMod val="20000"/>
                <a:lumOff val="80000"/>
                <a:alpha val="10000"/>
              </a:schemeClr>
            </a:gs>
            <a:gs pos="100000">
              <a:schemeClr val="bg2">
                <a:lumMod val="20000"/>
                <a:lumOff val="80000"/>
              </a:schemeClr>
            </a:gs>
          </a:gsLst>
          <a:lin ang="5400000" scaled="1"/>
        </a:gradFill>
        <a:effectLst/>
      </p:bgPr>
    </p:bg>
    <p:spTree>
      <p:nvGrpSpPr>
        <p:cNvPr id="1" name=""/>
        <p:cNvGrpSpPr/>
        <p:nvPr/>
      </p:nvGrpSpPr>
      <p:grpSpPr>
        <a:xfrm>
          <a:off x="0" y="0"/>
          <a:ext cx="0" cy="0"/>
          <a:chOff x="0" y="0"/>
          <a:chExt cx="0" cy="0"/>
        </a:xfrm>
      </p:grpSpPr>
      <p:sp>
        <p:nvSpPr>
          <p:cNvPr id="7" name="Rectangle 36">
            <a:extLst>
              <a:ext uri="{FF2B5EF4-FFF2-40B4-BE49-F238E27FC236}">
                <a16:creationId xmlns:a16="http://schemas.microsoft.com/office/drawing/2014/main" id="{421CFE9F-86D2-FF4F-BD6A-DD1FA38E9F86}"/>
              </a:ext>
            </a:extLst>
          </p:cNvPr>
          <p:cNvSpPr>
            <a:spLocks noChangeArrowheads="1"/>
          </p:cNvSpPr>
          <p:nvPr/>
        </p:nvSpPr>
        <p:spPr bwMode="auto">
          <a:xfrm>
            <a:off x="0" y="0"/>
            <a:ext cx="21945600" cy="2209800"/>
          </a:xfrm>
          <a:prstGeom prst="rect">
            <a:avLst/>
          </a:prstGeom>
          <a:solidFill>
            <a:schemeClr val="tx1"/>
          </a:solidFill>
          <a:ln w="9525">
            <a:noFill/>
            <a:miter lim="800000"/>
            <a:headEnd/>
            <a:tailEnd/>
          </a:ln>
          <a:effectLst/>
        </p:spPr>
        <p:txBody>
          <a:bodyPr wrap="none" lIns="54185" tIns="27093" rIns="54185" bIns="27093" anchor="ctr"/>
          <a:lstStyle/>
          <a:p>
            <a:pPr>
              <a:defRPr/>
            </a:pPr>
            <a:endParaRPr lang="en-US" sz="2912" dirty="0"/>
          </a:p>
        </p:txBody>
      </p:sp>
      <p:sp>
        <p:nvSpPr>
          <p:cNvPr id="9" name="Rectangle 8">
            <a:extLst>
              <a:ext uri="{FF2B5EF4-FFF2-40B4-BE49-F238E27FC236}">
                <a16:creationId xmlns:a16="http://schemas.microsoft.com/office/drawing/2014/main" id="{A6A099DC-54B5-084E-BE4B-E869FDE32454}"/>
              </a:ext>
            </a:extLst>
          </p:cNvPr>
          <p:cNvSpPr/>
          <p:nvPr/>
        </p:nvSpPr>
        <p:spPr>
          <a:xfrm>
            <a:off x="152401" y="2209476"/>
            <a:ext cx="5334000" cy="140973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12"/>
          </a:p>
        </p:txBody>
      </p:sp>
      <p:sp>
        <p:nvSpPr>
          <p:cNvPr id="10" name="Rectangle 9">
            <a:extLst>
              <a:ext uri="{FF2B5EF4-FFF2-40B4-BE49-F238E27FC236}">
                <a16:creationId xmlns:a16="http://schemas.microsoft.com/office/drawing/2014/main" id="{5D627C8E-2229-D943-A7EC-553080EBD1EB}"/>
              </a:ext>
            </a:extLst>
          </p:cNvPr>
          <p:cNvSpPr/>
          <p:nvPr/>
        </p:nvSpPr>
        <p:spPr>
          <a:xfrm>
            <a:off x="16469359" y="2209477"/>
            <a:ext cx="5334000" cy="140883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12"/>
          </a:p>
        </p:txBody>
      </p:sp>
      <p:pic>
        <p:nvPicPr>
          <p:cNvPr id="13" name="Picture 12" descr="A close up of a logo&#10;&#10;Description automatically generated">
            <a:extLst>
              <a:ext uri="{FF2B5EF4-FFF2-40B4-BE49-F238E27FC236}">
                <a16:creationId xmlns:a16="http://schemas.microsoft.com/office/drawing/2014/main" id="{3FDA763B-2220-B24E-BCF9-E0AB8FA559F0}"/>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8364201" y="999853"/>
            <a:ext cx="3479666" cy="1009727"/>
          </a:xfrm>
          <a:prstGeom prst="rect">
            <a:avLst/>
          </a:prstGeom>
        </p:spPr>
      </p:pic>
      <p:sp>
        <p:nvSpPr>
          <p:cNvPr id="12" name="Rectangle 11">
            <a:extLst>
              <a:ext uri="{FF2B5EF4-FFF2-40B4-BE49-F238E27FC236}">
                <a16:creationId xmlns:a16="http://schemas.microsoft.com/office/drawing/2014/main" id="{DFE7EBD5-5DEF-2412-B26E-EBCF8D484A37}"/>
              </a:ext>
            </a:extLst>
          </p:cNvPr>
          <p:cNvSpPr/>
          <p:nvPr userDrawn="1"/>
        </p:nvSpPr>
        <p:spPr>
          <a:xfrm>
            <a:off x="5740405" y="2209809"/>
            <a:ext cx="10474959" cy="14097325"/>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12" dirty="0"/>
          </a:p>
        </p:txBody>
      </p:sp>
      <p:cxnSp>
        <p:nvCxnSpPr>
          <p:cNvPr id="15" name="Straight Connector 14">
            <a:extLst>
              <a:ext uri="{FF2B5EF4-FFF2-40B4-BE49-F238E27FC236}">
                <a16:creationId xmlns:a16="http://schemas.microsoft.com/office/drawing/2014/main" id="{6679BADA-6F16-ABD5-CE69-1A04A8F630C9}"/>
              </a:ext>
            </a:extLst>
          </p:cNvPr>
          <p:cNvCxnSpPr/>
          <p:nvPr userDrawn="1"/>
        </p:nvCxnSpPr>
        <p:spPr>
          <a:xfrm>
            <a:off x="0" y="2209800"/>
            <a:ext cx="219456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3976810"/>
      </p:ext>
    </p:extLst>
  </p:cSld>
  <p:clrMap bg1="lt1" tx1="dk1" bg2="lt2" tx2="dk2" accent1="accent1" accent2="accent2" accent3="accent3" accent4="accent4" accent5="accent5" accent6="accent6" hlink="hlink" folHlink="folHlink"/>
  <p:sldLayoutIdLst>
    <p:sldLayoutId id="2147483651" r:id="rId1"/>
    <p:sldLayoutId id="2147483652" r:id="rId2"/>
  </p:sldLayoutIdLst>
  <p:txStyles>
    <p:titleStyle>
      <a:lvl1pPr algn="l" defTabSz="1463222" rtl="0" eaLnBrk="1" latinLnBrk="0" hangingPunct="1">
        <a:lnSpc>
          <a:spcPct val="90000"/>
        </a:lnSpc>
        <a:spcBef>
          <a:spcPct val="0"/>
        </a:spcBef>
        <a:buNone/>
        <a:defRPr sz="7040" kern="1200">
          <a:solidFill>
            <a:schemeClr val="tx1"/>
          </a:solidFill>
          <a:latin typeface="+mj-lt"/>
          <a:ea typeface="+mj-ea"/>
          <a:cs typeface="+mj-cs"/>
        </a:defRPr>
      </a:lvl1pPr>
    </p:titleStyle>
    <p:bodyStyle>
      <a:lvl1pPr marL="365805" indent="-365805" algn="l" defTabSz="1463222" rtl="0" eaLnBrk="1" latinLnBrk="0" hangingPunct="1">
        <a:lnSpc>
          <a:spcPct val="90000"/>
        </a:lnSpc>
        <a:spcBef>
          <a:spcPts val="1600"/>
        </a:spcBef>
        <a:buFont typeface="Arial" panose="020B0604020202020204" pitchFamily="34" charset="0"/>
        <a:buChar char="•"/>
        <a:defRPr sz="4480" kern="1200">
          <a:solidFill>
            <a:schemeClr val="tx1"/>
          </a:solidFill>
          <a:latin typeface="+mn-lt"/>
          <a:ea typeface="+mn-ea"/>
          <a:cs typeface="+mn-cs"/>
        </a:defRPr>
      </a:lvl1pPr>
      <a:lvl2pPr marL="1097417" indent="-365805" algn="l" defTabSz="1463222" rtl="0" eaLnBrk="1" latinLnBrk="0" hangingPunct="1">
        <a:lnSpc>
          <a:spcPct val="90000"/>
        </a:lnSpc>
        <a:spcBef>
          <a:spcPts val="800"/>
        </a:spcBef>
        <a:buFont typeface="Arial" panose="020B0604020202020204" pitchFamily="34" charset="0"/>
        <a:buChar char="•"/>
        <a:defRPr sz="3840" kern="1200">
          <a:solidFill>
            <a:schemeClr val="tx1"/>
          </a:solidFill>
          <a:latin typeface="+mn-lt"/>
          <a:ea typeface="+mn-ea"/>
          <a:cs typeface="+mn-cs"/>
        </a:defRPr>
      </a:lvl2pPr>
      <a:lvl3pPr marL="1829030" indent="-365805" algn="l" defTabSz="1463222" rtl="0" eaLnBrk="1" latinLnBrk="0" hangingPunct="1">
        <a:lnSpc>
          <a:spcPct val="90000"/>
        </a:lnSpc>
        <a:spcBef>
          <a:spcPts val="800"/>
        </a:spcBef>
        <a:buFont typeface="Arial" panose="020B0604020202020204" pitchFamily="34" charset="0"/>
        <a:buChar char="•"/>
        <a:defRPr sz="3200" kern="1200">
          <a:solidFill>
            <a:schemeClr val="tx1"/>
          </a:solidFill>
          <a:latin typeface="+mn-lt"/>
          <a:ea typeface="+mn-ea"/>
          <a:cs typeface="+mn-cs"/>
        </a:defRPr>
      </a:lvl3pPr>
      <a:lvl4pPr marL="2560640" indent="-365805" algn="l" defTabSz="1463222" rtl="0" eaLnBrk="1" latinLnBrk="0" hangingPunct="1">
        <a:lnSpc>
          <a:spcPct val="90000"/>
        </a:lnSpc>
        <a:spcBef>
          <a:spcPts val="800"/>
        </a:spcBef>
        <a:buFont typeface="Arial" panose="020B0604020202020204" pitchFamily="34" charset="0"/>
        <a:buChar char="•"/>
        <a:defRPr sz="2880" kern="1200">
          <a:solidFill>
            <a:schemeClr val="tx1"/>
          </a:solidFill>
          <a:latin typeface="+mn-lt"/>
          <a:ea typeface="+mn-ea"/>
          <a:cs typeface="+mn-cs"/>
        </a:defRPr>
      </a:lvl4pPr>
      <a:lvl5pPr marL="3292253" indent="-365805" algn="l" defTabSz="1463222" rtl="0" eaLnBrk="1" latinLnBrk="0" hangingPunct="1">
        <a:lnSpc>
          <a:spcPct val="90000"/>
        </a:lnSpc>
        <a:spcBef>
          <a:spcPts val="800"/>
        </a:spcBef>
        <a:buFont typeface="Arial" panose="020B0604020202020204" pitchFamily="34" charset="0"/>
        <a:buChar char="•"/>
        <a:defRPr sz="2880" kern="1200">
          <a:solidFill>
            <a:schemeClr val="tx1"/>
          </a:solidFill>
          <a:latin typeface="+mn-lt"/>
          <a:ea typeface="+mn-ea"/>
          <a:cs typeface="+mn-cs"/>
        </a:defRPr>
      </a:lvl5pPr>
      <a:lvl6pPr marL="4023865" indent="-365805" algn="l" defTabSz="1463222" rtl="0" eaLnBrk="1" latinLnBrk="0" hangingPunct="1">
        <a:lnSpc>
          <a:spcPct val="90000"/>
        </a:lnSpc>
        <a:spcBef>
          <a:spcPts val="800"/>
        </a:spcBef>
        <a:buFont typeface="Arial" panose="020B0604020202020204" pitchFamily="34" charset="0"/>
        <a:buChar char="•"/>
        <a:defRPr sz="2880" kern="1200">
          <a:solidFill>
            <a:schemeClr val="tx1"/>
          </a:solidFill>
          <a:latin typeface="+mn-lt"/>
          <a:ea typeface="+mn-ea"/>
          <a:cs typeface="+mn-cs"/>
        </a:defRPr>
      </a:lvl6pPr>
      <a:lvl7pPr marL="4755475" indent="-365805" algn="l" defTabSz="1463222" rtl="0" eaLnBrk="1" latinLnBrk="0" hangingPunct="1">
        <a:lnSpc>
          <a:spcPct val="90000"/>
        </a:lnSpc>
        <a:spcBef>
          <a:spcPts val="800"/>
        </a:spcBef>
        <a:buFont typeface="Arial" panose="020B0604020202020204" pitchFamily="34" charset="0"/>
        <a:buChar char="•"/>
        <a:defRPr sz="2880" kern="1200">
          <a:solidFill>
            <a:schemeClr val="tx1"/>
          </a:solidFill>
          <a:latin typeface="+mn-lt"/>
          <a:ea typeface="+mn-ea"/>
          <a:cs typeface="+mn-cs"/>
        </a:defRPr>
      </a:lvl7pPr>
      <a:lvl8pPr marL="5487085" indent="-365805" algn="l" defTabSz="1463222" rtl="0" eaLnBrk="1" latinLnBrk="0" hangingPunct="1">
        <a:lnSpc>
          <a:spcPct val="90000"/>
        </a:lnSpc>
        <a:spcBef>
          <a:spcPts val="800"/>
        </a:spcBef>
        <a:buFont typeface="Arial" panose="020B0604020202020204" pitchFamily="34" charset="0"/>
        <a:buChar char="•"/>
        <a:defRPr sz="2880" kern="1200">
          <a:solidFill>
            <a:schemeClr val="tx1"/>
          </a:solidFill>
          <a:latin typeface="+mn-lt"/>
          <a:ea typeface="+mn-ea"/>
          <a:cs typeface="+mn-cs"/>
        </a:defRPr>
      </a:lvl8pPr>
      <a:lvl9pPr marL="6218698" indent="-365805" algn="l" defTabSz="1463222" rtl="0" eaLnBrk="1" latinLnBrk="0" hangingPunct="1">
        <a:lnSpc>
          <a:spcPct val="90000"/>
        </a:lnSpc>
        <a:spcBef>
          <a:spcPts val="800"/>
        </a:spcBef>
        <a:buFont typeface="Arial" panose="020B0604020202020204" pitchFamily="34" charset="0"/>
        <a:buChar char="•"/>
        <a:defRPr sz="2880" kern="1200">
          <a:solidFill>
            <a:schemeClr val="tx1"/>
          </a:solidFill>
          <a:latin typeface="+mn-lt"/>
          <a:ea typeface="+mn-ea"/>
          <a:cs typeface="+mn-cs"/>
        </a:defRPr>
      </a:lvl9pPr>
    </p:bodyStyle>
    <p:otherStyle>
      <a:defPPr>
        <a:defRPr lang="en-US"/>
      </a:defPPr>
      <a:lvl1pPr marL="0" algn="l" defTabSz="1463222" rtl="0" eaLnBrk="1" latinLnBrk="0" hangingPunct="1">
        <a:defRPr sz="2880" kern="1200">
          <a:solidFill>
            <a:schemeClr val="tx1"/>
          </a:solidFill>
          <a:latin typeface="+mn-lt"/>
          <a:ea typeface="+mn-ea"/>
          <a:cs typeface="+mn-cs"/>
        </a:defRPr>
      </a:lvl1pPr>
      <a:lvl2pPr marL="731613" algn="l" defTabSz="1463222" rtl="0" eaLnBrk="1" latinLnBrk="0" hangingPunct="1">
        <a:defRPr sz="2880" kern="1200">
          <a:solidFill>
            <a:schemeClr val="tx1"/>
          </a:solidFill>
          <a:latin typeface="+mn-lt"/>
          <a:ea typeface="+mn-ea"/>
          <a:cs typeface="+mn-cs"/>
        </a:defRPr>
      </a:lvl2pPr>
      <a:lvl3pPr marL="1463222" algn="l" defTabSz="1463222" rtl="0" eaLnBrk="1" latinLnBrk="0" hangingPunct="1">
        <a:defRPr sz="2880" kern="1200">
          <a:solidFill>
            <a:schemeClr val="tx1"/>
          </a:solidFill>
          <a:latin typeface="+mn-lt"/>
          <a:ea typeface="+mn-ea"/>
          <a:cs typeface="+mn-cs"/>
        </a:defRPr>
      </a:lvl3pPr>
      <a:lvl4pPr marL="2194835" algn="l" defTabSz="1463222" rtl="0" eaLnBrk="1" latinLnBrk="0" hangingPunct="1">
        <a:defRPr sz="2880" kern="1200">
          <a:solidFill>
            <a:schemeClr val="tx1"/>
          </a:solidFill>
          <a:latin typeface="+mn-lt"/>
          <a:ea typeface="+mn-ea"/>
          <a:cs typeface="+mn-cs"/>
        </a:defRPr>
      </a:lvl4pPr>
      <a:lvl5pPr marL="2926445" algn="l" defTabSz="1463222" rtl="0" eaLnBrk="1" latinLnBrk="0" hangingPunct="1">
        <a:defRPr sz="2880" kern="1200">
          <a:solidFill>
            <a:schemeClr val="tx1"/>
          </a:solidFill>
          <a:latin typeface="+mn-lt"/>
          <a:ea typeface="+mn-ea"/>
          <a:cs typeface="+mn-cs"/>
        </a:defRPr>
      </a:lvl5pPr>
      <a:lvl6pPr marL="3658058" algn="l" defTabSz="1463222" rtl="0" eaLnBrk="1" latinLnBrk="0" hangingPunct="1">
        <a:defRPr sz="2880" kern="1200">
          <a:solidFill>
            <a:schemeClr val="tx1"/>
          </a:solidFill>
          <a:latin typeface="+mn-lt"/>
          <a:ea typeface="+mn-ea"/>
          <a:cs typeface="+mn-cs"/>
        </a:defRPr>
      </a:lvl6pPr>
      <a:lvl7pPr marL="4389669" algn="l" defTabSz="1463222" rtl="0" eaLnBrk="1" latinLnBrk="0" hangingPunct="1">
        <a:defRPr sz="2880" kern="1200">
          <a:solidFill>
            <a:schemeClr val="tx1"/>
          </a:solidFill>
          <a:latin typeface="+mn-lt"/>
          <a:ea typeface="+mn-ea"/>
          <a:cs typeface="+mn-cs"/>
        </a:defRPr>
      </a:lvl7pPr>
      <a:lvl8pPr marL="5121280" algn="l" defTabSz="1463222" rtl="0" eaLnBrk="1" latinLnBrk="0" hangingPunct="1">
        <a:defRPr sz="2880" kern="1200">
          <a:solidFill>
            <a:schemeClr val="tx1"/>
          </a:solidFill>
          <a:latin typeface="+mn-lt"/>
          <a:ea typeface="+mn-ea"/>
          <a:cs typeface="+mn-cs"/>
        </a:defRPr>
      </a:lvl8pPr>
      <a:lvl9pPr marL="5852893" algn="l" defTabSz="1463222" rtl="0" eaLnBrk="1" latinLnBrk="0" hangingPunct="1">
        <a:defRPr sz="288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userDrawn="1">
          <p15:clr>
            <a:srgbClr val="F26B43"/>
          </p15:clr>
        </p15:guide>
        <p15:guide id="2" pos="9216"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tiff"/><Relationship Id="rId7" Type="http://schemas.openxmlformats.org/officeDocument/2006/relationships/image" Target="../media/image6.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3372" y="249501"/>
            <a:ext cx="21698856" cy="1117600"/>
          </a:xfrm>
          <a:prstGeom prst="rect">
            <a:avLst/>
          </a:prstGeom>
          <a:noFill/>
          <a:ln>
            <a:noFill/>
          </a:ln>
        </p:spPr>
        <p:txBody>
          <a:bodyPr/>
          <a:lstStyle/>
          <a:p>
            <a:pPr algn="ctr"/>
            <a:r>
              <a:rPr lang="en-US" sz="2800" b="1" dirty="0">
                <a:solidFill>
                  <a:schemeClr val="bg2"/>
                </a:solidFill>
                <a:latin typeface="Calibri" panose="020F0502020204030204" pitchFamily="34" charset="0"/>
                <a:ea typeface="Times New Roman" panose="02020603050405020304" pitchFamily="18" charset="0"/>
                <a:cs typeface="Calibri" panose="020F0502020204030204" pitchFamily="34" charset="0"/>
              </a:rPr>
              <a:t>Emerging Collaborative Research Agenda: Policies to Inform Safe and Equitable Opioid Access for Patients with Advanced Cancer Near End of Life</a:t>
            </a:r>
            <a:br>
              <a:rPr lang="en-US" sz="2800" dirty="0">
                <a:latin typeface="Calibri" panose="020F0502020204030204" pitchFamily="34" charset="0"/>
                <a:ea typeface="Calibri" panose="020F0502020204030204" pitchFamily="34" charset="0"/>
                <a:cs typeface="Calibri" panose="020F0502020204030204" pitchFamily="34" charset="0"/>
              </a:rPr>
            </a:br>
            <a:r>
              <a:rPr lang="en-US" sz="2133" b="1" dirty="0">
                <a:solidFill>
                  <a:schemeClr val="bg1"/>
                </a:solidFill>
                <a:latin typeface="Calibri" panose="020F0502020204030204" pitchFamily="34" charset="0"/>
                <a:ea typeface="Times New Roman" panose="02020603050405020304" pitchFamily="18" charset="0"/>
                <a:cs typeface="Calibri" panose="020F0502020204030204" pitchFamily="34" charset="0"/>
              </a:rPr>
              <a:t>Nicole Ober</a:t>
            </a:r>
            <a:r>
              <a:rPr lang="en-US" sz="2133" b="1" baseline="30000" dirty="0">
                <a:solidFill>
                  <a:schemeClr val="bg1"/>
                </a:solidFill>
                <a:latin typeface="Calibri" panose="020F0502020204030204" pitchFamily="34" charset="0"/>
                <a:ea typeface="Times New Roman" panose="02020603050405020304" pitchFamily="18" charset="0"/>
                <a:cs typeface="Calibri" panose="020F0502020204030204" pitchFamily="34" charset="0"/>
              </a:rPr>
              <a:t>1</a:t>
            </a:r>
            <a:r>
              <a:rPr lang="en-US" sz="2133"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MSW, Hailey Waddell Bulls</a:t>
            </a:r>
            <a:r>
              <a:rPr lang="en-US" sz="2133" b="1" baseline="30000" dirty="0">
                <a:solidFill>
                  <a:schemeClr val="bg1"/>
                </a:solidFill>
                <a:latin typeface="Calibri" panose="020F0502020204030204" pitchFamily="34" charset="0"/>
                <a:ea typeface="Times New Roman" panose="02020603050405020304" pitchFamily="18" charset="0"/>
                <a:cs typeface="Calibri" panose="020F0502020204030204" pitchFamily="34" charset="0"/>
              </a:rPr>
              <a:t>2,3</a:t>
            </a:r>
            <a:r>
              <a:rPr lang="en-US" sz="2133"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PhD, Lindsay Sabik</a:t>
            </a:r>
            <a:r>
              <a:rPr lang="en-US" sz="2133" b="1" baseline="30000" dirty="0">
                <a:solidFill>
                  <a:schemeClr val="bg1"/>
                </a:solidFill>
                <a:latin typeface="Calibri" panose="020F0502020204030204" pitchFamily="34" charset="0"/>
                <a:ea typeface="Times New Roman" panose="02020603050405020304" pitchFamily="18" charset="0"/>
                <a:cs typeface="Calibri" panose="020F0502020204030204" pitchFamily="34" charset="0"/>
              </a:rPr>
              <a:t>1</a:t>
            </a:r>
            <a:r>
              <a:rPr lang="en-US" sz="2133"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PhD, Yael Schenker</a:t>
            </a:r>
            <a:r>
              <a:rPr lang="en-US" sz="2133" b="1" baseline="30000" dirty="0">
                <a:solidFill>
                  <a:schemeClr val="bg1"/>
                </a:solidFill>
                <a:latin typeface="Calibri" panose="020F0502020204030204" pitchFamily="34" charset="0"/>
                <a:ea typeface="Times New Roman" panose="02020603050405020304" pitchFamily="18" charset="0"/>
                <a:cs typeface="Calibri" panose="020F0502020204030204" pitchFamily="34" charset="0"/>
              </a:rPr>
              <a:t>2,3</a:t>
            </a:r>
            <a:r>
              <a:rPr lang="en-US" sz="2133" b="1" dirty="0">
                <a:solidFill>
                  <a:schemeClr val="bg1"/>
                </a:solidFill>
                <a:latin typeface="Calibri" panose="020F0502020204030204" pitchFamily="34" charset="0"/>
                <a:ea typeface="Times New Roman" panose="02020603050405020304" pitchFamily="18" charset="0"/>
                <a:cs typeface="Calibri" panose="020F0502020204030204" pitchFamily="34" charset="0"/>
              </a:rPr>
              <a:t> MD, MAS</a:t>
            </a:r>
            <a:br>
              <a:rPr lang="en-US" sz="933" b="1" dirty="0">
                <a:solidFill>
                  <a:schemeClr val="bg1"/>
                </a:solidFill>
                <a:latin typeface="Calibri" panose="020F0502020204030204" pitchFamily="34" charset="0"/>
                <a:ea typeface="Calibri" panose="020F0502020204030204" pitchFamily="34" charset="0"/>
                <a:cs typeface="Calibri" panose="020F0502020204030204" pitchFamily="34" charset="0"/>
              </a:rPr>
            </a:br>
            <a:r>
              <a:rPr lang="en-US" sz="1867" baseline="30000" dirty="0">
                <a:solidFill>
                  <a:schemeClr val="bg1"/>
                </a:solidFill>
                <a:latin typeface="Calibri" panose="020F0502020204030204" pitchFamily="34" charset="0"/>
                <a:ea typeface="Times New Roman" panose="02020603050405020304" pitchFamily="18" charset="0"/>
                <a:cs typeface="Calibri" panose="020F0502020204030204" pitchFamily="34" charset="0"/>
              </a:rPr>
              <a:t>1</a:t>
            </a:r>
            <a:r>
              <a:rPr lang="en-US" sz="1867" dirty="0">
                <a:solidFill>
                  <a:schemeClr val="bg1"/>
                </a:solidFill>
                <a:latin typeface="Calibri" panose="020F0502020204030204" pitchFamily="34" charset="0"/>
                <a:ea typeface="Times New Roman" panose="02020603050405020304" pitchFamily="18" charset="0"/>
                <a:cs typeface="Calibri" panose="020F0502020204030204" pitchFamily="34" charset="0"/>
              </a:rPr>
              <a:t>Department of Health Policy and Management, School of Public Health</a:t>
            </a:r>
            <a:br>
              <a:rPr lang="en-US" sz="1867" dirty="0">
                <a:solidFill>
                  <a:schemeClr val="bg1"/>
                </a:solidFill>
                <a:latin typeface="Calibri" panose="020F0502020204030204" pitchFamily="34" charset="0"/>
                <a:ea typeface="Times New Roman" panose="02020603050405020304" pitchFamily="18" charset="0"/>
                <a:cs typeface="Calibri" panose="020F0502020204030204" pitchFamily="34" charset="0"/>
              </a:rPr>
            </a:br>
            <a:r>
              <a:rPr lang="en-US" sz="1867" baseline="30000" dirty="0">
                <a:solidFill>
                  <a:schemeClr val="bg1"/>
                </a:solidFill>
                <a:latin typeface="Calibri" panose="020F0502020204030204" pitchFamily="34" charset="0"/>
                <a:ea typeface="Times New Roman" panose="02020603050405020304" pitchFamily="18" charset="0"/>
                <a:cs typeface="Calibri" panose="020F0502020204030204" pitchFamily="34" charset="0"/>
              </a:rPr>
              <a:t>2</a:t>
            </a:r>
            <a:r>
              <a:rPr lang="en-US" sz="1867" dirty="0">
                <a:solidFill>
                  <a:schemeClr val="bg1"/>
                </a:solidFill>
                <a:latin typeface="Calibri" panose="020F0502020204030204" pitchFamily="34" charset="0"/>
                <a:ea typeface="Times New Roman" panose="02020603050405020304" pitchFamily="18" charset="0"/>
                <a:cs typeface="Calibri" panose="020F0502020204030204" pitchFamily="34" charset="0"/>
              </a:rPr>
              <a:t>Division of General Internal Medicine, Section of Palliative Care and Medical Ethics, University of Pittsburgh</a:t>
            </a:r>
            <a:br>
              <a:rPr lang="en-US" sz="1867" dirty="0">
                <a:solidFill>
                  <a:schemeClr val="bg1"/>
                </a:solidFill>
                <a:latin typeface="Calibri" panose="020F0502020204030204" pitchFamily="34" charset="0"/>
                <a:ea typeface="Times New Roman" panose="02020603050405020304" pitchFamily="18" charset="0"/>
                <a:cs typeface="Calibri" panose="020F0502020204030204" pitchFamily="34" charset="0"/>
              </a:rPr>
            </a:br>
            <a:r>
              <a:rPr lang="en-US" sz="1867" baseline="30000" dirty="0">
                <a:solidFill>
                  <a:schemeClr val="bg1"/>
                </a:solidFill>
                <a:latin typeface="Calibri" panose="020F0502020204030204" pitchFamily="34" charset="0"/>
                <a:ea typeface="Times New Roman" panose="02020603050405020304" pitchFamily="18" charset="0"/>
                <a:cs typeface="Calibri" panose="020F0502020204030204" pitchFamily="34" charset="0"/>
              </a:rPr>
              <a:t>3</a:t>
            </a:r>
            <a:r>
              <a:rPr lang="en-US" sz="1867" dirty="0">
                <a:solidFill>
                  <a:schemeClr val="bg1"/>
                </a:solidFill>
                <a:latin typeface="Calibri" panose="020F0502020204030204" pitchFamily="34" charset="0"/>
                <a:ea typeface="Times New Roman" panose="02020603050405020304" pitchFamily="18" charset="0"/>
                <a:cs typeface="Calibri" panose="020F0502020204030204" pitchFamily="34" charset="0"/>
              </a:rPr>
              <a:t>Pallative Research Center</a:t>
            </a:r>
            <a:br>
              <a:rPr lang="en-US" sz="1867" dirty="0">
                <a:latin typeface="Calibri" panose="020F0502020204030204" pitchFamily="34" charset="0"/>
                <a:ea typeface="Times New Roman" panose="02020603050405020304" pitchFamily="18" charset="0"/>
                <a:cs typeface="Calibri" panose="020F0502020204030204" pitchFamily="34" charset="0"/>
              </a:rPr>
            </a:br>
            <a:endParaRPr lang="en-US" sz="1867"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sz="quarter" idx="10"/>
          </p:nvPr>
        </p:nvSpPr>
        <p:spPr>
          <a:xfrm>
            <a:off x="152402" y="2245313"/>
            <a:ext cx="5333037" cy="457200"/>
          </a:xfrm>
          <a:solidFill>
            <a:srgbClr val="1A4BA9"/>
          </a:solidFill>
          <a:ln>
            <a:solidFill>
              <a:srgbClr val="09306B"/>
            </a:solidFill>
          </a:ln>
        </p:spPr>
        <p:txBody>
          <a:bodyPr/>
          <a:lstStyle/>
          <a:p>
            <a:pPr algn="ctr"/>
            <a:r>
              <a:rPr lang="en-US" sz="3200" dirty="0">
                <a:latin typeface="Calibri" panose="020F0502020204030204" pitchFamily="34" charset="0"/>
                <a:cs typeface="Calibri" panose="020F0502020204030204" pitchFamily="34" charset="0"/>
              </a:rPr>
              <a:t>Introduction</a:t>
            </a:r>
          </a:p>
        </p:txBody>
      </p:sp>
      <p:sp>
        <p:nvSpPr>
          <p:cNvPr id="4" name="Text Placeholder 3"/>
          <p:cNvSpPr>
            <a:spLocks noGrp="1"/>
          </p:cNvSpPr>
          <p:nvPr>
            <p:ph type="body" sz="quarter" idx="11"/>
          </p:nvPr>
        </p:nvSpPr>
        <p:spPr>
          <a:xfrm>
            <a:off x="143309" y="2772994"/>
            <a:ext cx="5266408" cy="3571849"/>
          </a:xfrm>
        </p:spPr>
        <p:txBody>
          <a:bodyPr/>
          <a:lstStyle/>
          <a:p>
            <a:pPr marL="190526" indent="-190526">
              <a:lnSpc>
                <a:spcPct val="107000"/>
              </a:lnSpc>
              <a:spcBef>
                <a:spcPts val="0"/>
              </a:spcBef>
              <a:buFont typeface="Arial" panose="020B0604020202020204" pitchFamily="34" charset="0"/>
              <a:buChar char="•"/>
            </a:pPr>
            <a:r>
              <a:rPr lang="en-US" sz="2800" dirty="0">
                <a:solidFill>
                  <a:schemeClr val="accent4"/>
                </a:solidFill>
                <a:latin typeface="Calibri" panose="020F0502020204030204" pitchFamily="34" charset="0"/>
                <a:ea typeface="Calibri" panose="020F0502020204030204" pitchFamily="34" charset="0"/>
                <a:cs typeface="Calibri" panose="020F0502020204030204" pitchFamily="34" charset="0"/>
              </a:rPr>
              <a:t>Opioids are widely used and effective for managing cancer pain.</a:t>
            </a:r>
          </a:p>
          <a:p>
            <a:pPr marL="190526" indent="-190526">
              <a:lnSpc>
                <a:spcPct val="107000"/>
              </a:lnSpc>
              <a:spcBef>
                <a:spcPts val="0"/>
              </a:spcBef>
              <a:buFont typeface="Arial" panose="020B0604020202020204" pitchFamily="34" charset="0"/>
              <a:buChar char="•"/>
            </a:pPr>
            <a:r>
              <a:rPr lang="en-US" sz="2800" dirty="0">
                <a:solidFill>
                  <a:schemeClr val="accent4"/>
                </a:solidFill>
                <a:latin typeface="Calibri" panose="020F0502020204030204" pitchFamily="34" charset="0"/>
                <a:ea typeface="Calibri" panose="020F0502020204030204" pitchFamily="34" charset="0"/>
                <a:cs typeface="Calibri" panose="020F0502020204030204" pitchFamily="34" charset="0"/>
              </a:rPr>
              <a:t>Many states have recently implemented or changed opioid-related policies, i.e. prescription drug monitoring programs and laws limiting Rx dose and duration.</a:t>
            </a:r>
          </a:p>
          <a:p>
            <a:pPr marL="190526" indent="-190526">
              <a:lnSpc>
                <a:spcPct val="107000"/>
              </a:lnSpc>
              <a:spcBef>
                <a:spcPts val="0"/>
              </a:spcBef>
              <a:buFont typeface="Arial" panose="020B0604020202020204" pitchFamily="34" charset="0"/>
              <a:buChar char="•"/>
            </a:pPr>
            <a:r>
              <a:rPr lang="en-US" sz="2800" dirty="0">
                <a:solidFill>
                  <a:schemeClr val="accent4"/>
                </a:solidFill>
                <a:latin typeface="Calibri" panose="020F0502020204030204" pitchFamily="34" charset="0"/>
                <a:ea typeface="Calibri" panose="020F0502020204030204" pitchFamily="34" charset="0"/>
                <a:cs typeface="Calibri" panose="020F0502020204030204" pitchFamily="34" charset="0"/>
              </a:rPr>
              <a:t>Policies exclude patients with cancer but declines in prescribing and use among those dying of cancer highlight potential unintended consequences.</a:t>
            </a:r>
          </a:p>
          <a:p>
            <a:pPr marL="190526" indent="-190526">
              <a:lnSpc>
                <a:spcPct val="107000"/>
              </a:lnSpc>
              <a:spcBef>
                <a:spcPts val="0"/>
              </a:spcBef>
              <a:buFont typeface="Arial" panose="020B0604020202020204" pitchFamily="34" charset="0"/>
              <a:buChar char="•"/>
            </a:pPr>
            <a:endParaRPr lang="en-US" sz="1800" dirty="0">
              <a:latin typeface="Calibri" panose="020F0502020204030204" pitchFamily="34" charset="0"/>
              <a:ea typeface="Calibri" panose="020F0502020204030204" pitchFamily="34" charset="0"/>
              <a:cs typeface="Calibri" panose="020F0502020204030204" pitchFamily="34" charset="0"/>
            </a:endParaRPr>
          </a:p>
        </p:txBody>
      </p:sp>
      <p:sp>
        <p:nvSpPr>
          <p:cNvPr id="7" name="Text Placeholder 6"/>
          <p:cNvSpPr>
            <a:spLocks noGrp="1"/>
          </p:cNvSpPr>
          <p:nvPr>
            <p:ph type="body" sz="quarter" idx="14"/>
          </p:nvPr>
        </p:nvSpPr>
        <p:spPr>
          <a:xfrm>
            <a:off x="152400" y="8763000"/>
            <a:ext cx="5330952" cy="457200"/>
          </a:xfrm>
          <a:solidFill>
            <a:srgbClr val="1A4BA9"/>
          </a:solidFill>
          <a:ln>
            <a:solidFill>
              <a:srgbClr val="09306B"/>
            </a:solidFill>
          </a:ln>
        </p:spPr>
        <p:txBody>
          <a:bodyPr/>
          <a:lstStyle/>
          <a:p>
            <a:pPr algn="ctr"/>
            <a:r>
              <a:rPr lang="en-US" sz="3200" dirty="0">
                <a:latin typeface="Calibri" panose="020F0502020204030204" pitchFamily="34" charset="0"/>
                <a:cs typeface="Calibri" panose="020F0502020204030204" pitchFamily="34" charset="0"/>
              </a:rPr>
              <a:t>Methods</a:t>
            </a:r>
          </a:p>
        </p:txBody>
      </p:sp>
      <p:sp>
        <p:nvSpPr>
          <p:cNvPr id="8" name="Text Placeholder 7"/>
          <p:cNvSpPr>
            <a:spLocks noGrp="1"/>
          </p:cNvSpPr>
          <p:nvPr>
            <p:ph type="body" sz="quarter" idx="15"/>
          </p:nvPr>
        </p:nvSpPr>
        <p:spPr>
          <a:xfrm>
            <a:off x="149176" y="9293448"/>
            <a:ext cx="5359112" cy="4193952"/>
          </a:xfrm>
        </p:spPr>
        <p:txBody>
          <a:bodyPr/>
          <a:lstStyle/>
          <a:p>
            <a:pPr marL="228629" indent="-228629">
              <a:spcBef>
                <a:spcPts val="0"/>
              </a:spcBef>
              <a:spcAft>
                <a:spcPts val="200"/>
              </a:spcAft>
              <a:buFont typeface="Arial" panose="020B0604020202020204" pitchFamily="34" charset="0"/>
              <a:buChar char="•"/>
            </a:pPr>
            <a:r>
              <a:rPr lang="en-US" sz="2800"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Track state-year level policies relevant to opioid prescribing </a:t>
            </a:r>
            <a:r>
              <a:rPr lang="en-US" sz="2800" dirty="0">
                <a:solidFill>
                  <a:schemeClr val="accent4"/>
                </a:solidFill>
                <a:latin typeface="Calibri" panose="020F0502020204030204" pitchFamily="34" charset="0"/>
                <a:ea typeface="Calibri" panose="020F0502020204030204" pitchFamily="34" charset="0"/>
              </a:rPr>
              <a:t>and state-specific cancer-related exemptions. </a:t>
            </a:r>
          </a:p>
          <a:p>
            <a:pPr marL="228629" indent="-228629">
              <a:spcBef>
                <a:spcPts val="0"/>
              </a:spcBef>
              <a:spcAft>
                <a:spcPts val="200"/>
              </a:spcAft>
              <a:buFont typeface="Arial" panose="020B0604020202020204" pitchFamily="34" charset="0"/>
              <a:buChar char="•"/>
            </a:pPr>
            <a:r>
              <a:rPr lang="en-US" sz="2800" dirty="0">
                <a:solidFill>
                  <a:schemeClr val="accent4"/>
                </a:solidFill>
                <a:latin typeface="Calibri" panose="020F0502020204030204" pitchFamily="34" charset="0"/>
                <a:ea typeface="Calibri" panose="020F0502020204030204" pitchFamily="34" charset="0"/>
              </a:rPr>
              <a:t>Merge policy data with claims data for national samples of near end of life patients with advanced breast, lung, and colorectal.</a:t>
            </a:r>
          </a:p>
          <a:p>
            <a:pPr marL="228629" indent="-228629">
              <a:spcBef>
                <a:spcPts val="0"/>
              </a:spcBef>
              <a:spcAft>
                <a:spcPts val="200"/>
              </a:spcAft>
              <a:buFont typeface="Arial" panose="020B0604020202020204" pitchFamily="34" charset="0"/>
              <a:buChar char="•"/>
            </a:pPr>
            <a:r>
              <a:rPr lang="en-US" sz="2800" dirty="0">
                <a:solidFill>
                  <a:schemeClr val="accent4"/>
                </a:solidFill>
                <a:latin typeface="Calibri" panose="020F0502020204030204" pitchFamily="34" charset="0"/>
                <a:ea typeface="Calibri" panose="020F0502020204030204" pitchFamily="34" charset="0"/>
              </a:rPr>
              <a:t>Investigate how policies impacted opioid fills, patterns of use, and pain-related outcomes. </a:t>
            </a:r>
          </a:p>
          <a:p>
            <a:pPr marL="228629" indent="-228629">
              <a:spcBef>
                <a:spcPts val="0"/>
              </a:spcBef>
              <a:spcAft>
                <a:spcPts val="200"/>
              </a:spcAft>
              <a:buFont typeface="Arial" panose="020B0604020202020204" pitchFamily="34" charset="0"/>
              <a:buChar char="•"/>
            </a:pPr>
            <a:r>
              <a:rPr lang="en-US" sz="2800"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Use stakeholder panel group of policy, legal, health system, clinical, and patient representatives to review and inform policy recommendations. </a:t>
            </a:r>
          </a:p>
        </p:txBody>
      </p:sp>
      <p:sp>
        <p:nvSpPr>
          <p:cNvPr id="9" name="Text Placeholder 8"/>
          <p:cNvSpPr>
            <a:spLocks noGrp="1"/>
          </p:cNvSpPr>
          <p:nvPr>
            <p:ph type="body" sz="quarter" idx="16"/>
          </p:nvPr>
        </p:nvSpPr>
        <p:spPr>
          <a:xfrm>
            <a:off x="5751576" y="2245313"/>
            <a:ext cx="10460736" cy="457200"/>
          </a:xfrm>
          <a:solidFill>
            <a:srgbClr val="1A4BA9"/>
          </a:solidFill>
          <a:ln>
            <a:solidFill>
              <a:srgbClr val="09306B"/>
            </a:solidFill>
          </a:ln>
        </p:spPr>
        <p:txBody>
          <a:bodyPr/>
          <a:lstStyle/>
          <a:p>
            <a:pPr algn="ctr"/>
            <a:r>
              <a:rPr lang="en-US" sz="3200" dirty="0">
                <a:latin typeface="Calibri" panose="020F0502020204030204" pitchFamily="34" charset="0"/>
                <a:cs typeface="Calibri" panose="020F0502020204030204" pitchFamily="34" charset="0"/>
              </a:rPr>
              <a:t>The Evolution of Policies and Potential Impacts</a:t>
            </a:r>
          </a:p>
        </p:txBody>
      </p:sp>
      <p:sp>
        <p:nvSpPr>
          <p:cNvPr id="13" name="Text Placeholder 12"/>
          <p:cNvSpPr>
            <a:spLocks noGrp="1"/>
          </p:cNvSpPr>
          <p:nvPr>
            <p:ph type="body" sz="quarter" idx="20"/>
          </p:nvPr>
        </p:nvSpPr>
        <p:spPr>
          <a:xfrm>
            <a:off x="16474542" y="14488003"/>
            <a:ext cx="5334000" cy="457200"/>
          </a:xfrm>
          <a:solidFill>
            <a:srgbClr val="1A4BA9"/>
          </a:solidFill>
          <a:ln>
            <a:solidFill>
              <a:srgbClr val="09306B"/>
            </a:solidFill>
          </a:ln>
        </p:spPr>
        <p:txBody>
          <a:bodyPr/>
          <a:lstStyle/>
          <a:p>
            <a:pPr algn="ctr"/>
            <a:r>
              <a:rPr lang="en-US" sz="3200" dirty="0">
                <a:latin typeface="Calibri" panose="020F0502020204030204" pitchFamily="34" charset="0"/>
                <a:cs typeface="Calibri" panose="020F0502020204030204" pitchFamily="34" charset="0"/>
              </a:rPr>
              <a:t>References</a:t>
            </a:r>
          </a:p>
        </p:txBody>
      </p:sp>
      <p:sp>
        <p:nvSpPr>
          <p:cNvPr id="33" name="Text Placeholder 9">
            <a:extLst>
              <a:ext uri="{FF2B5EF4-FFF2-40B4-BE49-F238E27FC236}">
                <a16:creationId xmlns:a16="http://schemas.microsoft.com/office/drawing/2014/main" id="{859B53D9-C887-B327-BAA2-64B4091E40D7}"/>
              </a:ext>
            </a:extLst>
          </p:cNvPr>
          <p:cNvSpPr txBox="1">
            <a:spLocks/>
          </p:cNvSpPr>
          <p:nvPr/>
        </p:nvSpPr>
        <p:spPr>
          <a:xfrm>
            <a:off x="16577604" y="15014139"/>
            <a:ext cx="5110819" cy="1292661"/>
          </a:xfrm>
          <a:prstGeom prst="rect">
            <a:avLst/>
          </a:prstGeom>
        </p:spPr>
        <p:txBody>
          <a:bodyPr vert="horz" lIns="59229" tIns="29615" rIns="59229" bIns="29615"/>
          <a:lstStyle>
            <a:lvl1pPr marL="548640" indent="-548640" algn="l" defTabSz="2194560" rtl="0" eaLnBrk="1" latinLnBrk="0" hangingPunct="1">
              <a:lnSpc>
                <a:spcPct val="90000"/>
              </a:lnSpc>
              <a:spcBef>
                <a:spcPts val="2400"/>
              </a:spcBef>
              <a:buFont typeface="Arial" panose="020B0604020202020204" pitchFamily="34" charset="0"/>
              <a:buChar char="•"/>
              <a:defRPr sz="150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150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15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150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150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a:lstStyle>
          <a:p>
            <a:pPr marL="121935" indent="-152420">
              <a:lnSpc>
                <a:spcPct val="107000"/>
              </a:lnSpc>
              <a:spcBef>
                <a:spcPts val="0"/>
              </a:spcBef>
              <a:buFont typeface="+mj-lt"/>
              <a:buAutoNum type="arabicPeriod"/>
            </a:pPr>
            <a:r>
              <a:rPr lang="en-US" sz="1200" dirty="0">
                <a:solidFill>
                  <a:schemeClr val="accent4"/>
                </a:solidFill>
                <a:latin typeface="Calibri" panose="020F0502020204030204" pitchFamily="34" charset="0"/>
                <a:cs typeface="Calibri" panose="020F0502020204030204" pitchFamily="34" charset="0"/>
              </a:rPr>
              <a:t>Bulls HW, Bell LF, Orris SR, et al. Exemptions to state laws regulating opioid prescribing for patients with cancer-related pain: A summary. </a:t>
            </a:r>
            <a:r>
              <a:rPr lang="en-US" sz="1200" i="1" dirty="0">
                <a:solidFill>
                  <a:schemeClr val="accent4"/>
                </a:solidFill>
                <a:latin typeface="Calibri" panose="020F0502020204030204" pitchFamily="34" charset="0"/>
                <a:cs typeface="Calibri" panose="020F0502020204030204" pitchFamily="34" charset="0"/>
              </a:rPr>
              <a:t>Cancer</a:t>
            </a:r>
            <a:r>
              <a:rPr lang="en-US" sz="1200" dirty="0">
                <a:solidFill>
                  <a:schemeClr val="accent4"/>
                </a:solidFill>
                <a:latin typeface="Calibri" panose="020F0502020204030204" pitchFamily="34" charset="0"/>
                <a:cs typeface="Calibri" panose="020F0502020204030204" pitchFamily="34" charset="0"/>
              </a:rPr>
              <a:t>. 2021;127(17):3137-3144. doi:10.1002/cncr.33639</a:t>
            </a:r>
          </a:p>
          <a:p>
            <a:pPr marL="121935" indent="-152420">
              <a:lnSpc>
                <a:spcPct val="107000"/>
              </a:lnSpc>
              <a:spcBef>
                <a:spcPts val="0"/>
              </a:spcBef>
              <a:buFont typeface="+mj-lt"/>
              <a:buAutoNum type="arabicPeriod"/>
            </a:pPr>
            <a:r>
              <a:rPr lang="en-US" sz="1200" dirty="0">
                <a:solidFill>
                  <a:schemeClr val="accent4"/>
                </a:solidFill>
                <a:latin typeface="Calibri" panose="020F0502020204030204" pitchFamily="34" charset="0"/>
                <a:ea typeface="Calibri" panose="020F0502020204030204" pitchFamily="34" charset="0"/>
                <a:cs typeface="Calibri" panose="020F0502020204030204" pitchFamily="34" charset="0"/>
              </a:rPr>
              <a:t>Schenker Y, Hamm M, Bulls HW, et al. This Is a Different Patient Population: Opioid Prescribing Challenges for Patients With Cancer-Related Pain. </a:t>
            </a:r>
            <a:r>
              <a:rPr lang="en-US" sz="1200" i="1" dirty="0">
                <a:solidFill>
                  <a:schemeClr val="accent4"/>
                </a:solidFill>
                <a:latin typeface="Calibri" panose="020F0502020204030204" pitchFamily="34" charset="0"/>
                <a:ea typeface="Calibri" panose="020F0502020204030204" pitchFamily="34" charset="0"/>
                <a:cs typeface="Calibri" panose="020F0502020204030204" pitchFamily="34" charset="0"/>
              </a:rPr>
              <a:t>JCO Oncol </a:t>
            </a:r>
            <a:r>
              <a:rPr lang="en-US" sz="1200" i="1" dirty="0" err="1">
                <a:solidFill>
                  <a:schemeClr val="accent4"/>
                </a:solidFill>
                <a:latin typeface="Calibri" panose="020F0502020204030204" pitchFamily="34" charset="0"/>
                <a:ea typeface="Calibri" panose="020F0502020204030204" pitchFamily="34" charset="0"/>
                <a:cs typeface="Calibri" panose="020F0502020204030204" pitchFamily="34" charset="0"/>
              </a:rPr>
              <a:t>Pract</a:t>
            </a:r>
            <a:r>
              <a:rPr lang="en-US" sz="1200" dirty="0">
                <a:solidFill>
                  <a:schemeClr val="accent4"/>
                </a:solidFill>
                <a:latin typeface="Calibri" panose="020F0502020204030204" pitchFamily="34" charset="0"/>
                <a:ea typeface="Calibri" panose="020F0502020204030204" pitchFamily="34" charset="0"/>
                <a:cs typeface="Calibri" panose="020F0502020204030204" pitchFamily="34" charset="0"/>
              </a:rPr>
              <a:t>. Jul 2021;17(7):e1030-e1037. doi:10.1200/op.20.01041</a:t>
            </a:r>
          </a:p>
          <a:p>
            <a:pPr marL="121935" indent="-152420">
              <a:lnSpc>
                <a:spcPct val="107000"/>
              </a:lnSpc>
              <a:spcBef>
                <a:spcPts val="0"/>
              </a:spcBef>
              <a:buFont typeface="+mj-lt"/>
              <a:buAutoNum type="arabicPeriod"/>
            </a:pPr>
            <a:endParaRPr lang="en-US" sz="1200" dirty="0">
              <a:solidFill>
                <a:schemeClr val="accent4"/>
              </a:solidFill>
              <a:latin typeface="Calibri" panose="020F0502020204030204" pitchFamily="34" charset="0"/>
              <a:cs typeface="Calibri" panose="020F0502020204030204" pitchFamily="34" charset="0"/>
            </a:endParaRPr>
          </a:p>
        </p:txBody>
      </p:sp>
      <p:sp>
        <p:nvSpPr>
          <p:cNvPr id="37" name="Text Placeholder 12">
            <a:extLst>
              <a:ext uri="{FF2B5EF4-FFF2-40B4-BE49-F238E27FC236}">
                <a16:creationId xmlns:a16="http://schemas.microsoft.com/office/drawing/2014/main" id="{C6CF4C7D-66C9-52FC-1915-117A757F8DA5}"/>
              </a:ext>
            </a:extLst>
          </p:cNvPr>
          <p:cNvSpPr txBox="1">
            <a:spLocks/>
          </p:cNvSpPr>
          <p:nvPr/>
        </p:nvSpPr>
        <p:spPr>
          <a:xfrm>
            <a:off x="16468292" y="2249524"/>
            <a:ext cx="5334000" cy="457200"/>
          </a:xfrm>
          <a:prstGeom prst="rect">
            <a:avLst/>
          </a:prstGeom>
          <a:solidFill>
            <a:srgbClr val="1A4BA9"/>
          </a:solidFill>
          <a:ln>
            <a:solidFill>
              <a:srgbClr val="09306B"/>
            </a:solidFill>
          </a:ln>
        </p:spPr>
        <p:txBody>
          <a:bodyPr vert="horz" lIns="59229" tIns="29615" rIns="59229" bIns="29615"/>
          <a:lstStyle>
            <a:lvl1pPr marL="0" indent="0" algn="l" defTabSz="2194560" rtl="0" eaLnBrk="1" latinLnBrk="0" hangingPunct="1">
              <a:lnSpc>
                <a:spcPct val="90000"/>
              </a:lnSpc>
              <a:spcBef>
                <a:spcPts val="2400"/>
              </a:spcBef>
              <a:buFont typeface="Arial" panose="020B0604020202020204" pitchFamily="34" charset="0"/>
              <a:buNone/>
              <a:defRPr sz="2400" b="1" kern="1200" baseline="0">
                <a:solidFill>
                  <a:schemeClr val="bg1"/>
                </a:solidFill>
                <a:latin typeface="Arial"/>
                <a:ea typeface="+mn-ea"/>
                <a:cs typeface="Arial"/>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a:lstStyle>
          <a:p>
            <a:pPr algn="ctr"/>
            <a:r>
              <a:rPr lang="en-US" sz="3200" dirty="0">
                <a:latin typeface="Calibri" panose="020F0502020204030204" pitchFamily="34" charset="0"/>
                <a:cs typeface="Calibri" panose="020F0502020204030204" pitchFamily="34" charset="0"/>
              </a:rPr>
              <a:t>Policy Implications</a:t>
            </a:r>
          </a:p>
        </p:txBody>
      </p:sp>
      <p:pic>
        <p:nvPicPr>
          <p:cNvPr id="17" name="Picture 16" descr="Map&#10;&#10;Description automatically generated">
            <a:extLst>
              <a:ext uri="{FF2B5EF4-FFF2-40B4-BE49-F238E27FC236}">
                <a16:creationId xmlns:a16="http://schemas.microsoft.com/office/drawing/2014/main" id="{9CA2F616-C231-FBB2-14DE-B21EB4D6A4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35088" y="4191000"/>
            <a:ext cx="5119312" cy="11248915"/>
          </a:xfrm>
          <a:prstGeom prst="rect">
            <a:avLst/>
          </a:prstGeom>
        </p:spPr>
      </p:pic>
      <p:sp>
        <p:nvSpPr>
          <p:cNvPr id="30" name="TextBox 29">
            <a:extLst>
              <a:ext uri="{FF2B5EF4-FFF2-40B4-BE49-F238E27FC236}">
                <a16:creationId xmlns:a16="http://schemas.microsoft.com/office/drawing/2014/main" id="{AB55D010-9853-79F6-4488-D8344F15A848}"/>
              </a:ext>
            </a:extLst>
          </p:cNvPr>
          <p:cNvSpPr txBox="1"/>
          <p:nvPr/>
        </p:nvSpPr>
        <p:spPr>
          <a:xfrm>
            <a:off x="5662272" y="2790646"/>
            <a:ext cx="5615328" cy="6124754"/>
          </a:xfrm>
          <a:prstGeom prst="rect">
            <a:avLst/>
          </a:prstGeom>
          <a:noFill/>
        </p:spPr>
        <p:txBody>
          <a:bodyPr wrap="square" rtlCol="0">
            <a:spAutoFit/>
          </a:bodyPr>
          <a:lstStyle/>
          <a:p>
            <a:pPr marL="228629" indent="-228629">
              <a:buFont typeface="Arial" panose="020B0604020202020204" pitchFamily="34" charset="0"/>
              <a:buChar char="•"/>
            </a:pPr>
            <a:r>
              <a:rPr lang="en-US" sz="2800" dirty="0">
                <a:solidFill>
                  <a:schemeClr val="accent4"/>
                </a:solidFill>
                <a:latin typeface="Calibri" panose="020F0502020204030204" pitchFamily="34" charset="0"/>
                <a:ea typeface="Calibri" panose="020F0502020204030204" pitchFamily="34" charset="0"/>
              </a:rPr>
              <a:t>States with laws aimed to curb opioid use or misuse increased from 3 in 2010, to 35 in 2019 </a:t>
            </a:r>
          </a:p>
          <a:p>
            <a:pPr marL="228629" indent="-228629">
              <a:buFont typeface="Arial" panose="020B0604020202020204" pitchFamily="34" charset="0"/>
              <a:buChar char="•"/>
            </a:pPr>
            <a:r>
              <a:rPr lang="en-US" sz="2800" dirty="0">
                <a:solidFill>
                  <a:schemeClr val="accent4"/>
                </a:solidFill>
                <a:latin typeface="Calibri" panose="020F0502020204030204" pitchFamily="34" charset="0"/>
                <a:ea typeface="Calibri" panose="020F0502020204030204" pitchFamily="34" charset="0"/>
              </a:rPr>
              <a:t>From 2010-2019, over half of advanced cancer patients near the end of life had one or more outpatient pharmacy claims for opioids in the 3 months prior to death.</a:t>
            </a:r>
          </a:p>
          <a:p>
            <a:pPr marL="228629" indent="-228629">
              <a:buFont typeface="Arial" panose="020B0604020202020204" pitchFamily="34" charset="0"/>
              <a:buChar char="•"/>
            </a:pPr>
            <a:r>
              <a:rPr lang="en-US" sz="2800" dirty="0">
                <a:solidFill>
                  <a:schemeClr val="accent4"/>
                </a:solidFill>
                <a:latin typeface="Calibri" panose="020F0502020204030204" pitchFamily="34" charset="0"/>
                <a:ea typeface="Calibri" panose="020F0502020204030204" pitchFamily="34" charset="0"/>
              </a:rPr>
              <a:t>In-depth interviews with oncologists, patients, and their support providers, noted challenges to safe and effective opioid prescribing.</a:t>
            </a:r>
            <a:r>
              <a:rPr lang="en-US" sz="2800" baseline="30000" dirty="0">
                <a:solidFill>
                  <a:schemeClr val="accent4"/>
                </a:solidFill>
                <a:latin typeface="Calibri" panose="020F0502020204030204" pitchFamily="34" charset="0"/>
                <a:ea typeface="Calibri" panose="020F0502020204030204" pitchFamily="34" charset="0"/>
              </a:rPr>
              <a:t>1, 2</a:t>
            </a:r>
            <a:endParaRPr lang="en-US" sz="2800" dirty="0">
              <a:solidFill>
                <a:schemeClr val="accent4"/>
              </a:solidFill>
            </a:endParaRPr>
          </a:p>
        </p:txBody>
      </p:sp>
      <p:sp>
        <p:nvSpPr>
          <p:cNvPr id="43" name="TextBox 42">
            <a:extLst>
              <a:ext uri="{FF2B5EF4-FFF2-40B4-BE49-F238E27FC236}">
                <a16:creationId xmlns:a16="http://schemas.microsoft.com/office/drawing/2014/main" id="{DBBEBD6E-8696-528A-A9B5-B86A2C4BF5DB}"/>
              </a:ext>
            </a:extLst>
          </p:cNvPr>
          <p:cNvSpPr txBox="1"/>
          <p:nvPr/>
        </p:nvSpPr>
        <p:spPr>
          <a:xfrm>
            <a:off x="16466672" y="2667001"/>
            <a:ext cx="5266408" cy="6265048"/>
          </a:xfrm>
          <a:prstGeom prst="rect">
            <a:avLst/>
          </a:prstGeom>
          <a:noFill/>
        </p:spPr>
        <p:txBody>
          <a:bodyPr wrap="square" rtlCol="0">
            <a:spAutoFit/>
          </a:bodyPr>
          <a:lstStyle/>
          <a:p>
            <a:pPr marL="228629" indent="-228629">
              <a:spcAft>
                <a:spcPts val="533"/>
              </a:spcAft>
              <a:buFont typeface="Arial" panose="020B0604020202020204" pitchFamily="34" charset="0"/>
              <a:buChar char="•"/>
            </a:pPr>
            <a:r>
              <a:rPr lang="en-US" sz="2800" dirty="0">
                <a:solidFill>
                  <a:schemeClr val="accent4"/>
                </a:solidFill>
                <a:latin typeface="Calibri" panose="020F0502020204030204" pitchFamily="34" charset="0"/>
                <a:ea typeface="Calibri" panose="020F0502020204030204" pitchFamily="34" charset="0"/>
                <a:cs typeface="Calibri" panose="020F0502020204030204" pitchFamily="34" charset="0"/>
              </a:rPr>
              <a:t>Patients with advanced cancer and their oncologists describe structural barriers to accessing opioid pain medication related to policy misinterpretation.</a:t>
            </a:r>
            <a:r>
              <a:rPr lang="en-US" sz="2800" baseline="30000" dirty="0">
                <a:solidFill>
                  <a:schemeClr val="accent4"/>
                </a:solidFill>
                <a:latin typeface="Calibri" panose="020F0502020204030204" pitchFamily="34" charset="0"/>
                <a:ea typeface="Calibri" panose="020F0502020204030204" pitchFamily="34" charset="0"/>
                <a:cs typeface="Calibri" panose="020F0502020204030204" pitchFamily="34" charset="0"/>
              </a:rPr>
              <a:t>1</a:t>
            </a:r>
            <a:r>
              <a:rPr lang="en-US" sz="2800" dirty="0">
                <a:solidFill>
                  <a:schemeClr val="accent4"/>
                </a:solidFill>
                <a:latin typeface="Calibri" panose="020F0502020204030204" pitchFamily="34" charset="0"/>
                <a:ea typeface="Calibri" panose="020F0502020204030204" pitchFamily="34" charset="0"/>
                <a:cs typeface="Calibri" panose="020F0502020204030204" pitchFamily="34" charset="0"/>
              </a:rPr>
              <a:t> </a:t>
            </a:r>
          </a:p>
          <a:p>
            <a:pPr marL="228629" indent="-228629">
              <a:spcAft>
                <a:spcPts val="533"/>
              </a:spcAft>
              <a:buFont typeface="Arial" panose="020B0604020202020204" pitchFamily="34" charset="0"/>
              <a:buChar char="•"/>
            </a:pPr>
            <a:r>
              <a:rPr lang="en-US" sz="2800" dirty="0">
                <a:solidFill>
                  <a:schemeClr val="accent4"/>
                </a:solidFill>
                <a:latin typeface="Calibri" panose="020F0502020204030204" pitchFamily="34" charset="0"/>
                <a:ea typeface="Calibri" panose="020F0502020204030204" pitchFamily="34" charset="0"/>
                <a:cs typeface="Calibri" panose="020F0502020204030204" pitchFamily="34" charset="0"/>
              </a:rPr>
              <a:t>Evidence suggests policies are not effectively excluding patients with cancer-related pain.</a:t>
            </a:r>
          </a:p>
          <a:p>
            <a:pPr marL="228629" indent="-228629">
              <a:spcAft>
                <a:spcPts val="533"/>
              </a:spcAft>
              <a:buFont typeface="Arial" panose="020B0604020202020204" pitchFamily="34" charset="0"/>
              <a:buChar char="•"/>
            </a:pPr>
            <a:r>
              <a:rPr lang="en-US" sz="2800" dirty="0">
                <a:solidFill>
                  <a:schemeClr val="accent4"/>
                </a:solidFill>
                <a:latin typeface="Calibri" panose="020F0502020204030204" pitchFamily="34" charset="0"/>
                <a:ea typeface="Calibri" panose="020F0502020204030204" pitchFamily="34" charset="0"/>
                <a:cs typeface="Calibri" panose="020F0502020204030204" pitchFamily="34" charset="0"/>
              </a:rPr>
              <a:t>Barriers to pain management may lead to adverse outcomes among patients with cancer near end of life.</a:t>
            </a:r>
          </a:p>
          <a:p>
            <a:pPr marL="228629" indent="-228629">
              <a:spcAft>
                <a:spcPts val="533"/>
              </a:spcAft>
              <a:buFont typeface="Arial" panose="020B0604020202020204" pitchFamily="34" charset="0"/>
              <a:buChar char="•"/>
            </a:pPr>
            <a:endParaRPr lang="en-US" sz="2800" dirty="0">
              <a:solidFill>
                <a:schemeClr val="accent4"/>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533"/>
              </a:spcAft>
            </a:pPr>
            <a:endParaRPr lang="en-US" sz="2000" dirty="0">
              <a:solidFill>
                <a:schemeClr val="accent4"/>
              </a:solidFill>
              <a:latin typeface="Calibri" panose="020F0502020204030204" pitchFamily="34" charset="0"/>
              <a:ea typeface="Calibri" panose="020F0502020204030204" pitchFamily="34" charset="0"/>
              <a:cs typeface="Calibri" panose="020F0502020204030204" pitchFamily="34" charset="0"/>
            </a:endParaRPr>
          </a:p>
        </p:txBody>
      </p:sp>
      <p:sp>
        <p:nvSpPr>
          <p:cNvPr id="44" name="Speech Bubble: Rectangle 43">
            <a:extLst>
              <a:ext uri="{FF2B5EF4-FFF2-40B4-BE49-F238E27FC236}">
                <a16:creationId xmlns:a16="http://schemas.microsoft.com/office/drawing/2014/main" id="{0BF71B1F-141A-E636-5528-8FA242AA2D80}"/>
              </a:ext>
            </a:extLst>
          </p:cNvPr>
          <p:cNvSpPr/>
          <p:nvPr/>
        </p:nvSpPr>
        <p:spPr>
          <a:xfrm>
            <a:off x="5882848" y="8966816"/>
            <a:ext cx="5237198" cy="2402666"/>
          </a:xfrm>
          <a:prstGeom prst="wedgeRectCallout">
            <a:avLst>
              <a:gd name="adj1" fmla="val 743"/>
              <a:gd name="adj2" fmla="val 68903"/>
            </a:avLst>
          </a:prstGeom>
          <a:ln w="57150"/>
        </p:spPr>
        <p:style>
          <a:lnRef idx="2">
            <a:schemeClr val="dk1"/>
          </a:lnRef>
          <a:fillRef idx="1">
            <a:schemeClr val="lt1"/>
          </a:fillRef>
          <a:effectRef idx="0">
            <a:schemeClr val="dk1"/>
          </a:effectRef>
          <a:fontRef idx="minor">
            <a:schemeClr val="dk1"/>
          </a:fontRef>
        </p:style>
        <p:txBody>
          <a:bodyPr rtlCol="0" anchor="ctr"/>
          <a:lstStyle/>
          <a:p>
            <a:r>
              <a:rPr lang="en-US" sz="2000" dirty="0">
                <a:solidFill>
                  <a:schemeClr val="accent4"/>
                </a:solidFill>
                <a:latin typeface="Calibri" panose="020F0502020204030204" pitchFamily="34" charset="0"/>
                <a:cs typeface="Calibri" panose="020F0502020204030204" pitchFamily="34" charset="0"/>
              </a:rPr>
              <a:t>…lawmakers have put in a lot of different regulations regarding the opioid epidemic…it has resulted in limitations in terms of our ability to prescribe medications, and insurance companies covering some of those medications, and I think for the cancer patient population it’s been more challenging.  </a:t>
            </a:r>
          </a:p>
        </p:txBody>
      </p:sp>
      <p:pic>
        <p:nvPicPr>
          <p:cNvPr id="46" name="Graphic 45" descr="Doctor male with solid fill">
            <a:extLst>
              <a:ext uri="{FF2B5EF4-FFF2-40B4-BE49-F238E27FC236}">
                <a16:creationId xmlns:a16="http://schemas.microsoft.com/office/drawing/2014/main" id="{A1C9C25B-8067-17F3-4B10-6150E0BA5CB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53400" y="15048010"/>
            <a:ext cx="1334990" cy="1334990"/>
          </a:xfrm>
          <a:prstGeom prst="rect">
            <a:avLst/>
          </a:prstGeom>
        </p:spPr>
      </p:pic>
      <p:sp>
        <p:nvSpPr>
          <p:cNvPr id="49" name="Speech Bubble: Rectangle 48">
            <a:extLst>
              <a:ext uri="{FF2B5EF4-FFF2-40B4-BE49-F238E27FC236}">
                <a16:creationId xmlns:a16="http://schemas.microsoft.com/office/drawing/2014/main" id="{2E7144CB-BCC9-2F45-59E2-76E43A42A356}"/>
              </a:ext>
            </a:extLst>
          </p:cNvPr>
          <p:cNvSpPr/>
          <p:nvPr/>
        </p:nvSpPr>
        <p:spPr>
          <a:xfrm>
            <a:off x="5896278" y="12649496"/>
            <a:ext cx="5228922" cy="2438104"/>
          </a:xfrm>
          <a:prstGeom prst="wedgeRectCallout">
            <a:avLst>
              <a:gd name="adj1" fmla="val -1116"/>
              <a:gd name="adj2" fmla="val 67495"/>
            </a:avLst>
          </a:prstGeom>
          <a:ln w="57150"/>
        </p:spPr>
        <p:style>
          <a:lnRef idx="2">
            <a:schemeClr val="accent1"/>
          </a:lnRef>
          <a:fillRef idx="1">
            <a:schemeClr val="lt1"/>
          </a:fillRef>
          <a:effectRef idx="0">
            <a:schemeClr val="accent1"/>
          </a:effectRef>
          <a:fontRef idx="minor">
            <a:schemeClr val="dk1"/>
          </a:fontRef>
        </p:style>
        <p:txBody>
          <a:bodyPr rtlCol="0" anchor="ctr"/>
          <a:lstStyle/>
          <a:p>
            <a:r>
              <a:rPr lang="en-US" sz="2000" dirty="0">
                <a:solidFill>
                  <a:schemeClr val="accent4"/>
                </a:solidFill>
                <a:latin typeface="Calibri" panose="020F0502020204030204" pitchFamily="34" charset="0"/>
                <a:cs typeface="Calibri" panose="020F0502020204030204" pitchFamily="34" charset="0"/>
              </a:rPr>
              <a:t>...[opioid crisis] led to limitations on [opioids] availability, it’s led to them being questioned by pharmacists, by insurance companies, I mean we get notifications from the state or insurance companies that somebody is exceeding you know morphine equivalent dose . . starts to get in the way of us treating our patients in the best way.  </a:t>
            </a:r>
          </a:p>
        </p:txBody>
      </p:sp>
      <p:pic>
        <p:nvPicPr>
          <p:cNvPr id="52" name="Graphic 51" descr="Doctor female with solid fill">
            <a:extLst>
              <a:ext uri="{FF2B5EF4-FFF2-40B4-BE49-F238E27FC236}">
                <a16:creationId xmlns:a16="http://schemas.microsoft.com/office/drawing/2014/main" id="{B5F7B643-74F8-4458-9977-59DF42BAD41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04210" y="11390720"/>
            <a:ext cx="1334990" cy="1334990"/>
          </a:xfrm>
          <a:prstGeom prst="rect">
            <a:avLst/>
          </a:prstGeom>
        </p:spPr>
      </p:pic>
      <p:sp>
        <p:nvSpPr>
          <p:cNvPr id="5" name="TextBox 4">
            <a:extLst>
              <a:ext uri="{FF2B5EF4-FFF2-40B4-BE49-F238E27FC236}">
                <a16:creationId xmlns:a16="http://schemas.microsoft.com/office/drawing/2014/main" id="{561D8F58-D98E-9CE6-8842-8AAF6FE57C18}"/>
              </a:ext>
            </a:extLst>
          </p:cNvPr>
          <p:cNvSpPr txBox="1"/>
          <p:nvPr/>
        </p:nvSpPr>
        <p:spPr>
          <a:xfrm>
            <a:off x="5894436" y="11658600"/>
            <a:ext cx="2030364" cy="707886"/>
          </a:xfrm>
          <a:prstGeom prst="rect">
            <a:avLst/>
          </a:prstGeom>
          <a:noFill/>
        </p:spPr>
        <p:txBody>
          <a:bodyPr wrap="none" rtlCol="0">
            <a:spAutoFit/>
          </a:bodyPr>
          <a:lstStyle/>
          <a:p>
            <a:r>
              <a:rPr lang="en-US" sz="2000" b="1" dirty="0">
                <a:solidFill>
                  <a:schemeClr val="accent4"/>
                </a:solidFill>
                <a:latin typeface="Calibri" panose="020F0502020204030204" pitchFamily="34" charset="0"/>
                <a:cs typeface="Calibri" panose="020F0502020204030204" pitchFamily="34" charset="0"/>
              </a:rPr>
              <a:t>Urban</a:t>
            </a:r>
            <a:r>
              <a:rPr lang="en-US" sz="2000" dirty="0">
                <a:latin typeface="Calibri" panose="020F0502020204030204" pitchFamily="34" charset="0"/>
                <a:cs typeface="Calibri" panose="020F0502020204030204" pitchFamily="34" charset="0"/>
              </a:rPr>
              <a:t> </a:t>
            </a:r>
            <a:r>
              <a:rPr lang="en-US" sz="2000" b="1" dirty="0">
                <a:solidFill>
                  <a:schemeClr val="accent4"/>
                </a:solidFill>
                <a:latin typeface="Calibri" panose="020F0502020204030204" pitchFamily="34" charset="0"/>
                <a:cs typeface="Calibri" panose="020F0502020204030204" pitchFamily="34" charset="0"/>
              </a:rPr>
              <a:t>Oncologist</a:t>
            </a:r>
          </a:p>
          <a:p>
            <a:endParaRPr lang="en-US" sz="2000" dirty="0"/>
          </a:p>
        </p:txBody>
      </p:sp>
      <p:sp>
        <p:nvSpPr>
          <p:cNvPr id="6" name="TextBox 5">
            <a:extLst>
              <a:ext uri="{FF2B5EF4-FFF2-40B4-BE49-F238E27FC236}">
                <a16:creationId xmlns:a16="http://schemas.microsoft.com/office/drawing/2014/main" id="{FFF8A931-6F80-323A-981A-D9455C7461F3}"/>
              </a:ext>
            </a:extLst>
          </p:cNvPr>
          <p:cNvSpPr txBox="1"/>
          <p:nvPr/>
        </p:nvSpPr>
        <p:spPr>
          <a:xfrm>
            <a:off x="9144000" y="15316200"/>
            <a:ext cx="1976046" cy="707886"/>
          </a:xfrm>
          <a:prstGeom prst="rect">
            <a:avLst/>
          </a:prstGeom>
          <a:noFill/>
        </p:spPr>
        <p:txBody>
          <a:bodyPr wrap="square" rtlCol="0">
            <a:spAutoFit/>
          </a:bodyPr>
          <a:lstStyle/>
          <a:p>
            <a:r>
              <a:rPr lang="en-US" sz="2000" b="1" dirty="0">
                <a:solidFill>
                  <a:schemeClr val="accent4"/>
                </a:solidFill>
                <a:latin typeface="Calibri" panose="020F0502020204030204" pitchFamily="34" charset="0"/>
                <a:cs typeface="Calibri" panose="020F0502020204030204" pitchFamily="34" charset="0"/>
              </a:rPr>
              <a:t>Rural Oncologist</a:t>
            </a:r>
          </a:p>
          <a:p>
            <a:endParaRPr lang="en-US" sz="2000" b="1" dirty="0">
              <a:solidFill>
                <a:schemeClr val="accent4"/>
              </a:solidFill>
            </a:endParaRPr>
          </a:p>
        </p:txBody>
      </p:sp>
      <p:sp>
        <p:nvSpPr>
          <p:cNvPr id="11" name="TextBox 10">
            <a:extLst>
              <a:ext uri="{FF2B5EF4-FFF2-40B4-BE49-F238E27FC236}">
                <a16:creationId xmlns:a16="http://schemas.microsoft.com/office/drawing/2014/main" id="{21C540F3-3ADF-A1C4-6479-B21FB99D537B}"/>
              </a:ext>
            </a:extLst>
          </p:cNvPr>
          <p:cNvSpPr txBox="1"/>
          <p:nvPr/>
        </p:nvSpPr>
        <p:spPr>
          <a:xfrm>
            <a:off x="11035088" y="3332799"/>
            <a:ext cx="5119312" cy="1120307"/>
          </a:xfrm>
          <a:prstGeom prst="rect">
            <a:avLst/>
          </a:prstGeom>
          <a:noFill/>
        </p:spPr>
        <p:txBody>
          <a:bodyPr wrap="square" rtlCol="0">
            <a:spAutoFit/>
          </a:bodyPr>
          <a:lstStyle/>
          <a:p>
            <a:pPr algn="ctr">
              <a:lnSpc>
                <a:spcPct val="107000"/>
              </a:lnSpc>
            </a:pPr>
            <a:r>
              <a:rPr lang="en-US" sz="2000" b="1" dirty="0">
                <a:solidFill>
                  <a:schemeClr val="accent4"/>
                </a:solidFill>
                <a:latin typeface="Arial" panose="020B0604020202020204" pitchFamily="34" charset="0"/>
                <a:ea typeface="Calibri" panose="020F0502020204030204" pitchFamily="34" charset="0"/>
                <a:cs typeface="Times New Roman" panose="02020603050405020304" pitchFamily="18" charset="0"/>
              </a:rPr>
              <a:t>Key Opioid Prescribing Policies by State</a:t>
            </a:r>
          </a:p>
          <a:p>
            <a:pPr algn="ctr">
              <a:lnSpc>
                <a:spcPct val="107000"/>
              </a:lnSpc>
            </a:pPr>
            <a:r>
              <a:rPr lang="en-US" sz="2000" b="1" dirty="0">
                <a:solidFill>
                  <a:schemeClr val="accent4"/>
                </a:solidFill>
                <a:latin typeface="Arial" panose="020B0604020202020204" pitchFamily="34" charset="0"/>
                <a:ea typeface="Calibri" panose="020F0502020204030204" pitchFamily="34" charset="0"/>
                <a:cs typeface="Times New Roman" panose="02020603050405020304" pitchFamily="18" charset="0"/>
              </a:rPr>
              <a:t>2010-2019</a:t>
            </a:r>
            <a:endParaRPr lang="en-US" sz="2000" dirty="0">
              <a:solidFill>
                <a:schemeClr val="accent4"/>
              </a:solidFill>
              <a:latin typeface="Calibri" panose="020F0502020204030204" pitchFamily="34" charset="0"/>
              <a:ea typeface="Calibri" panose="020F0502020204030204" pitchFamily="34" charset="0"/>
              <a:cs typeface="Times New Roman" panose="02020603050405020304" pitchFamily="18" charset="0"/>
            </a:endParaRPr>
          </a:p>
          <a:p>
            <a:endParaRPr lang="en-US" sz="2400" dirty="0">
              <a:solidFill>
                <a:schemeClr val="accent4"/>
              </a:solidFill>
            </a:endParaRPr>
          </a:p>
        </p:txBody>
      </p:sp>
      <p:pic>
        <p:nvPicPr>
          <p:cNvPr id="10" name="Picture 9">
            <a:extLst>
              <a:ext uri="{FF2B5EF4-FFF2-40B4-BE49-F238E27FC236}">
                <a16:creationId xmlns:a16="http://schemas.microsoft.com/office/drawing/2014/main" id="{2C89ACC0-CD86-BC60-4BBF-B07AA96FC1C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2400" y="598753"/>
            <a:ext cx="4960305" cy="2011680"/>
          </a:xfrm>
          <a:prstGeom prst="rect">
            <a:avLst/>
          </a:prstGeom>
        </p:spPr>
      </p:pic>
      <p:sp>
        <p:nvSpPr>
          <p:cNvPr id="12" name="Text Placeholder 12">
            <a:extLst>
              <a:ext uri="{FF2B5EF4-FFF2-40B4-BE49-F238E27FC236}">
                <a16:creationId xmlns:a16="http://schemas.microsoft.com/office/drawing/2014/main" id="{127A922D-8D4D-83E7-F0C4-50E022108BCA}"/>
              </a:ext>
            </a:extLst>
          </p:cNvPr>
          <p:cNvSpPr txBox="1">
            <a:spLocks/>
          </p:cNvSpPr>
          <p:nvPr/>
        </p:nvSpPr>
        <p:spPr>
          <a:xfrm>
            <a:off x="16468292" y="8001000"/>
            <a:ext cx="5334000" cy="457200"/>
          </a:xfrm>
          <a:prstGeom prst="rect">
            <a:avLst/>
          </a:prstGeom>
          <a:solidFill>
            <a:srgbClr val="1A4BA9"/>
          </a:solidFill>
          <a:ln>
            <a:solidFill>
              <a:srgbClr val="09306B"/>
            </a:solidFill>
          </a:ln>
        </p:spPr>
        <p:txBody>
          <a:bodyPr vert="horz" lIns="59229" tIns="29615" rIns="59229" bIns="29615"/>
          <a:lstStyle>
            <a:lvl1pPr marL="0" indent="0" algn="l" defTabSz="2194560" rtl="0" eaLnBrk="1" latinLnBrk="0" hangingPunct="1">
              <a:lnSpc>
                <a:spcPct val="90000"/>
              </a:lnSpc>
              <a:spcBef>
                <a:spcPts val="2400"/>
              </a:spcBef>
              <a:buFont typeface="Arial" panose="020B0604020202020204" pitchFamily="34" charset="0"/>
              <a:buNone/>
              <a:defRPr sz="2400" b="1" kern="1200" baseline="0">
                <a:solidFill>
                  <a:schemeClr val="bg1"/>
                </a:solidFill>
                <a:latin typeface="Arial"/>
                <a:ea typeface="+mn-ea"/>
                <a:cs typeface="Arial"/>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a:lstStyle>
          <a:p>
            <a:pPr algn="ctr"/>
            <a:r>
              <a:rPr lang="en-US" sz="3200" dirty="0">
                <a:latin typeface="Calibri" panose="020F0502020204030204" pitchFamily="34" charset="0"/>
                <a:cs typeface="Calibri" panose="020F0502020204030204" pitchFamily="34" charset="0"/>
              </a:rPr>
              <a:t>Next Steps</a:t>
            </a:r>
          </a:p>
        </p:txBody>
      </p:sp>
      <p:sp>
        <p:nvSpPr>
          <p:cNvPr id="14" name="TextBox 13">
            <a:extLst>
              <a:ext uri="{FF2B5EF4-FFF2-40B4-BE49-F238E27FC236}">
                <a16:creationId xmlns:a16="http://schemas.microsoft.com/office/drawing/2014/main" id="{831F61FF-CE34-8165-686F-88E1AE204C93}"/>
              </a:ext>
            </a:extLst>
          </p:cNvPr>
          <p:cNvSpPr txBox="1"/>
          <p:nvPr/>
        </p:nvSpPr>
        <p:spPr>
          <a:xfrm>
            <a:off x="16395728" y="8469429"/>
            <a:ext cx="5491627" cy="6129307"/>
          </a:xfrm>
          <a:prstGeom prst="rect">
            <a:avLst/>
          </a:prstGeom>
          <a:noFill/>
        </p:spPr>
        <p:txBody>
          <a:bodyPr wrap="square" rtlCol="0">
            <a:spAutoFit/>
          </a:bodyPr>
          <a:lstStyle/>
          <a:p>
            <a:pPr marL="228629" indent="-228629">
              <a:lnSpc>
                <a:spcPct val="107000"/>
              </a:lnSpc>
              <a:spcAft>
                <a:spcPts val="533"/>
              </a:spcAft>
              <a:buFont typeface="Arial" panose="020B0604020202020204" pitchFamily="34" charset="0"/>
              <a:buChar char="•"/>
            </a:pPr>
            <a:r>
              <a:rPr lang="en-US" sz="2800" dirty="0">
                <a:solidFill>
                  <a:schemeClr val="accent4"/>
                </a:solidFill>
                <a:latin typeface="Calibri" panose="020F0502020204030204" pitchFamily="34" charset="0"/>
                <a:ea typeface="Calibri" panose="020F0502020204030204" pitchFamily="34" charset="0"/>
                <a:cs typeface="Calibri" panose="020F0502020204030204" pitchFamily="34" charset="0"/>
              </a:rPr>
              <a:t>Our proposed R01 will investigate </a:t>
            </a:r>
            <a:r>
              <a:rPr lang="en-US" sz="2800" b="1" dirty="0">
                <a:solidFill>
                  <a:schemeClr val="accent4"/>
                </a:solidFill>
                <a:latin typeface="Calibri" panose="020F0502020204030204" pitchFamily="34" charset="0"/>
                <a:ea typeface="Calibri" panose="020F0502020204030204" pitchFamily="34" charset="0"/>
                <a:cs typeface="Calibri" panose="020F0502020204030204" pitchFamily="34" charset="0"/>
              </a:rPr>
              <a:t>access</a:t>
            </a:r>
            <a:r>
              <a:rPr lang="en-US" sz="2800" dirty="0">
                <a:solidFill>
                  <a:schemeClr val="accent4"/>
                </a:solidFill>
                <a:latin typeface="Calibri" panose="020F0502020204030204" pitchFamily="34" charset="0"/>
                <a:ea typeface="Calibri" panose="020F0502020204030204" pitchFamily="34" charset="0"/>
                <a:cs typeface="Calibri" panose="020F0502020204030204" pitchFamily="34" charset="0"/>
              </a:rPr>
              <a:t> to cancer pain management by </a:t>
            </a:r>
            <a:r>
              <a:rPr lang="en-US" sz="2800" b="1" dirty="0">
                <a:solidFill>
                  <a:schemeClr val="accent4"/>
                </a:solidFill>
                <a:latin typeface="Calibri" panose="020F0502020204030204" pitchFamily="34" charset="0"/>
                <a:ea typeface="Calibri" panose="020F0502020204030204" pitchFamily="34" charset="0"/>
                <a:cs typeface="Calibri" panose="020F0502020204030204" pitchFamily="34" charset="0"/>
              </a:rPr>
              <a:t>bridging</a:t>
            </a:r>
            <a:r>
              <a:rPr lang="en-US" sz="2800" dirty="0">
                <a:solidFill>
                  <a:schemeClr val="accent4"/>
                </a:solidFill>
                <a:latin typeface="Calibri" panose="020F0502020204030204" pitchFamily="34" charset="0"/>
                <a:ea typeface="Calibri" panose="020F0502020204030204" pitchFamily="34" charset="0"/>
                <a:cs typeface="Calibri" panose="020F0502020204030204" pitchFamily="34" charset="0"/>
              </a:rPr>
              <a:t> the gap of policy and practice through</a:t>
            </a:r>
            <a:r>
              <a:rPr lang="en-US" sz="2800" dirty="0">
                <a:solidFill>
                  <a:srgbClr val="000000"/>
                </a:solidFill>
                <a:latin typeface="Calibri" panose="020F0502020204030204" pitchFamily="34" charset="0"/>
                <a:ea typeface="Calibri" panose="020F0502020204030204" pitchFamily="34" charset="0"/>
                <a:cs typeface="Calibri" panose="020F0502020204030204" pitchFamily="34" charset="0"/>
              </a:rPr>
              <a:t> analyzing state level policy effects on opioid prescriptions for patients with cancer. </a:t>
            </a:r>
          </a:p>
          <a:p>
            <a:pPr marL="228629" indent="-228629">
              <a:lnSpc>
                <a:spcPct val="107000"/>
              </a:lnSpc>
              <a:spcAft>
                <a:spcPts val="533"/>
              </a:spcAft>
              <a:buFont typeface="Arial" panose="020B0604020202020204" pitchFamily="34" charset="0"/>
              <a:buChar char="•"/>
            </a:pPr>
            <a:r>
              <a:rPr lang="en-US" sz="2800" dirty="0">
                <a:solidFill>
                  <a:srgbClr val="000000"/>
                </a:solidFill>
                <a:latin typeface="Calibri" panose="020F0502020204030204" pitchFamily="34" charset="0"/>
                <a:ea typeface="Calibri" panose="020F0502020204030204" pitchFamily="34" charset="0"/>
                <a:cs typeface="Calibri" panose="020F0502020204030204" pitchFamily="34" charset="0"/>
              </a:rPr>
              <a:t>We will </a:t>
            </a:r>
            <a:r>
              <a:rPr lang="en-US" sz="2800" b="1" dirty="0">
                <a:solidFill>
                  <a:srgbClr val="000000"/>
                </a:solidFill>
                <a:latin typeface="Calibri" panose="020F0502020204030204" pitchFamily="34" charset="0"/>
                <a:ea typeface="Calibri" panose="020F0502020204030204" pitchFamily="34" charset="0"/>
                <a:cs typeface="Calibri" panose="020F0502020204030204" pitchFamily="34" charset="0"/>
              </a:rPr>
              <a:t>connect</a:t>
            </a:r>
            <a:r>
              <a:rPr lang="en-US" sz="2800" dirty="0">
                <a:solidFill>
                  <a:srgbClr val="000000"/>
                </a:solidFill>
                <a:latin typeface="Calibri" panose="020F0502020204030204" pitchFamily="34" charset="0"/>
                <a:ea typeface="Calibri" panose="020F0502020204030204" pitchFamily="34" charset="0"/>
                <a:cs typeface="Calibri" panose="020F0502020204030204" pitchFamily="34" charset="0"/>
              </a:rPr>
              <a:t> with patients, families, researchers, and policy makers to generate policy recommendations for improving opioid access for a vulnerable population.</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2359491"/>
      </p:ext>
    </p:extLst>
  </p:cSld>
  <p:clrMapOvr>
    <a:masterClrMapping/>
  </p:clrMapOvr>
</p:sld>
</file>

<file path=ppt/theme/theme1.xml><?xml version="1.0" encoding="utf-8"?>
<a:theme xmlns:a="http://schemas.openxmlformats.org/drawingml/2006/main" name="Theme1">
  <a:themeElements>
    <a:clrScheme name="Forge Ahead Palette">
      <a:dk1>
        <a:srgbClr val="003493"/>
      </a:dk1>
      <a:lt1>
        <a:srgbClr val="FFFFFF"/>
      </a:lt1>
      <a:dk2>
        <a:srgbClr val="00205B"/>
      </a:dk2>
      <a:lt2>
        <a:srgbClr val="FFB71B"/>
      </a:lt2>
      <a:accent1>
        <a:srgbClr val="B48400"/>
      </a:accent1>
      <a:accent2>
        <a:srgbClr val="49C1E0"/>
      </a:accent2>
      <a:accent3>
        <a:srgbClr val="96989A"/>
      </a:accent3>
      <a:accent4>
        <a:srgbClr val="000000"/>
      </a:accent4>
      <a:accent5>
        <a:srgbClr val="DB5729"/>
      </a:accent5>
      <a:accent6>
        <a:srgbClr val="00816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F9F75FD7-3B4B-4372-878A-FCE46428D34A}" vid="{2706E0D3-826F-40B7-9F14-CBD06F75297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Theme1</Template>
  <TotalTime>767</TotalTime>
  <Words>623</Words>
  <Application>Microsoft Macintosh PowerPoint</Application>
  <PresentationFormat>Custom</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Theme1</vt:lpstr>
      <vt:lpstr>Emerging Collaborative Research Agenda: Policies to Inform Safe and Equitable Opioid Access for Patients with Advanced Cancer Near End of Life Nicole Ober1, MSW, Hailey Waddell Bulls2,3, PhD, Lindsay Sabik1, PhD, Yael Schenker2,3 MD, MAS 1Department of Health Policy and Management, School of Public Health 2Division of General Internal Medicine, Section of Palliative Care and Medical Ethics, University of Pittsburgh 3Pallative Research Center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 Viens</dc:creator>
  <cp:lastModifiedBy>Evelyn Castillo</cp:lastModifiedBy>
  <cp:revision>65</cp:revision>
  <dcterms:created xsi:type="dcterms:W3CDTF">2013-01-28T22:40:39Z</dcterms:created>
  <dcterms:modified xsi:type="dcterms:W3CDTF">2022-09-16T22:22:04Z</dcterms:modified>
</cp:coreProperties>
</file>