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3F_7204DC4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</p:sldMasterIdLst>
  <p:notesMasterIdLst>
    <p:notesMasterId r:id="rId6"/>
  </p:notesMasterIdLst>
  <p:sldIdLst>
    <p:sldId id="319" r:id="rId5"/>
  </p:sldIdLst>
  <p:sldSz cx="34137600" cy="19202400"/>
  <p:notesSz cx="9601200" cy="73152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0769" userDrawn="1">
          <p15:clr>
            <a:srgbClr val="A4A3A4"/>
          </p15:clr>
        </p15:guide>
        <p15:guide id="3" pos="4165" userDrawn="1">
          <p15:clr>
            <a:srgbClr val="A4A3A4"/>
          </p15:clr>
        </p15:guide>
        <p15:guide id="4" pos="183" userDrawn="1">
          <p15:clr>
            <a:srgbClr val="A4A3A4"/>
          </p15:clr>
        </p15:guide>
        <p15:guide id="5" pos="514" userDrawn="1">
          <p15:clr>
            <a:srgbClr val="A4A3A4"/>
          </p15:clr>
        </p15:guide>
        <p15:guide id="6" orient="horz" pos="604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80C898-D152-55AD-C611-4CA0C8C39A5C}" name="Bulls, Hailey Waddell" initials="BHW" userId="S::bullshw@pitt.edu::6c794523-7a21-4f2f-88f3-5e1515835a4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ay Herr" initials="LH" lastIdx="1" clrIdx="0">
    <p:extLst>
      <p:ext uri="{19B8F6BF-5375-455C-9EA6-DF929625EA0E}">
        <p15:presenceInfo xmlns:p15="http://schemas.microsoft.com/office/powerpoint/2012/main" userId="S::Lindsay.Herr@asco.org::2d679bad-8c1c-43f8-9b76-32e18ee1ecc8" providerId="AD"/>
      </p:ext>
    </p:extLst>
  </p:cmAuthor>
  <p:cmAuthor id="2" name="Arnold, R. M." initials="ARM" lastIdx="12" clrIdx="1">
    <p:extLst>
      <p:ext uri="{19B8F6BF-5375-455C-9EA6-DF929625EA0E}">
        <p15:presenceInfo xmlns:p15="http://schemas.microsoft.com/office/powerpoint/2012/main" userId="S::arnoldrm@upmc.edu::71d7cddb-fb7c-46f9-a968-40c8415df66e" providerId="AD"/>
      </p:ext>
    </p:extLst>
  </p:cmAuthor>
  <p:cmAuthor id="3" name="Yael Schenker" initials="YS" lastIdx="6" clrIdx="2">
    <p:extLst>
      <p:ext uri="{19B8F6BF-5375-455C-9EA6-DF929625EA0E}">
        <p15:presenceInfo xmlns:p15="http://schemas.microsoft.com/office/powerpoint/2012/main" userId="Yael Schen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E06"/>
    <a:srgbClr val="F4520A"/>
    <a:srgbClr val="FFA726"/>
    <a:srgbClr val="263238"/>
    <a:srgbClr val="EEEBE9"/>
    <a:srgbClr val="EA4C89"/>
    <a:srgbClr val="FFF59D"/>
    <a:srgbClr val="FFFFFF"/>
    <a:srgbClr val="EFF8F3"/>
    <a:srgbClr val="874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6" autoAdjust="0"/>
    <p:restoredTop sz="94918" autoAdjust="0"/>
  </p:normalViewPr>
  <p:slideViewPr>
    <p:cSldViewPr snapToGrid="0" showGuides="1">
      <p:cViewPr varScale="1">
        <p:scale>
          <a:sx n="40" d="100"/>
          <a:sy n="40" d="100"/>
        </p:scale>
        <p:origin x="288" y="584"/>
      </p:cViewPr>
      <p:guideLst>
        <p:guide pos="10769"/>
        <p:guide pos="4165"/>
        <p:guide pos="183"/>
        <p:guide pos="514"/>
        <p:guide orient="horz" pos="60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omments/modernComment_13F_7204DC4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445A54-8522-4B4F-8CA0-D9E6C887E49B}" authorId="{BF80C898-D152-55AD-C611-4CA0C8C39A5C}" created="2022-09-14T02:41:59.8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12921166" sldId="319"/>
      <ac:spMk id="2" creationId="{D92AD944-7D57-4665-971F-668A33F598C8}"/>
      <ac:txMk cp="75" len="118">
        <ac:context len="194" hash="2857734803"/>
      </ac:txMk>
    </ac:txMkLst>
    <p188:pos x="27212544" y="3467099"/>
    <p188:txBody>
      <a:bodyPr/>
      <a:lstStyle/>
      <a:p>
        <a:r>
          <a:rPr lang="en-US"/>
          <a:t>I cut Yael, she is not involved in the pilot, reordered with me as last as I am PI</a:t>
        </a:r>
      </a:p>
    </p188:txBody>
  </p188:cm>
  <p188:cm id="{A9A9255D-7B4A-9B4E-B83E-3BB1260F2D1D}" authorId="{BF80C898-D152-55AD-C611-4CA0C8C39A5C}" created="2022-09-14T02:42:06.38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12921166" sldId="319"/>
      <ac:picMk id="3" creationId="{00000000-0000-0000-0000-000000000000}"/>
    </ac:deMkLst>
    <p188:txBody>
      <a:bodyPr/>
      <a:lstStyle/>
      <a:p>
        <a:r>
          <a:rPr lang="en-US"/>
          <a:t>Should replace with the CHAMPP logo here</a:t>
        </a:r>
      </a:p>
    </p188:txBody>
  </p188:cm>
  <p188:cm id="{220F92D7-9CB3-1C4B-BF10-43570732BBBC}" authorId="{BF80C898-D152-55AD-C611-4CA0C8C39A5C}" created="2022-09-14T02:43:28.36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12921166" sldId="319"/>
      <ac:spMk id="12" creationId="{00000000-0000-0000-0000-000000000000}"/>
      <ac:txMk cp="48" len="32">
        <ac:context len="594" hash="3360252886"/>
      </ac:txMk>
    </ac:txMkLst>
    <p188:pos x="11632924" y="2278006"/>
    <p188:txBody>
      <a:bodyPr/>
      <a:lstStyle/>
      <a:p>
        <a:r>
          <a:rPr lang="en-US"/>
          <a:t>Got this from the NOCC website, which cites the American cancer society</a:t>
        </a:r>
      </a:p>
    </p188:txBody>
  </p188:cm>
  <p188:cm id="{38CC5241-745F-8C4A-94F2-FE2569FC3751}" authorId="{BF80C898-D152-55AD-C611-4CA0C8C39A5C}" created="2022-09-14T02:46:05.77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12921166" sldId="319"/>
      <ac:spMk id="2" creationId="{D92AD944-7D57-4665-971F-668A33F598C8}"/>
      <ac:txMk cp="75" len="105">
        <ac:context len="194" hash="2857734803"/>
      </ac:txMk>
    </ac:txMkLst>
    <p188:pos x="27249120" y="3787139"/>
    <p188:txBody>
      <a:bodyPr/>
      <a:lstStyle/>
      <a:p>
        <a:r>
          <a:rPr lang="en-US"/>
          <a:t>Need affiliations, will send a poster example</a:t>
        </a:r>
      </a:p>
    </p188:txBody>
  </p188:cm>
  <p188:cm id="{BEA737F4-2111-E040-B970-07E0E3908E67}" authorId="{BF80C898-D152-55AD-C611-4CA0C8C39A5C}" created="2022-09-14T03:02:32.90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12921166" sldId="319"/>
      <ac:spMk id="28" creationId="{C2E0DA01-0CF7-53AC-F828-B352519840D2}"/>
    </ac:deMkLst>
    <p188:txBody>
      <a:bodyPr/>
      <a:lstStyle/>
      <a:p>
        <a:r>
          <a:rPr lang="en-US"/>
          <a:t>Need to integrate these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1CB04D-1C75-43E0-9B64-B7DDAA42BB2C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1pPr>
    <a:lvl2pPr marL="283235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2pPr>
    <a:lvl3pPr marL="566471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3pPr>
    <a:lvl4pPr marL="849706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4pPr>
    <a:lvl5pPr marL="113294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5pPr>
    <a:lvl6pPr marL="1416177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6pPr>
    <a:lvl7pPr marL="169941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7pPr>
    <a:lvl8pPr marL="1982648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8pPr>
    <a:lvl9pPr marL="2265883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7850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" dirty="0"/>
              <a:t>Questions:</a:t>
            </a:r>
          </a:p>
          <a:p>
            <a:r>
              <a:rPr lang="en-US" sz="600" dirty="0"/>
              <a:t>[ ] QR code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5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3142616"/>
            <a:ext cx="25603200" cy="6685280"/>
          </a:xfrm>
        </p:spPr>
        <p:txBody>
          <a:bodyPr anchor="b"/>
          <a:lstStyle>
            <a:lvl1pPr algn="ctr"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0085706"/>
            <a:ext cx="25603200" cy="4636134"/>
          </a:xfrm>
        </p:spPr>
        <p:txBody>
          <a:bodyPr/>
          <a:lstStyle>
            <a:lvl1pPr marL="0" indent="0" algn="ctr">
              <a:buNone/>
              <a:defRPr sz="6720"/>
            </a:lvl1pPr>
            <a:lvl2pPr marL="1280160" indent="0" algn="ctr">
              <a:buNone/>
              <a:defRPr sz="5600"/>
            </a:lvl2pPr>
            <a:lvl3pPr marL="2560320" indent="0" algn="ctr">
              <a:buNone/>
              <a:defRPr sz="5040"/>
            </a:lvl3pPr>
            <a:lvl4pPr marL="3840480" indent="0" algn="ctr">
              <a:buNone/>
              <a:defRPr sz="4480"/>
            </a:lvl4pPr>
            <a:lvl5pPr marL="5120640" indent="0" algn="ctr">
              <a:buNone/>
              <a:defRPr sz="4480"/>
            </a:lvl5pPr>
            <a:lvl6pPr marL="6400800" indent="0" algn="ctr">
              <a:buNone/>
              <a:defRPr sz="4480"/>
            </a:lvl6pPr>
            <a:lvl7pPr marL="7680960" indent="0" algn="ctr">
              <a:buNone/>
              <a:defRPr sz="4480"/>
            </a:lvl7pPr>
            <a:lvl8pPr marL="8961120" indent="0" algn="ctr">
              <a:buNone/>
              <a:defRPr sz="4480"/>
            </a:lvl8pPr>
            <a:lvl9pPr marL="10241280" indent="0" algn="ctr">
              <a:buNone/>
              <a:defRPr sz="44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429720" y="1022350"/>
            <a:ext cx="7360920" cy="162731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6960" y="1022350"/>
            <a:ext cx="21656040" cy="162731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4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180" y="4787268"/>
            <a:ext cx="29443680" cy="7987664"/>
          </a:xfrm>
        </p:spPr>
        <p:txBody>
          <a:bodyPr anchor="b"/>
          <a:lstStyle>
            <a:lvl1pPr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9180" y="12850498"/>
            <a:ext cx="29443680" cy="4200524"/>
          </a:xfrm>
        </p:spPr>
        <p:txBody>
          <a:bodyPr/>
          <a:lstStyle>
            <a:lvl1pPr marL="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1pPr>
            <a:lvl2pPr marL="128016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5603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38404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4pPr>
            <a:lvl5pPr marL="512064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5pPr>
            <a:lvl6pPr marL="640080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6pPr>
            <a:lvl7pPr marL="768096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7pPr>
            <a:lvl8pPr marL="896112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8pPr>
            <a:lvl9pPr marL="102412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6960" y="5111750"/>
            <a:ext cx="1450848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2160" y="5111750"/>
            <a:ext cx="1450848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6" y="1022352"/>
            <a:ext cx="29443680" cy="371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408" y="4707256"/>
            <a:ext cx="14441804" cy="2306954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1408" y="7014210"/>
            <a:ext cx="14441804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282160" y="4707256"/>
            <a:ext cx="14512926" cy="2306954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282160" y="7014210"/>
            <a:ext cx="14512926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4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8" y="1280160"/>
            <a:ext cx="11010264" cy="44805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2926" y="2764791"/>
            <a:ext cx="17282160" cy="13646150"/>
          </a:xfrm>
        </p:spPr>
        <p:txBody>
          <a:bodyPr/>
          <a:lstStyle>
            <a:lvl1pPr>
              <a:defRPr sz="8960"/>
            </a:lvl1pPr>
            <a:lvl2pPr>
              <a:defRPr sz="7840"/>
            </a:lvl2pPr>
            <a:lvl3pPr>
              <a:defRPr sz="672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408" y="5760720"/>
            <a:ext cx="11010264" cy="10672446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8" y="1280160"/>
            <a:ext cx="11010264" cy="44805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12926" y="2764791"/>
            <a:ext cx="17282160" cy="13646150"/>
          </a:xfrm>
        </p:spPr>
        <p:txBody>
          <a:bodyPr anchor="t"/>
          <a:lstStyle>
            <a:lvl1pPr marL="0" indent="0">
              <a:buNone/>
              <a:defRPr sz="8960"/>
            </a:lvl1pPr>
            <a:lvl2pPr marL="1280160" indent="0">
              <a:buNone/>
              <a:defRPr sz="7840"/>
            </a:lvl2pPr>
            <a:lvl3pPr marL="2560320" indent="0">
              <a:buNone/>
              <a:defRPr sz="6720"/>
            </a:lvl3pPr>
            <a:lvl4pPr marL="3840480" indent="0">
              <a:buNone/>
              <a:defRPr sz="5600"/>
            </a:lvl4pPr>
            <a:lvl5pPr marL="5120640" indent="0">
              <a:buNone/>
              <a:defRPr sz="5600"/>
            </a:lvl5pPr>
            <a:lvl6pPr marL="6400800" indent="0">
              <a:buNone/>
              <a:defRPr sz="5600"/>
            </a:lvl6pPr>
            <a:lvl7pPr marL="7680960" indent="0">
              <a:buNone/>
              <a:defRPr sz="5600"/>
            </a:lvl7pPr>
            <a:lvl8pPr marL="8961120" indent="0">
              <a:buNone/>
              <a:defRPr sz="5600"/>
            </a:lvl8pPr>
            <a:lvl9pPr marL="10241280" indent="0">
              <a:buNone/>
              <a:defRPr sz="5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408" y="5760720"/>
            <a:ext cx="11010264" cy="10672446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6960" y="1022352"/>
            <a:ext cx="29443680" cy="3711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5111750"/>
            <a:ext cx="29443680" cy="121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6960" y="17797781"/>
            <a:ext cx="7680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8080" y="17797781"/>
            <a:ext cx="1152144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109680" y="17797781"/>
            <a:ext cx="7680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2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560320" rtl="0" eaLnBrk="1" latinLnBrk="0" hangingPunct="1">
        <a:lnSpc>
          <a:spcPct val="90000"/>
        </a:lnSpc>
        <a:spcBef>
          <a:spcPct val="0"/>
        </a:spcBef>
        <a:buNone/>
        <a:defRPr sz="12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080" indent="-640080" algn="l" defTabSz="256032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784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4805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704088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83210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8813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801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5603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12064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640080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76809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89611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2412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18/10/relationships/comments" Target="../comments/modernComment_13F_7204DC4E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749" y="3158836"/>
            <a:ext cx="10082746" cy="87917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2AD944-7D57-4665-971F-668A33F598C8}"/>
              </a:ext>
            </a:extLst>
          </p:cNvPr>
          <p:cNvSpPr txBox="1"/>
          <p:nvPr/>
        </p:nvSpPr>
        <p:spPr>
          <a:xfrm>
            <a:off x="0" y="7621"/>
            <a:ext cx="34137600" cy="27392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AtTACC Pain: </a:t>
            </a:r>
          </a:p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Assessing the Transition from Acute to Chronic Cancer Pain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Steven R. Orris, BS, Perpetua E.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Buadoo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Sarah M. Orris, BS, Jessica S. Merlin, MD, PhD, MBA, Hailey W. Bulls, PhD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3200" baseline="30000" dirty="0"/>
              <a:t>University of Pittsburgh School of Medicine, Department of General Internal Medicine</a:t>
            </a:r>
            <a:endParaRPr lang="en-US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C30069-C0D7-4F6F-B335-A4FC423BC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96" y="202910"/>
            <a:ext cx="2529016" cy="2564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652" y="1020254"/>
            <a:ext cx="6137463" cy="23603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2216" y="15162865"/>
            <a:ext cx="102184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obtain pilot data in support of a chronic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cancer pain phenotype, focused on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women with an initial ovarian cancer diagnosis, by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</a:rPr>
              <a:t> 	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examining clinical, biological, psychological, 	and behavioral factors implicated in the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</a:rPr>
              <a:t> 	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ransition from acute to chronic pain.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23694088" y="13078887"/>
            <a:ext cx="102102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Knowledge gained as part of this study will support an upcoming NCI R01 submission to conduct a large-scale, longitudinal analysis of women with an 	initial diagnosis of ovarian cancer and define cancer pain phenotype(s).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12938" y="4002945"/>
            <a:ext cx="8785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7E31E0-2999-56BD-A062-1749262D7149}"/>
              </a:ext>
            </a:extLst>
          </p:cNvPr>
          <p:cNvSpPr txBox="1"/>
          <p:nvPr/>
        </p:nvSpPr>
        <p:spPr>
          <a:xfrm>
            <a:off x="12100505" y="15267978"/>
            <a:ext cx="10200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Completed healthy control arm (n=20)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Currently recruiting patients with active disease 	(n=20) in partnership with the Magee 	Gynecologic Oncology clinic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Recruitment of patients in remission 	anticipated Fall 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283EF0-C6CB-D213-2CB4-1B7F68A7D905}"/>
              </a:ext>
            </a:extLst>
          </p:cNvPr>
          <p:cNvSpPr txBox="1"/>
          <p:nvPr/>
        </p:nvSpPr>
        <p:spPr>
          <a:xfrm>
            <a:off x="27230385" y="11351690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Fig 2. Study Flow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4577A1-8181-2044-7B6D-B061F8C5F431}"/>
              </a:ext>
            </a:extLst>
          </p:cNvPr>
          <p:cNvSpPr txBox="1"/>
          <p:nvPr/>
        </p:nvSpPr>
        <p:spPr>
          <a:xfrm>
            <a:off x="12744472" y="8490825"/>
            <a:ext cx="826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Fig 1. Hypothesized Model of Chronic Cancer Pain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C34DEB-4461-1F01-0616-26E4AF893BF2}"/>
              </a:ext>
            </a:extLst>
          </p:cNvPr>
          <p:cNvSpPr txBox="1"/>
          <p:nvPr/>
        </p:nvSpPr>
        <p:spPr>
          <a:xfrm>
            <a:off x="12113125" y="10596388"/>
            <a:ext cx="10100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Self-report questionnaires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Electronic medical record 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Actigraphy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Quantitative sensory testing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Proteomics and mRNA analysis 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3DF3C4-AA0F-481D-A555-A9DDA984FE0F}"/>
              </a:ext>
            </a:extLst>
          </p:cNvPr>
          <p:cNvGrpSpPr/>
          <p:nvPr/>
        </p:nvGrpSpPr>
        <p:grpSpPr>
          <a:xfrm>
            <a:off x="400264" y="14112550"/>
            <a:ext cx="10218451" cy="4571748"/>
            <a:chOff x="24317739" y="10089474"/>
            <a:chExt cx="9224606" cy="497205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DE2DDA-BAAC-4957-9CCA-144A24A0EA8E}"/>
                </a:ext>
              </a:extLst>
            </p:cNvPr>
            <p:cNvSpPr/>
            <p:nvPr/>
          </p:nvSpPr>
          <p:spPr>
            <a:xfrm>
              <a:off x="24317739" y="10089474"/>
              <a:ext cx="9224606" cy="114228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STUDY OBJECTIVE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E36D81B-1ED1-45F2-9F36-F7848B4978A9}"/>
                </a:ext>
              </a:extLst>
            </p:cNvPr>
            <p:cNvSpPr/>
            <p:nvPr/>
          </p:nvSpPr>
          <p:spPr>
            <a:xfrm>
              <a:off x="24317739" y="10089477"/>
              <a:ext cx="9224606" cy="4972051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8AD2F39-F6C1-47ED-8943-D725D05CE27D}"/>
              </a:ext>
            </a:extLst>
          </p:cNvPr>
          <p:cNvSpPr/>
          <p:nvPr/>
        </p:nvSpPr>
        <p:spPr>
          <a:xfrm>
            <a:off x="422216" y="4589561"/>
            <a:ext cx="10240405" cy="8669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Ovarian cancer is commonly diagnosed in 	women with an estimated 19,889 cases 	expected in 2022.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Approximately 80% of initial ovarian cancer 	cases will respond to treatment, yet survivors 	in remission often suffer from persistent pain 	stemming from their disease and/or treatments.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Unmanaged persistent pain is associated with 	adverse health outcomes including functional 	impairment, negative psychological impact, 	suboptimal health behaviors, and reduced 	quality of life.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Little is currently known about the confluence 	of factors that facilitate the transition from 	acute to chronic cancer-related pain.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C712A4E-9FEB-4A8B-B772-E12497208CF6}"/>
              </a:ext>
            </a:extLst>
          </p:cNvPr>
          <p:cNvGrpSpPr/>
          <p:nvPr/>
        </p:nvGrpSpPr>
        <p:grpSpPr>
          <a:xfrm>
            <a:off x="23537345" y="16471113"/>
            <a:ext cx="10260715" cy="2392315"/>
            <a:chOff x="24317739" y="10089475"/>
            <a:chExt cx="9340840" cy="497205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B224DE1-9FB0-4B6B-8BA8-F242052BEB0C}"/>
                </a:ext>
              </a:extLst>
            </p:cNvPr>
            <p:cNvSpPr/>
            <p:nvPr/>
          </p:nvSpPr>
          <p:spPr>
            <a:xfrm>
              <a:off x="24317739" y="10089475"/>
              <a:ext cx="9340840" cy="125767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ACKNOWLEDGEMENTS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4009EA6-B670-431E-A66E-12FC8B193696}"/>
                </a:ext>
              </a:extLst>
            </p:cNvPr>
            <p:cNvSpPr/>
            <p:nvPr/>
          </p:nvSpPr>
          <p:spPr>
            <a:xfrm>
              <a:off x="24317739" y="10089477"/>
              <a:ext cx="9340839" cy="4972051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8AF63B7-EDF6-4D61-A4E0-CB005DD6972D}"/>
              </a:ext>
            </a:extLst>
          </p:cNvPr>
          <p:cNvSpPr/>
          <p:nvPr/>
        </p:nvSpPr>
        <p:spPr>
          <a:xfrm>
            <a:off x="23681292" y="17159904"/>
            <a:ext cx="101742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This pilot study is supported by funding from the CTSI Pain Research Challenge, KARAT Catalytic Grant, and CHAMPP Pilot Award.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5E1879B-2045-43B2-8745-8F13C2745E6F}"/>
              </a:ext>
            </a:extLst>
          </p:cNvPr>
          <p:cNvGrpSpPr/>
          <p:nvPr/>
        </p:nvGrpSpPr>
        <p:grpSpPr>
          <a:xfrm>
            <a:off x="23576887" y="12403127"/>
            <a:ext cx="10221172" cy="3524919"/>
            <a:chOff x="45446737" y="8286973"/>
            <a:chExt cx="9334732" cy="554575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17ED988-FB84-4D88-87A2-FFD50C605688}"/>
                </a:ext>
              </a:extLst>
            </p:cNvPr>
            <p:cNvSpPr/>
            <p:nvPr/>
          </p:nvSpPr>
          <p:spPr>
            <a:xfrm>
              <a:off x="45446737" y="8286973"/>
              <a:ext cx="9334732" cy="104930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FUTURE DIRECTIONS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E923CB7-D242-4625-841B-9CDBFAE5817E}"/>
                </a:ext>
              </a:extLst>
            </p:cNvPr>
            <p:cNvSpPr/>
            <p:nvPr/>
          </p:nvSpPr>
          <p:spPr>
            <a:xfrm>
              <a:off x="45446737" y="9370856"/>
              <a:ext cx="9334732" cy="4461867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76CB1A-3B31-4C68-A532-0825B43D3838}"/>
              </a:ext>
            </a:extLst>
          </p:cNvPr>
          <p:cNvGrpSpPr/>
          <p:nvPr/>
        </p:nvGrpSpPr>
        <p:grpSpPr>
          <a:xfrm>
            <a:off x="11963964" y="14319527"/>
            <a:ext cx="10234946" cy="4511598"/>
            <a:chOff x="24317739" y="10089475"/>
            <a:chExt cx="9224606" cy="497205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E2B55B2-358D-4F9D-905B-6074332316FA}"/>
                </a:ext>
              </a:extLst>
            </p:cNvPr>
            <p:cNvSpPr/>
            <p:nvPr/>
          </p:nvSpPr>
          <p:spPr>
            <a:xfrm>
              <a:off x="24317739" y="10089475"/>
              <a:ext cx="9224606" cy="104930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MILESTONES/CURRENT PROGRESS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7D153D5-8B23-44F6-8A9C-1F3B23536F4F}"/>
                </a:ext>
              </a:extLst>
            </p:cNvPr>
            <p:cNvSpPr/>
            <p:nvPr/>
          </p:nvSpPr>
          <p:spPr>
            <a:xfrm>
              <a:off x="24317739" y="10089477"/>
              <a:ext cx="9224606" cy="4972051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6E756C-11D0-4172-A437-DAF11C936796}"/>
              </a:ext>
            </a:extLst>
          </p:cNvPr>
          <p:cNvGrpSpPr/>
          <p:nvPr/>
        </p:nvGrpSpPr>
        <p:grpSpPr>
          <a:xfrm>
            <a:off x="11938968" y="9623900"/>
            <a:ext cx="10259942" cy="3834810"/>
            <a:chOff x="24317739" y="10089475"/>
            <a:chExt cx="9340840" cy="497205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2E10BD-EBA9-4F39-B4ED-41D2B30072DA}"/>
                </a:ext>
              </a:extLst>
            </p:cNvPr>
            <p:cNvSpPr/>
            <p:nvPr/>
          </p:nvSpPr>
          <p:spPr>
            <a:xfrm>
              <a:off x="24317739" y="10089475"/>
              <a:ext cx="9340840" cy="125767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DATA SOURCES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26C8BB5-26E9-448A-88D5-86C340EFE0CB}"/>
                </a:ext>
              </a:extLst>
            </p:cNvPr>
            <p:cNvSpPr/>
            <p:nvPr/>
          </p:nvSpPr>
          <p:spPr>
            <a:xfrm>
              <a:off x="24317739" y="10089477"/>
              <a:ext cx="9340839" cy="4972051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0938351A-1598-4B1B-9008-1C159D6B3E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343" y="134419"/>
            <a:ext cx="3222167" cy="146905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C712A4E-9FEB-4A8B-B772-E12497208CF6}"/>
              </a:ext>
            </a:extLst>
          </p:cNvPr>
          <p:cNvGrpSpPr/>
          <p:nvPr/>
        </p:nvGrpSpPr>
        <p:grpSpPr>
          <a:xfrm>
            <a:off x="428538" y="3349000"/>
            <a:ext cx="10234083" cy="9721074"/>
            <a:chOff x="23297607" y="9369806"/>
            <a:chExt cx="9395801" cy="567037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B224DE1-9FB0-4B6B-8BA8-F242052BEB0C}"/>
                </a:ext>
              </a:extLst>
            </p:cNvPr>
            <p:cNvSpPr/>
            <p:nvPr/>
          </p:nvSpPr>
          <p:spPr>
            <a:xfrm>
              <a:off x="23312109" y="9369806"/>
              <a:ext cx="9381298" cy="6811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ACKNOWLEDGEMENTS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4009EA6-B670-431E-A66E-12FC8B193696}"/>
                </a:ext>
              </a:extLst>
            </p:cNvPr>
            <p:cNvSpPr/>
            <p:nvPr/>
          </p:nvSpPr>
          <p:spPr>
            <a:xfrm>
              <a:off x="23297607" y="10068126"/>
              <a:ext cx="9395801" cy="4972051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350" y="3175323"/>
            <a:ext cx="94869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211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24C4ACFCE9A48B8FB24D317AF858B" ma:contentTypeVersion="12" ma:contentTypeDescription="Create a new document." ma:contentTypeScope="" ma:versionID="57617d509fbf826dc059d49637aea493">
  <xsd:schema xmlns:xsd="http://www.w3.org/2001/XMLSchema" xmlns:xs="http://www.w3.org/2001/XMLSchema" xmlns:p="http://schemas.microsoft.com/office/2006/metadata/properties" xmlns:ns2="7c3013fe-70f9-4ff4-8610-8d1cdb634c0d" xmlns:ns3="c358cfc3-f71e-41a5-9d77-25d9b3a30863" targetNamespace="http://schemas.microsoft.com/office/2006/metadata/properties" ma:root="true" ma:fieldsID="20a276d81431d8b95807eb994ce1c865" ns2:_="" ns3:_="">
    <xsd:import namespace="7c3013fe-70f9-4ff4-8610-8d1cdb634c0d"/>
    <xsd:import namespace="c358cfc3-f71e-41a5-9d77-25d9b3a308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013fe-70f9-4ff4-8610-8d1cdb634c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8cfc3-f71e-41a5-9d77-25d9b3a308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1A6537-1BFF-4A37-BC53-1AE7D3FE18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013fe-70f9-4ff4-8610-8d1cdb634c0d"/>
    <ds:schemaRef ds:uri="c358cfc3-f71e-41a5-9d77-25d9b3a30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3943FB-B30E-4EA8-AC49-4555611B5C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DF4B4D-E2FB-4D27-8E56-E0FB6F9C2260}">
  <ds:schemaRefs>
    <ds:schemaRef ds:uri="7c3013fe-70f9-4ff4-8610-8d1cdb634c0d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358cfc3-f71e-41a5-9d77-25d9b3a3086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2901</TotalTime>
  <Words>383</Words>
  <Application>Microsoft Macintosh PowerPoint</Application>
  <PresentationFormat>Custom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finding goes here, translated into plain English. Emphasize the important words.</dc:title>
  <dc:creator>Lisa Greaves</dc:creator>
  <cp:lastModifiedBy>Evelyn Castillo</cp:lastModifiedBy>
  <cp:revision>116</cp:revision>
  <dcterms:created xsi:type="dcterms:W3CDTF">2019-07-25T20:43:26Z</dcterms:created>
  <dcterms:modified xsi:type="dcterms:W3CDTF">2022-09-16T22:02:27Z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0x010100B1C24C4ACFCE9A48B8FB24D317AF858B</vt:lpwstr>
  </property>
</Properties>
</file>