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61"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2898">
          <p15:clr>
            <a:srgbClr val="A4A3A4"/>
          </p15:clr>
        </p15:guide>
        <p15:guide id="10" pos="288" userDrawn="1">
          <p15:clr>
            <a:srgbClr val="A4A3A4"/>
          </p15:clr>
        </p15:guide>
        <p15:guide id="11"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D0DB47-4BDB-8B0B-B9F4-60AC90EDC5CA}" name="Laura Ann Fennimore" initials="LAF" userId="16d0c2f50dfcfdb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647309-0F23-4679-99D3-C13E09373C99}" v="1" dt="2022-09-13T00:09:29.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0" autoAdjust="0"/>
    <p:restoredTop sz="94692" autoAdjust="0"/>
  </p:normalViewPr>
  <p:slideViewPr>
    <p:cSldViewPr snapToGrid="0" snapToObjects="1" showGuides="1">
      <p:cViewPr>
        <p:scale>
          <a:sx n="50" d="100"/>
          <a:sy n="50" d="100"/>
        </p:scale>
        <p:origin x="-1238" y="-6782"/>
      </p:cViewPr>
      <p:guideLst>
        <p:guide orient="horz" pos="2898"/>
        <p:guide pos="288"/>
        <p:guide pos="273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ka Haranis" userId="009ba62939f1d342" providerId="LiveId" clId="{C9647309-0F23-4679-99D3-C13E09373C99}"/>
    <pc:docChg chg="undo custSel modSld">
      <pc:chgData name="Marika Haranis" userId="009ba62939f1d342" providerId="LiveId" clId="{C9647309-0F23-4679-99D3-C13E09373C99}" dt="2022-09-13T00:14:15.591" v="151" actId="1076"/>
      <pc:docMkLst>
        <pc:docMk/>
      </pc:docMkLst>
      <pc:sldChg chg="addSp delSp modSp mod delCm modCm">
        <pc:chgData name="Marika Haranis" userId="009ba62939f1d342" providerId="LiveId" clId="{C9647309-0F23-4679-99D3-C13E09373C99}" dt="2022-09-13T00:14:15.591" v="151" actId="1076"/>
        <pc:sldMkLst>
          <pc:docMk/>
          <pc:sldMk cId="531086080" sldId="261"/>
        </pc:sldMkLst>
        <pc:spChg chg="mod">
          <ac:chgData name="Marika Haranis" userId="009ba62939f1d342" providerId="LiveId" clId="{C9647309-0F23-4679-99D3-C13E09373C99}" dt="2022-09-12T23:56:11.626" v="83" actId="20577"/>
          <ac:spMkLst>
            <pc:docMk/>
            <pc:sldMk cId="531086080" sldId="261"/>
            <ac:spMk id="2" creationId="{E6EDE4D7-E5DB-5854-2C54-58DE17CBAE7C}"/>
          </ac:spMkLst>
        </pc:spChg>
        <pc:spChg chg="mod">
          <ac:chgData name="Marika Haranis" userId="009ba62939f1d342" providerId="LiveId" clId="{C9647309-0F23-4679-99D3-C13E09373C99}" dt="2022-09-13T00:09:44.091" v="111"/>
          <ac:spMkLst>
            <pc:docMk/>
            <pc:sldMk cId="531086080" sldId="261"/>
            <ac:spMk id="12" creationId="{0FD3AFCE-81A9-6CA3-7186-12D9C355F948}"/>
          </ac:spMkLst>
        </pc:spChg>
        <pc:spChg chg="mod">
          <ac:chgData name="Marika Haranis" userId="009ba62939f1d342" providerId="LiveId" clId="{C9647309-0F23-4679-99D3-C13E09373C99}" dt="2022-09-12T23:57:51.776" v="89" actId="20577"/>
          <ac:spMkLst>
            <pc:docMk/>
            <pc:sldMk cId="531086080" sldId="261"/>
            <ac:spMk id="15" creationId="{A70C907E-7905-7BDC-E66E-90047768310D}"/>
          </ac:spMkLst>
        </pc:spChg>
        <pc:graphicFrameChg chg="mod modGraphic">
          <ac:chgData name="Marika Haranis" userId="009ba62939f1d342" providerId="LiveId" clId="{C9647309-0F23-4679-99D3-C13E09373C99}" dt="2022-09-13T00:01:05.682" v="101" actId="20577"/>
          <ac:graphicFrameMkLst>
            <pc:docMk/>
            <pc:sldMk cId="531086080" sldId="261"/>
            <ac:graphicFrameMk id="43" creationId="{B59E9FAA-1AC5-4F2D-CC15-1BF085826C45}"/>
          </ac:graphicFrameMkLst>
        </pc:graphicFrameChg>
        <pc:picChg chg="add del mod">
          <ac:chgData name="Marika Haranis" userId="009ba62939f1d342" providerId="LiveId" clId="{C9647309-0F23-4679-99D3-C13E09373C99}" dt="2022-09-01T00:30:32.352" v="35" actId="478"/>
          <ac:picMkLst>
            <pc:docMk/>
            <pc:sldMk cId="531086080" sldId="261"/>
            <ac:picMk id="16" creationId="{50220426-AC89-0C00-18C8-E66DDDFD19B4}"/>
          </ac:picMkLst>
        </pc:picChg>
        <pc:picChg chg="add mod">
          <ac:chgData name="Marika Haranis" userId="009ba62939f1d342" providerId="LiveId" clId="{C9647309-0F23-4679-99D3-C13E09373C99}" dt="2022-09-13T00:00:32.401" v="98" actId="1582"/>
          <ac:picMkLst>
            <pc:docMk/>
            <pc:sldMk cId="531086080" sldId="261"/>
            <ac:picMk id="16" creationId="{81396D13-FB34-E173-DC6D-829A4F8EA258}"/>
          </ac:picMkLst>
        </pc:picChg>
        <pc:picChg chg="add del mod">
          <ac:chgData name="Marika Haranis" userId="009ba62939f1d342" providerId="LiveId" clId="{C9647309-0F23-4679-99D3-C13E09373C99}" dt="2022-09-01T00:29:22.160" v="24" actId="478"/>
          <ac:picMkLst>
            <pc:docMk/>
            <pc:sldMk cId="531086080" sldId="261"/>
            <ac:picMk id="19" creationId="{D2E4C2EF-A193-2EA7-38DB-24E202676B9B}"/>
          </ac:picMkLst>
        </pc:picChg>
        <pc:picChg chg="add del mod modCrop">
          <ac:chgData name="Marika Haranis" userId="009ba62939f1d342" providerId="LiveId" clId="{C9647309-0F23-4679-99D3-C13E09373C99}" dt="2022-09-13T00:12:03.239" v="127" actId="478"/>
          <ac:picMkLst>
            <pc:docMk/>
            <pc:sldMk cId="531086080" sldId="261"/>
            <ac:picMk id="19" creationId="{FDDB10AB-4EAE-F380-2FDB-08BF27977EDB}"/>
          </ac:picMkLst>
        </pc:picChg>
        <pc:picChg chg="add del mod">
          <ac:chgData name="Marika Haranis" userId="009ba62939f1d342" providerId="LiveId" clId="{C9647309-0F23-4679-99D3-C13E09373C99}" dt="2022-09-13T00:09:53.800" v="112" actId="478"/>
          <ac:picMkLst>
            <pc:docMk/>
            <pc:sldMk cId="531086080" sldId="261"/>
            <ac:picMk id="24" creationId="{3703F9AA-8944-091E-74FA-D4A527A28D60}"/>
          </ac:picMkLst>
        </pc:picChg>
        <pc:picChg chg="add del mod">
          <ac:chgData name="Marika Haranis" userId="009ba62939f1d342" providerId="LiveId" clId="{C9647309-0F23-4679-99D3-C13E09373C99}" dt="2022-09-13T00:12:50.187" v="136" actId="478"/>
          <ac:picMkLst>
            <pc:docMk/>
            <pc:sldMk cId="531086080" sldId="261"/>
            <ac:picMk id="26" creationId="{7C9D22BA-EF30-F992-7447-3627427270E0}"/>
          </ac:picMkLst>
        </pc:picChg>
        <pc:picChg chg="add del mod">
          <ac:chgData name="Marika Haranis" userId="009ba62939f1d342" providerId="LiveId" clId="{C9647309-0F23-4679-99D3-C13E09373C99}" dt="2022-09-01T00:31:20.889" v="40" actId="478"/>
          <ac:picMkLst>
            <pc:docMk/>
            <pc:sldMk cId="531086080" sldId="261"/>
            <ac:picMk id="27" creationId="{277C5AEE-5712-807E-EFEA-594519FFA8A5}"/>
          </ac:picMkLst>
        </pc:picChg>
        <pc:picChg chg="add del mod">
          <ac:chgData name="Marika Haranis" userId="009ba62939f1d342" providerId="LiveId" clId="{C9647309-0F23-4679-99D3-C13E09373C99}" dt="2022-09-13T00:13:54.403" v="144" actId="478"/>
          <ac:picMkLst>
            <pc:docMk/>
            <pc:sldMk cId="531086080" sldId="261"/>
            <ac:picMk id="28" creationId="{D8BB06D3-93BE-8DA7-3CD8-6874C87C0C15}"/>
          </ac:picMkLst>
        </pc:picChg>
        <pc:picChg chg="add del mod">
          <ac:chgData name="Marika Haranis" userId="009ba62939f1d342" providerId="LiveId" clId="{C9647309-0F23-4679-99D3-C13E09373C99}" dt="2022-09-12T23:59:46.983" v="90" actId="478"/>
          <ac:picMkLst>
            <pc:docMk/>
            <pc:sldMk cId="531086080" sldId="261"/>
            <ac:picMk id="29" creationId="{6CC44415-50AC-86A4-09A1-12E8B15BCFC7}"/>
          </ac:picMkLst>
        </pc:picChg>
        <pc:picChg chg="del">
          <ac:chgData name="Marika Haranis" userId="009ba62939f1d342" providerId="LiveId" clId="{C9647309-0F23-4679-99D3-C13E09373C99}" dt="2022-09-01T00:23:45.005" v="8" actId="478"/>
          <ac:picMkLst>
            <pc:docMk/>
            <pc:sldMk cId="531086080" sldId="261"/>
            <ac:picMk id="31" creationId="{64063F85-7CFF-CB92-86F7-6D45A80611E2}"/>
          </ac:picMkLst>
        </pc:picChg>
        <pc:picChg chg="add mod">
          <ac:chgData name="Marika Haranis" userId="009ba62939f1d342" providerId="LiveId" clId="{C9647309-0F23-4679-99D3-C13E09373C99}" dt="2022-09-13T00:14:15.591" v="151" actId="1076"/>
          <ac:picMkLst>
            <pc:docMk/>
            <pc:sldMk cId="531086080" sldId="261"/>
            <ac:picMk id="31" creationId="{CA621D89-D55D-E484-A2DF-2D2904993F02}"/>
          </ac:picMkLst>
        </pc:picChg>
        <pc:picChg chg="del">
          <ac:chgData name="Marika Haranis" userId="009ba62939f1d342" providerId="LiveId" clId="{C9647309-0F23-4679-99D3-C13E09373C99}" dt="2022-09-01T00:22:57.457" v="0" actId="478"/>
          <ac:picMkLst>
            <pc:docMk/>
            <pc:sldMk cId="531086080" sldId="261"/>
            <ac:picMk id="37" creationId="{0C28997B-277E-A47F-7FDA-828A4A1FA30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49280-9435-44CA-A1DF-F1A9E7684DD6}" type="doc">
      <dgm:prSet loTypeId="urn:microsoft.com/office/officeart/2005/8/layout/process1" loCatId="process" qsTypeId="urn:microsoft.com/office/officeart/2005/8/quickstyle/simple1" qsCatId="simple" csTypeId="urn:microsoft.com/office/officeart/2005/8/colors/accent1_2" csCatId="accent1" phldr="1"/>
      <dgm:spPr/>
    </dgm:pt>
    <dgm:pt modelId="{8FBC0497-3320-48BB-9B7C-0C0D893349E0}">
      <dgm:prSet phldrT="[Text]"/>
      <dgm:spPr/>
      <dgm:t>
        <a:bodyPr/>
        <a:lstStyle/>
        <a:p>
          <a:r>
            <a:rPr lang="en-US" dirty="0"/>
            <a:t>Tool criteria &amp; process  developed by the workgroup</a:t>
          </a:r>
        </a:p>
      </dgm:t>
    </dgm:pt>
    <dgm:pt modelId="{989783F1-9E4D-4C81-9D6E-9DC801695466}" type="parTrans" cxnId="{A380C03A-4D30-4883-9BB7-A2FD97678412}">
      <dgm:prSet/>
      <dgm:spPr/>
      <dgm:t>
        <a:bodyPr/>
        <a:lstStyle/>
        <a:p>
          <a:endParaRPr lang="en-US"/>
        </a:p>
      </dgm:t>
    </dgm:pt>
    <dgm:pt modelId="{DE0C60CC-1808-4D04-B70B-E40647D2ACA7}" type="sibTrans" cxnId="{A380C03A-4D30-4883-9BB7-A2FD97678412}">
      <dgm:prSet/>
      <dgm:spPr/>
      <dgm:t>
        <a:bodyPr/>
        <a:lstStyle/>
        <a:p>
          <a:endParaRPr lang="en-US"/>
        </a:p>
      </dgm:t>
    </dgm:pt>
    <dgm:pt modelId="{0EA2C455-8CCB-42DD-B0B8-72F41951758A}">
      <dgm:prSet phldrT="[Text]"/>
      <dgm:spPr/>
      <dgm:t>
        <a:bodyPr/>
        <a:lstStyle/>
        <a:p>
          <a:r>
            <a:rPr lang="en-US"/>
            <a:t>Informatics </a:t>
          </a:r>
          <a:r>
            <a:rPr lang="en-US" dirty="0"/>
            <a:t>team built tool &amp; best practice alert in EMR</a:t>
          </a:r>
        </a:p>
      </dgm:t>
    </dgm:pt>
    <dgm:pt modelId="{D9D52961-3046-467D-B52D-4F561E1E9F91}" type="parTrans" cxnId="{EAB6510B-62D4-46D9-9684-6EDCBCE3A587}">
      <dgm:prSet/>
      <dgm:spPr/>
      <dgm:t>
        <a:bodyPr/>
        <a:lstStyle/>
        <a:p>
          <a:endParaRPr lang="en-US"/>
        </a:p>
      </dgm:t>
    </dgm:pt>
    <dgm:pt modelId="{4467A63F-2B9E-443F-AE4B-9B2FA33EEF17}" type="sibTrans" cxnId="{EAB6510B-62D4-46D9-9684-6EDCBCE3A587}">
      <dgm:prSet/>
      <dgm:spPr/>
      <dgm:t>
        <a:bodyPr/>
        <a:lstStyle/>
        <a:p>
          <a:endParaRPr lang="en-US"/>
        </a:p>
      </dgm:t>
    </dgm:pt>
    <dgm:pt modelId="{3EC377F1-49DC-4B2B-A2C8-43C1C0239776}">
      <dgm:prSet phldrT="[Text]"/>
      <dgm:spPr/>
      <dgm:t>
        <a:bodyPr/>
        <a:lstStyle/>
        <a:p>
          <a:r>
            <a:rPr lang="en-US" dirty="0"/>
            <a:t>Pilot &amp; chart reviews completed over 1 month</a:t>
          </a:r>
        </a:p>
      </dgm:t>
    </dgm:pt>
    <dgm:pt modelId="{3D30C22E-9D23-496F-BAD6-F5A78E502471}" type="parTrans" cxnId="{4AC0C072-025C-4193-8E88-F6579E8AB097}">
      <dgm:prSet/>
      <dgm:spPr/>
      <dgm:t>
        <a:bodyPr/>
        <a:lstStyle/>
        <a:p>
          <a:endParaRPr lang="en-US"/>
        </a:p>
      </dgm:t>
    </dgm:pt>
    <dgm:pt modelId="{F5135549-C4B6-4D3D-93FF-B020F762F4D1}" type="sibTrans" cxnId="{4AC0C072-025C-4193-8E88-F6579E8AB097}">
      <dgm:prSet/>
      <dgm:spPr/>
      <dgm:t>
        <a:bodyPr/>
        <a:lstStyle/>
        <a:p>
          <a:endParaRPr lang="en-US"/>
        </a:p>
      </dgm:t>
    </dgm:pt>
    <dgm:pt modelId="{18464AD9-13DC-4D15-A2BD-CE038CCCEB9F}">
      <dgm:prSet phldrT="[Text]"/>
      <dgm:spPr/>
      <dgm:t>
        <a:bodyPr/>
        <a:lstStyle/>
        <a:p>
          <a:r>
            <a:rPr lang="en-US" dirty="0"/>
            <a:t>Communication regarding process to providers and clinicians</a:t>
          </a:r>
        </a:p>
      </dgm:t>
    </dgm:pt>
    <dgm:pt modelId="{62FD6FB6-3F6B-49AA-90A1-1C43D5C73AD9}" type="parTrans" cxnId="{6BF24CD0-95ED-4832-A657-3D0754646533}">
      <dgm:prSet/>
      <dgm:spPr/>
      <dgm:t>
        <a:bodyPr/>
        <a:lstStyle/>
        <a:p>
          <a:endParaRPr lang="en-US"/>
        </a:p>
      </dgm:t>
    </dgm:pt>
    <dgm:pt modelId="{28DCEA3B-E6BE-4C56-8561-63B562033EC3}" type="sibTrans" cxnId="{6BF24CD0-95ED-4832-A657-3D0754646533}">
      <dgm:prSet/>
      <dgm:spPr/>
      <dgm:t>
        <a:bodyPr/>
        <a:lstStyle/>
        <a:p>
          <a:endParaRPr lang="en-US"/>
        </a:p>
      </dgm:t>
    </dgm:pt>
    <dgm:pt modelId="{FC4DB570-92B9-431F-AB68-634A58A7DEBE}">
      <dgm:prSet phldrT="[Text]"/>
      <dgm:spPr/>
      <dgm:t>
        <a:bodyPr/>
        <a:lstStyle/>
        <a:p>
          <a:r>
            <a:rPr lang="en-US" dirty="0"/>
            <a:t>Launch of new process</a:t>
          </a:r>
        </a:p>
      </dgm:t>
    </dgm:pt>
    <dgm:pt modelId="{B5F63A05-77DD-4F8E-BF98-27B6E1DA412A}" type="parTrans" cxnId="{B60BA0A8-6EC9-4EA0-A39E-6EC303AC3005}">
      <dgm:prSet/>
      <dgm:spPr/>
      <dgm:t>
        <a:bodyPr/>
        <a:lstStyle/>
        <a:p>
          <a:endParaRPr lang="en-US"/>
        </a:p>
      </dgm:t>
    </dgm:pt>
    <dgm:pt modelId="{B9A53711-6881-434D-8820-FFF5DE7516A6}" type="sibTrans" cxnId="{B60BA0A8-6EC9-4EA0-A39E-6EC303AC3005}">
      <dgm:prSet/>
      <dgm:spPr/>
      <dgm:t>
        <a:bodyPr/>
        <a:lstStyle/>
        <a:p>
          <a:endParaRPr lang="en-US"/>
        </a:p>
      </dgm:t>
    </dgm:pt>
    <dgm:pt modelId="{B7509AB9-95AD-444E-BAF4-49A977E5040F}" type="pres">
      <dgm:prSet presAssocID="{05749280-9435-44CA-A1DF-F1A9E7684DD6}" presName="Name0" presStyleCnt="0">
        <dgm:presLayoutVars>
          <dgm:dir/>
          <dgm:resizeHandles val="exact"/>
        </dgm:presLayoutVars>
      </dgm:prSet>
      <dgm:spPr/>
    </dgm:pt>
    <dgm:pt modelId="{0F4FAF79-4C09-490B-9D73-5EDF86EA2A8C}" type="pres">
      <dgm:prSet presAssocID="{8FBC0497-3320-48BB-9B7C-0C0D893349E0}" presName="node" presStyleLbl="node1" presStyleIdx="0" presStyleCnt="5">
        <dgm:presLayoutVars>
          <dgm:bulletEnabled val="1"/>
        </dgm:presLayoutVars>
      </dgm:prSet>
      <dgm:spPr/>
    </dgm:pt>
    <dgm:pt modelId="{D4EA32CC-8C7C-4719-A60F-14C468F0C753}" type="pres">
      <dgm:prSet presAssocID="{DE0C60CC-1808-4D04-B70B-E40647D2ACA7}" presName="sibTrans" presStyleLbl="sibTrans2D1" presStyleIdx="0" presStyleCnt="4"/>
      <dgm:spPr/>
    </dgm:pt>
    <dgm:pt modelId="{998DBCAB-187E-4D3F-BBA9-4764D927C21F}" type="pres">
      <dgm:prSet presAssocID="{DE0C60CC-1808-4D04-B70B-E40647D2ACA7}" presName="connectorText" presStyleLbl="sibTrans2D1" presStyleIdx="0" presStyleCnt="4"/>
      <dgm:spPr/>
    </dgm:pt>
    <dgm:pt modelId="{9F807291-63DD-4315-BA30-277AF3E4F6AE}" type="pres">
      <dgm:prSet presAssocID="{0EA2C455-8CCB-42DD-B0B8-72F41951758A}" presName="node" presStyleLbl="node1" presStyleIdx="1" presStyleCnt="5">
        <dgm:presLayoutVars>
          <dgm:bulletEnabled val="1"/>
        </dgm:presLayoutVars>
      </dgm:prSet>
      <dgm:spPr/>
    </dgm:pt>
    <dgm:pt modelId="{0CEA3C6C-5257-4D17-9FEA-33724864C4BC}" type="pres">
      <dgm:prSet presAssocID="{4467A63F-2B9E-443F-AE4B-9B2FA33EEF17}" presName="sibTrans" presStyleLbl="sibTrans2D1" presStyleIdx="1" presStyleCnt="4"/>
      <dgm:spPr/>
    </dgm:pt>
    <dgm:pt modelId="{095DD171-7EBD-480E-ADE5-17D11F2862D6}" type="pres">
      <dgm:prSet presAssocID="{4467A63F-2B9E-443F-AE4B-9B2FA33EEF17}" presName="connectorText" presStyleLbl="sibTrans2D1" presStyleIdx="1" presStyleCnt="4"/>
      <dgm:spPr/>
    </dgm:pt>
    <dgm:pt modelId="{4C894CD3-10B1-4E91-AA8E-ADADC2943623}" type="pres">
      <dgm:prSet presAssocID="{3EC377F1-49DC-4B2B-A2C8-43C1C0239776}" presName="node" presStyleLbl="node1" presStyleIdx="2" presStyleCnt="5">
        <dgm:presLayoutVars>
          <dgm:bulletEnabled val="1"/>
        </dgm:presLayoutVars>
      </dgm:prSet>
      <dgm:spPr/>
    </dgm:pt>
    <dgm:pt modelId="{C4E748FD-F36E-48D5-A8ED-C32AAE77DF0E}" type="pres">
      <dgm:prSet presAssocID="{F5135549-C4B6-4D3D-93FF-B020F762F4D1}" presName="sibTrans" presStyleLbl="sibTrans2D1" presStyleIdx="2" presStyleCnt="4"/>
      <dgm:spPr/>
    </dgm:pt>
    <dgm:pt modelId="{6C3FB3F5-1858-4CB5-971B-218F4756FD26}" type="pres">
      <dgm:prSet presAssocID="{F5135549-C4B6-4D3D-93FF-B020F762F4D1}" presName="connectorText" presStyleLbl="sibTrans2D1" presStyleIdx="2" presStyleCnt="4"/>
      <dgm:spPr/>
    </dgm:pt>
    <dgm:pt modelId="{3C4F5850-89AB-403E-8B19-56F88E0B9448}" type="pres">
      <dgm:prSet presAssocID="{18464AD9-13DC-4D15-A2BD-CE038CCCEB9F}" presName="node" presStyleLbl="node1" presStyleIdx="3" presStyleCnt="5">
        <dgm:presLayoutVars>
          <dgm:bulletEnabled val="1"/>
        </dgm:presLayoutVars>
      </dgm:prSet>
      <dgm:spPr/>
    </dgm:pt>
    <dgm:pt modelId="{13BBC367-FE76-4C63-AFDF-F6F0844F51C7}" type="pres">
      <dgm:prSet presAssocID="{28DCEA3B-E6BE-4C56-8561-63B562033EC3}" presName="sibTrans" presStyleLbl="sibTrans2D1" presStyleIdx="3" presStyleCnt="4"/>
      <dgm:spPr/>
    </dgm:pt>
    <dgm:pt modelId="{89C4F981-881C-4EFE-86CB-F8F84EC423F9}" type="pres">
      <dgm:prSet presAssocID="{28DCEA3B-E6BE-4C56-8561-63B562033EC3}" presName="connectorText" presStyleLbl="sibTrans2D1" presStyleIdx="3" presStyleCnt="4"/>
      <dgm:spPr/>
    </dgm:pt>
    <dgm:pt modelId="{8759488E-4C7F-44DC-9992-CDEEC31BD450}" type="pres">
      <dgm:prSet presAssocID="{FC4DB570-92B9-431F-AB68-634A58A7DEBE}" presName="node" presStyleLbl="node1" presStyleIdx="4" presStyleCnt="5">
        <dgm:presLayoutVars>
          <dgm:bulletEnabled val="1"/>
        </dgm:presLayoutVars>
      </dgm:prSet>
      <dgm:spPr/>
    </dgm:pt>
  </dgm:ptLst>
  <dgm:cxnLst>
    <dgm:cxn modelId="{A43F0D04-70DF-4B0C-900F-E82532782348}" type="presOf" srcId="{4467A63F-2B9E-443F-AE4B-9B2FA33EEF17}" destId="{095DD171-7EBD-480E-ADE5-17D11F2862D6}" srcOrd="1" destOrd="0" presId="urn:microsoft.com/office/officeart/2005/8/layout/process1"/>
    <dgm:cxn modelId="{EAB6510B-62D4-46D9-9684-6EDCBCE3A587}" srcId="{05749280-9435-44CA-A1DF-F1A9E7684DD6}" destId="{0EA2C455-8CCB-42DD-B0B8-72F41951758A}" srcOrd="1" destOrd="0" parTransId="{D9D52961-3046-467D-B52D-4F561E1E9F91}" sibTransId="{4467A63F-2B9E-443F-AE4B-9B2FA33EEF17}"/>
    <dgm:cxn modelId="{C5E2192B-7EB7-42F5-945A-AEDCEB15D0FB}" type="presOf" srcId="{F5135549-C4B6-4D3D-93FF-B020F762F4D1}" destId="{C4E748FD-F36E-48D5-A8ED-C32AAE77DF0E}" srcOrd="0" destOrd="0" presId="urn:microsoft.com/office/officeart/2005/8/layout/process1"/>
    <dgm:cxn modelId="{BFBDDA2B-B4ED-4A33-942B-216FA4A16C65}" type="presOf" srcId="{18464AD9-13DC-4D15-A2BD-CE038CCCEB9F}" destId="{3C4F5850-89AB-403E-8B19-56F88E0B9448}" srcOrd="0" destOrd="0" presId="urn:microsoft.com/office/officeart/2005/8/layout/process1"/>
    <dgm:cxn modelId="{B90DBA34-111D-4A6F-9660-AFF0ABD67EC6}" type="presOf" srcId="{28DCEA3B-E6BE-4C56-8561-63B562033EC3}" destId="{89C4F981-881C-4EFE-86CB-F8F84EC423F9}" srcOrd="1" destOrd="0" presId="urn:microsoft.com/office/officeart/2005/8/layout/process1"/>
    <dgm:cxn modelId="{C7A97F36-BA65-451D-9297-673CF7F65A68}" type="presOf" srcId="{28DCEA3B-E6BE-4C56-8561-63B562033EC3}" destId="{13BBC367-FE76-4C63-AFDF-F6F0844F51C7}" srcOrd="0" destOrd="0" presId="urn:microsoft.com/office/officeart/2005/8/layout/process1"/>
    <dgm:cxn modelId="{A380C03A-4D30-4883-9BB7-A2FD97678412}" srcId="{05749280-9435-44CA-A1DF-F1A9E7684DD6}" destId="{8FBC0497-3320-48BB-9B7C-0C0D893349E0}" srcOrd="0" destOrd="0" parTransId="{989783F1-9E4D-4C81-9D6E-9DC801695466}" sibTransId="{DE0C60CC-1808-4D04-B70B-E40647D2ACA7}"/>
    <dgm:cxn modelId="{CE25593D-ECF2-4A5A-B643-69639D9D3DB5}" type="presOf" srcId="{FC4DB570-92B9-431F-AB68-634A58A7DEBE}" destId="{8759488E-4C7F-44DC-9992-CDEEC31BD450}" srcOrd="0" destOrd="0" presId="urn:microsoft.com/office/officeart/2005/8/layout/process1"/>
    <dgm:cxn modelId="{4292063F-E26F-4A58-8731-3A4A60BF7B2D}" type="presOf" srcId="{05749280-9435-44CA-A1DF-F1A9E7684DD6}" destId="{B7509AB9-95AD-444E-BAF4-49A977E5040F}" srcOrd="0" destOrd="0" presId="urn:microsoft.com/office/officeart/2005/8/layout/process1"/>
    <dgm:cxn modelId="{6D380B5E-B0F2-4C8B-8F40-9D3CE13A8AD6}" type="presOf" srcId="{F5135549-C4B6-4D3D-93FF-B020F762F4D1}" destId="{6C3FB3F5-1858-4CB5-971B-218F4756FD26}" srcOrd="1" destOrd="0" presId="urn:microsoft.com/office/officeart/2005/8/layout/process1"/>
    <dgm:cxn modelId="{8BF0E848-1335-4109-B0FB-B2E94A162649}" type="presOf" srcId="{8FBC0497-3320-48BB-9B7C-0C0D893349E0}" destId="{0F4FAF79-4C09-490B-9D73-5EDF86EA2A8C}" srcOrd="0" destOrd="0" presId="urn:microsoft.com/office/officeart/2005/8/layout/process1"/>
    <dgm:cxn modelId="{7E1E7C4F-49B2-4C95-A55C-62847778BDFE}" type="presOf" srcId="{DE0C60CC-1808-4D04-B70B-E40647D2ACA7}" destId="{998DBCAB-187E-4D3F-BBA9-4764D927C21F}" srcOrd="1" destOrd="0" presId="urn:microsoft.com/office/officeart/2005/8/layout/process1"/>
    <dgm:cxn modelId="{D4BC836F-4DD1-4408-AB7A-5E0D35FFE6F6}" type="presOf" srcId="{3EC377F1-49DC-4B2B-A2C8-43C1C0239776}" destId="{4C894CD3-10B1-4E91-AA8E-ADADC2943623}" srcOrd="0" destOrd="0" presId="urn:microsoft.com/office/officeart/2005/8/layout/process1"/>
    <dgm:cxn modelId="{4AC0C072-025C-4193-8E88-F6579E8AB097}" srcId="{05749280-9435-44CA-A1DF-F1A9E7684DD6}" destId="{3EC377F1-49DC-4B2B-A2C8-43C1C0239776}" srcOrd="2" destOrd="0" parTransId="{3D30C22E-9D23-496F-BAD6-F5A78E502471}" sibTransId="{F5135549-C4B6-4D3D-93FF-B020F762F4D1}"/>
    <dgm:cxn modelId="{6C6A9C9B-F7C8-4BF0-9568-2781AC8B1EBD}" type="presOf" srcId="{4467A63F-2B9E-443F-AE4B-9B2FA33EEF17}" destId="{0CEA3C6C-5257-4D17-9FEA-33724864C4BC}" srcOrd="0" destOrd="0" presId="urn:microsoft.com/office/officeart/2005/8/layout/process1"/>
    <dgm:cxn modelId="{B60BA0A8-6EC9-4EA0-A39E-6EC303AC3005}" srcId="{05749280-9435-44CA-A1DF-F1A9E7684DD6}" destId="{FC4DB570-92B9-431F-AB68-634A58A7DEBE}" srcOrd="4" destOrd="0" parTransId="{B5F63A05-77DD-4F8E-BF98-27B6E1DA412A}" sibTransId="{B9A53711-6881-434D-8820-FFF5DE7516A6}"/>
    <dgm:cxn modelId="{14DD4FB2-C51E-4D69-A5FB-BD60DE099B6A}" type="presOf" srcId="{0EA2C455-8CCB-42DD-B0B8-72F41951758A}" destId="{9F807291-63DD-4315-BA30-277AF3E4F6AE}" srcOrd="0" destOrd="0" presId="urn:microsoft.com/office/officeart/2005/8/layout/process1"/>
    <dgm:cxn modelId="{6BF24CD0-95ED-4832-A657-3D0754646533}" srcId="{05749280-9435-44CA-A1DF-F1A9E7684DD6}" destId="{18464AD9-13DC-4D15-A2BD-CE038CCCEB9F}" srcOrd="3" destOrd="0" parTransId="{62FD6FB6-3F6B-49AA-90A1-1C43D5C73AD9}" sibTransId="{28DCEA3B-E6BE-4C56-8561-63B562033EC3}"/>
    <dgm:cxn modelId="{A16BB4D9-F69C-4282-A372-92A27A04FC3D}" type="presOf" srcId="{DE0C60CC-1808-4D04-B70B-E40647D2ACA7}" destId="{D4EA32CC-8C7C-4719-A60F-14C468F0C753}" srcOrd="0" destOrd="0" presId="urn:microsoft.com/office/officeart/2005/8/layout/process1"/>
    <dgm:cxn modelId="{7F6F6C5B-2A21-46C3-8630-EE77BA4C43C3}" type="presParOf" srcId="{B7509AB9-95AD-444E-BAF4-49A977E5040F}" destId="{0F4FAF79-4C09-490B-9D73-5EDF86EA2A8C}" srcOrd="0" destOrd="0" presId="urn:microsoft.com/office/officeart/2005/8/layout/process1"/>
    <dgm:cxn modelId="{45C9B9F4-CCEF-496D-B9F6-8A0FB249AED0}" type="presParOf" srcId="{B7509AB9-95AD-444E-BAF4-49A977E5040F}" destId="{D4EA32CC-8C7C-4719-A60F-14C468F0C753}" srcOrd="1" destOrd="0" presId="urn:microsoft.com/office/officeart/2005/8/layout/process1"/>
    <dgm:cxn modelId="{F0DA2957-E72C-4933-8758-6C41AA521BA7}" type="presParOf" srcId="{D4EA32CC-8C7C-4719-A60F-14C468F0C753}" destId="{998DBCAB-187E-4D3F-BBA9-4764D927C21F}" srcOrd="0" destOrd="0" presId="urn:microsoft.com/office/officeart/2005/8/layout/process1"/>
    <dgm:cxn modelId="{99975CDE-9630-4F46-9CAB-27A3D22C19E4}" type="presParOf" srcId="{B7509AB9-95AD-444E-BAF4-49A977E5040F}" destId="{9F807291-63DD-4315-BA30-277AF3E4F6AE}" srcOrd="2" destOrd="0" presId="urn:microsoft.com/office/officeart/2005/8/layout/process1"/>
    <dgm:cxn modelId="{030AD672-ACC4-46B9-B5E1-A622A2B26705}" type="presParOf" srcId="{B7509AB9-95AD-444E-BAF4-49A977E5040F}" destId="{0CEA3C6C-5257-4D17-9FEA-33724864C4BC}" srcOrd="3" destOrd="0" presId="urn:microsoft.com/office/officeart/2005/8/layout/process1"/>
    <dgm:cxn modelId="{47E73AE6-98B3-4EFE-AE3C-72B9BECC75D8}" type="presParOf" srcId="{0CEA3C6C-5257-4D17-9FEA-33724864C4BC}" destId="{095DD171-7EBD-480E-ADE5-17D11F2862D6}" srcOrd="0" destOrd="0" presId="urn:microsoft.com/office/officeart/2005/8/layout/process1"/>
    <dgm:cxn modelId="{9D753121-F556-4E12-9628-AB1FB00F59C1}" type="presParOf" srcId="{B7509AB9-95AD-444E-BAF4-49A977E5040F}" destId="{4C894CD3-10B1-4E91-AA8E-ADADC2943623}" srcOrd="4" destOrd="0" presId="urn:microsoft.com/office/officeart/2005/8/layout/process1"/>
    <dgm:cxn modelId="{D48CC9DD-7B4E-4D78-A6A2-92E1081251AE}" type="presParOf" srcId="{B7509AB9-95AD-444E-BAF4-49A977E5040F}" destId="{C4E748FD-F36E-48D5-A8ED-C32AAE77DF0E}" srcOrd="5" destOrd="0" presId="urn:microsoft.com/office/officeart/2005/8/layout/process1"/>
    <dgm:cxn modelId="{671F063F-54CC-4D71-914B-CFB774F4B523}" type="presParOf" srcId="{C4E748FD-F36E-48D5-A8ED-C32AAE77DF0E}" destId="{6C3FB3F5-1858-4CB5-971B-218F4756FD26}" srcOrd="0" destOrd="0" presId="urn:microsoft.com/office/officeart/2005/8/layout/process1"/>
    <dgm:cxn modelId="{3990736B-3C8A-443C-90B0-9BFD70B6F186}" type="presParOf" srcId="{B7509AB9-95AD-444E-BAF4-49A977E5040F}" destId="{3C4F5850-89AB-403E-8B19-56F88E0B9448}" srcOrd="6" destOrd="0" presId="urn:microsoft.com/office/officeart/2005/8/layout/process1"/>
    <dgm:cxn modelId="{660532A0-FAC6-4A07-A342-30A0530BDE3E}" type="presParOf" srcId="{B7509AB9-95AD-444E-BAF4-49A977E5040F}" destId="{13BBC367-FE76-4C63-AFDF-F6F0844F51C7}" srcOrd="7" destOrd="0" presId="urn:microsoft.com/office/officeart/2005/8/layout/process1"/>
    <dgm:cxn modelId="{F8AA9C42-AE86-4B79-93BE-A742FAE7553A}" type="presParOf" srcId="{13BBC367-FE76-4C63-AFDF-F6F0844F51C7}" destId="{89C4F981-881C-4EFE-86CB-F8F84EC423F9}" srcOrd="0" destOrd="0" presId="urn:microsoft.com/office/officeart/2005/8/layout/process1"/>
    <dgm:cxn modelId="{6E5C7C62-B8A4-485D-8F28-CC7C579C769B}" type="presParOf" srcId="{B7509AB9-95AD-444E-BAF4-49A977E5040F}" destId="{8759488E-4C7F-44DC-9992-CDEEC31BD450}"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FAF79-4C09-490B-9D73-5EDF86EA2A8C}">
      <dsp:nvSpPr>
        <dsp:cNvPr id="0" name=""/>
        <dsp:cNvSpPr/>
      </dsp:nvSpPr>
      <dsp:spPr>
        <a:xfrm>
          <a:off x="4771" y="2692803"/>
          <a:ext cx="1479199" cy="12385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Tool criteria &amp; process  developed by the workgroup</a:t>
          </a:r>
        </a:p>
      </dsp:txBody>
      <dsp:txXfrm>
        <a:off x="41047" y="2729079"/>
        <a:ext cx="1406647" cy="1165988"/>
      </dsp:txXfrm>
    </dsp:sp>
    <dsp:sp modelId="{D4EA32CC-8C7C-4719-A60F-14C468F0C753}">
      <dsp:nvSpPr>
        <dsp:cNvPr id="0" name=""/>
        <dsp:cNvSpPr/>
      </dsp:nvSpPr>
      <dsp:spPr>
        <a:xfrm>
          <a:off x="1631891" y="3128653"/>
          <a:ext cx="313590" cy="366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31891" y="3202021"/>
        <a:ext cx="219513" cy="220105"/>
      </dsp:txXfrm>
    </dsp:sp>
    <dsp:sp modelId="{9F807291-63DD-4315-BA30-277AF3E4F6AE}">
      <dsp:nvSpPr>
        <dsp:cNvPr id="0" name=""/>
        <dsp:cNvSpPr/>
      </dsp:nvSpPr>
      <dsp:spPr>
        <a:xfrm>
          <a:off x="2075651" y="2692803"/>
          <a:ext cx="1479199" cy="12385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Informatics </a:t>
          </a:r>
          <a:r>
            <a:rPr lang="en-US" sz="1500" kern="1200" dirty="0"/>
            <a:t>team built tool &amp; best practice alert in EMR</a:t>
          </a:r>
        </a:p>
      </dsp:txBody>
      <dsp:txXfrm>
        <a:off x="2111927" y="2729079"/>
        <a:ext cx="1406647" cy="1165988"/>
      </dsp:txXfrm>
    </dsp:sp>
    <dsp:sp modelId="{0CEA3C6C-5257-4D17-9FEA-33724864C4BC}">
      <dsp:nvSpPr>
        <dsp:cNvPr id="0" name=""/>
        <dsp:cNvSpPr/>
      </dsp:nvSpPr>
      <dsp:spPr>
        <a:xfrm>
          <a:off x="3702771" y="3128653"/>
          <a:ext cx="313590" cy="366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702771" y="3202021"/>
        <a:ext cx="219513" cy="220105"/>
      </dsp:txXfrm>
    </dsp:sp>
    <dsp:sp modelId="{4C894CD3-10B1-4E91-AA8E-ADADC2943623}">
      <dsp:nvSpPr>
        <dsp:cNvPr id="0" name=""/>
        <dsp:cNvSpPr/>
      </dsp:nvSpPr>
      <dsp:spPr>
        <a:xfrm>
          <a:off x="4146531" y="2692803"/>
          <a:ext cx="1479199" cy="12385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Pilot &amp; chart reviews completed over 1 month</a:t>
          </a:r>
        </a:p>
      </dsp:txBody>
      <dsp:txXfrm>
        <a:off x="4182807" y="2729079"/>
        <a:ext cx="1406647" cy="1165988"/>
      </dsp:txXfrm>
    </dsp:sp>
    <dsp:sp modelId="{C4E748FD-F36E-48D5-A8ED-C32AAE77DF0E}">
      <dsp:nvSpPr>
        <dsp:cNvPr id="0" name=""/>
        <dsp:cNvSpPr/>
      </dsp:nvSpPr>
      <dsp:spPr>
        <a:xfrm>
          <a:off x="5773650" y="3128653"/>
          <a:ext cx="313590" cy="366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773650" y="3202021"/>
        <a:ext cx="219513" cy="220105"/>
      </dsp:txXfrm>
    </dsp:sp>
    <dsp:sp modelId="{3C4F5850-89AB-403E-8B19-56F88E0B9448}">
      <dsp:nvSpPr>
        <dsp:cNvPr id="0" name=""/>
        <dsp:cNvSpPr/>
      </dsp:nvSpPr>
      <dsp:spPr>
        <a:xfrm>
          <a:off x="6217410" y="2692803"/>
          <a:ext cx="1479199" cy="12385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Communication regarding process to providers and clinicians</a:t>
          </a:r>
        </a:p>
      </dsp:txBody>
      <dsp:txXfrm>
        <a:off x="6253686" y="2729079"/>
        <a:ext cx="1406647" cy="1165988"/>
      </dsp:txXfrm>
    </dsp:sp>
    <dsp:sp modelId="{13BBC367-FE76-4C63-AFDF-F6F0844F51C7}">
      <dsp:nvSpPr>
        <dsp:cNvPr id="0" name=""/>
        <dsp:cNvSpPr/>
      </dsp:nvSpPr>
      <dsp:spPr>
        <a:xfrm>
          <a:off x="7844530" y="3128653"/>
          <a:ext cx="313590" cy="366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844530" y="3202021"/>
        <a:ext cx="219513" cy="220105"/>
      </dsp:txXfrm>
    </dsp:sp>
    <dsp:sp modelId="{8759488E-4C7F-44DC-9992-CDEEC31BD450}">
      <dsp:nvSpPr>
        <dsp:cNvPr id="0" name=""/>
        <dsp:cNvSpPr/>
      </dsp:nvSpPr>
      <dsp:spPr>
        <a:xfrm>
          <a:off x="8288290" y="2692803"/>
          <a:ext cx="1479199" cy="12385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Launch of new process</a:t>
          </a:r>
        </a:p>
      </dsp:txBody>
      <dsp:txXfrm>
        <a:off x="8324566" y="2729079"/>
        <a:ext cx="1406647" cy="11659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9/12/2022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48936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76E875DB-924A-7E40-BC3B-C78A241B7941}"/>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83D8C485-82D1-A04A-AA78-C554A9ECB43D}"/>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CBC470FB-9A4D-1549-9DD0-8846678DDA54}"/>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9841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7" name="Text Placeholder 76">
            <a:extLst>
              <a:ext uri="{FF2B5EF4-FFF2-40B4-BE49-F238E27FC236}">
                <a16:creationId xmlns:a16="http://schemas.microsoft.com/office/drawing/2014/main" id="{4CE62234-A8B9-5C42-BEE6-9B7A16254231}"/>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8" name="Text Placeholder 76">
            <a:extLst>
              <a:ext uri="{FF2B5EF4-FFF2-40B4-BE49-F238E27FC236}">
                <a16:creationId xmlns:a16="http://schemas.microsoft.com/office/drawing/2014/main" id="{06F7B857-2D87-4040-9ECD-A0EA5C772BFA}"/>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9" name="Text Placeholder 76">
            <a:extLst>
              <a:ext uri="{FF2B5EF4-FFF2-40B4-BE49-F238E27FC236}">
                <a16:creationId xmlns:a16="http://schemas.microsoft.com/office/drawing/2014/main" id="{DEF6F92D-C8EB-CA42-94FA-569F2966890A}"/>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ifold - Wide Cent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276" y="5627417"/>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483429" y="476405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463686" y="14458954"/>
            <a:ext cx="1005840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483427" y="13627705"/>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3355721" y="4719215"/>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3355721" y="5582573"/>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3355721" y="13643086"/>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3355721" y="14381750"/>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3355721" y="25040224"/>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3355721" y="2580712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B6DE2136-7A06-9640-AC63-608DDA9A8053}"/>
              </a:ext>
            </a:extLst>
          </p:cNvPr>
          <p:cNvSpPr>
            <a:spLocks noGrp="1"/>
          </p:cNvSpPr>
          <p:nvPr>
            <p:ph type="body" sz="quarter" idx="150" hasCustomPrompt="1"/>
          </p:nvPr>
        </p:nvSpPr>
        <p:spPr>
          <a:xfrm>
            <a:off x="10972800" y="2998183"/>
            <a:ext cx="21945602"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A84C77E4-7E5C-1143-834F-F3FC329197F1}"/>
              </a:ext>
            </a:extLst>
          </p:cNvPr>
          <p:cNvSpPr>
            <a:spLocks noGrp="1"/>
          </p:cNvSpPr>
          <p:nvPr>
            <p:ph type="body" sz="quarter" idx="151" hasCustomPrompt="1"/>
          </p:nvPr>
        </p:nvSpPr>
        <p:spPr>
          <a:xfrm>
            <a:off x="10972799" y="1864506"/>
            <a:ext cx="21907501"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2FB55FAA-40D2-C542-AD36-F712E24983F2}"/>
              </a:ext>
            </a:extLst>
          </p:cNvPr>
          <p:cNvSpPr>
            <a:spLocks noGrp="1"/>
          </p:cNvSpPr>
          <p:nvPr>
            <p:ph type="body" sz="quarter" idx="153" hasCustomPrompt="1"/>
          </p:nvPr>
        </p:nvSpPr>
        <p:spPr>
          <a:xfrm>
            <a:off x="10972799" y="389601"/>
            <a:ext cx="21907501"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D94EDD1F-4B42-4F45-B0C1-C160AF13FA7C}"/>
              </a:ext>
            </a:extLst>
          </p:cNvPr>
          <p:cNvGrpSpPr/>
          <p:nvPr userDrawn="1"/>
        </p:nvGrpSpPr>
        <p:grpSpPr>
          <a:xfrm>
            <a:off x="-43304" y="11286"/>
            <a:ext cx="43905392" cy="4120075"/>
            <a:chOff x="-43304" y="11286"/>
            <a:chExt cx="43905392" cy="4120075"/>
          </a:xfrm>
        </p:grpSpPr>
        <p:sp>
          <p:nvSpPr>
            <p:cNvPr id="5" name="Rectangle 4">
              <a:extLst>
                <a:ext uri="{FF2B5EF4-FFF2-40B4-BE49-F238E27FC236}">
                  <a16:creationId xmlns:a16="http://schemas.microsoft.com/office/drawing/2014/main" id="{97302FB6-4FEE-7344-8AB3-832C3327102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userDrawn="1"/>
          </p:nvGrpSpPr>
          <p:grpSpPr>
            <a:xfrm>
              <a:off x="-43304" y="11286"/>
              <a:ext cx="43905392" cy="4036528"/>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graphicFrame>
        <p:nvGraphicFramePr>
          <p:cNvPr id="74" name="Table 73">
            <a:extLst>
              <a:ext uri="{FF2B5EF4-FFF2-40B4-BE49-F238E27FC236}">
                <a16:creationId xmlns:a16="http://schemas.microsoft.com/office/drawing/2014/main" id="{5F218D9D-7B98-FE45-89BA-6D5959DC2A3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73A943FF-505A-4C07-86EE-86D3E7A89CCA}"/>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57415EED-75C2-AE43-A5EF-4E2ABB3FB76B}"/>
              </a:ext>
            </a:extLst>
          </p:cNvPr>
          <p:cNvGrpSpPr/>
          <p:nvPr userDrawn="1"/>
        </p:nvGrpSpPr>
        <p:grpSpPr>
          <a:xfrm>
            <a:off x="-43304" y="11286"/>
            <a:ext cx="43905392" cy="4120075"/>
            <a:chOff x="-43304" y="11286"/>
            <a:chExt cx="43905392" cy="4120075"/>
          </a:xfrm>
        </p:grpSpPr>
        <p:sp>
          <p:nvSpPr>
            <p:cNvPr id="22" name="Rectangle 21">
              <a:extLst>
                <a:ext uri="{FF2B5EF4-FFF2-40B4-BE49-F238E27FC236}">
                  <a16:creationId xmlns:a16="http://schemas.microsoft.com/office/drawing/2014/main" id="{406D62EB-FE0C-0140-83E4-ED5A9E10203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F4220B3-A831-9C4F-9226-C2336168952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4376B7FE-11A5-384D-A302-91A839CAE7D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730BC0D8-BF0E-1E48-A5BA-DBE5EFF446C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7CF719AE-E434-D547-8086-492C8B3F521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91017108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8" name="Table 77">
            <a:extLst>
              <a:ext uri="{FF2B5EF4-FFF2-40B4-BE49-F238E27FC236}">
                <a16:creationId xmlns:a16="http://schemas.microsoft.com/office/drawing/2014/main" id="{5373C3A2-708A-CA45-9DA9-BCEAB1E0E126}"/>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A4D0F77F-6F82-47F2-B14E-3B9B3E495843}"/>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4" name="Group 23">
            <a:extLst>
              <a:ext uri="{FF2B5EF4-FFF2-40B4-BE49-F238E27FC236}">
                <a16:creationId xmlns:a16="http://schemas.microsoft.com/office/drawing/2014/main" id="{B1E7C499-DC71-C947-A6B6-EB19BA774C6A}"/>
              </a:ext>
            </a:extLst>
          </p:cNvPr>
          <p:cNvGrpSpPr/>
          <p:nvPr userDrawn="1"/>
        </p:nvGrpSpPr>
        <p:grpSpPr>
          <a:xfrm>
            <a:off x="-43304" y="11286"/>
            <a:ext cx="43905392" cy="4120075"/>
            <a:chOff x="-43304" y="11286"/>
            <a:chExt cx="43905392" cy="4120075"/>
          </a:xfrm>
        </p:grpSpPr>
        <p:sp>
          <p:nvSpPr>
            <p:cNvPr id="25" name="Rectangle 24">
              <a:extLst>
                <a:ext uri="{FF2B5EF4-FFF2-40B4-BE49-F238E27FC236}">
                  <a16:creationId xmlns:a16="http://schemas.microsoft.com/office/drawing/2014/main" id="{6943A4C9-462C-4248-AA91-7B6B4581B7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65D9DA6-06BB-E34C-908B-960C1E52E1C3}"/>
                </a:ext>
              </a:extLst>
            </p:cNvPr>
            <p:cNvGrpSpPr/>
            <p:nvPr userDrawn="1"/>
          </p:nvGrpSpPr>
          <p:grpSpPr>
            <a:xfrm>
              <a:off x="-43304" y="11286"/>
              <a:ext cx="43905392" cy="4036528"/>
              <a:chOff x="-14192" y="1382"/>
              <a:chExt cx="27451941" cy="4572641"/>
            </a:xfrm>
          </p:grpSpPr>
          <p:sp>
            <p:nvSpPr>
              <p:cNvPr id="27" name="Rectangle 16">
                <a:extLst>
                  <a:ext uri="{FF2B5EF4-FFF2-40B4-BE49-F238E27FC236}">
                    <a16:creationId xmlns:a16="http://schemas.microsoft.com/office/drawing/2014/main" id="{EC8A9FF7-CCDD-0F43-A972-ADC3A60A887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2B58685C-5C24-BB42-BBEC-9D0F1A445A14}"/>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DDBC536C-5EEE-AF48-B458-69E40A47597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483426"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3332026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9" name="Table 78">
            <a:extLst>
              <a:ext uri="{FF2B5EF4-FFF2-40B4-BE49-F238E27FC236}">
                <a16:creationId xmlns:a16="http://schemas.microsoft.com/office/drawing/2014/main" id="{95944D7C-C179-0F4A-B420-E9093CD11D4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38AC10A7-F1A6-46DA-969C-3A6C399D99F4}"/>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88AEE462-59D9-BC48-B1CD-C78EEF40212C}"/>
              </a:ext>
            </a:extLst>
          </p:cNvPr>
          <p:cNvGrpSpPr/>
          <p:nvPr userDrawn="1"/>
        </p:nvGrpSpPr>
        <p:grpSpPr>
          <a:xfrm>
            <a:off x="-43304" y="11286"/>
            <a:ext cx="43905392" cy="4120075"/>
            <a:chOff x="-43304" y="11286"/>
            <a:chExt cx="43905392" cy="4120075"/>
          </a:xfrm>
        </p:grpSpPr>
        <p:sp>
          <p:nvSpPr>
            <p:cNvPr id="24" name="Rectangle 23">
              <a:extLst>
                <a:ext uri="{FF2B5EF4-FFF2-40B4-BE49-F238E27FC236}">
                  <a16:creationId xmlns:a16="http://schemas.microsoft.com/office/drawing/2014/main" id="{31DAC20A-9B7F-7A4C-88ED-929E01D223C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8F40EC8-624E-234C-A5E5-CC7794589EA0}"/>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B0D06FD9-1BB8-8649-9A78-C78934370C9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2F081DFA-F21A-9E41-911A-1B69711D97E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5425DB9E-358C-EE4C-8D75-8947C8800C6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F26B43"/>
          </p15:clr>
        </p15:guide>
        <p15:guide id="2" pos="6912" userDrawn="1">
          <p15:clr>
            <a:srgbClr val="F26B43"/>
          </p15:clr>
        </p15:guide>
        <p15:guide id="3" pos="2071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about:blank" TargetMode="External"/><Relationship Id="rId7" Type="http://schemas.openxmlformats.org/officeDocument/2006/relationships/diagramQuickStyle" Target="../diagrams/quickStyle1.xm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0.png"/><Relationship Id="rId5" Type="http://schemas.openxmlformats.org/officeDocument/2006/relationships/diagramData" Target="../diagrams/data1.xml"/><Relationship Id="rId10" Type="http://schemas.openxmlformats.org/officeDocument/2006/relationships/image" Target="../media/image9.png"/><Relationship Id="rId4" Type="http://schemas.openxmlformats.org/officeDocument/2006/relationships/hyperlink" Target="https://doi.org/10:1089/jpm.2010.0347" TargetMode="Externa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EDE4D7-E5DB-5854-2C54-58DE17CBAE7C}"/>
              </a:ext>
            </a:extLst>
          </p:cNvPr>
          <p:cNvSpPr>
            <a:spLocks noGrp="1"/>
          </p:cNvSpPr>
          <p:nvPr>
            <p:ph type="body" sz="quarter" idx="10"/>
          </p:nvPr>
        </p:nvSpPr>
        <p:spPr>
          <a:xfrm>
            <a:off x="570731" y="5490291"/>
            <a:ext cx="10056813" cy="11295378"/>
          </a:xfrm>
        </p:spPr>
        <p:txBody>
          <a:bodyPr/>
          <a:lstStyle/>
          <a:p>
            <a:pPr marL="342900" indent="-342900">
              <a:buFont typeface="Arial" panose="020B0604020202020204" pitchFamily="34" charset="0"/>
              <a:buChar char="•"/>
            </a:pPr>
            <a:r>
              <a:rPr lang="en-US" sz="4000" dirty="0">
                <a:solidFill>
                  <a:srgbClr val="222222"/>
                </a:solidFill>
                <a:ea typeface="Times New Roman" panose="02020603050405020304" pitchFamily="18" charset="0"/>
              </a:rPr>
              <a:t>H</a:t>
            </a:r>
            <a:r>
              <a:rPr lang="en-US" sz="4000" dirty="0">
                <a:solidFill>
                  <a:srgbClr val="222222"/>
                </a:solidFill>
                <a:effectLst/>
                <a:latin typeface="Times New Roman" panose="02020603050405020304" pitchFamily="18" charset="0"/>
                <a:ea typeface="Times New Roman" panose="02020603050405020304" pitchFamily="18" charset="0"/>
              </a:rPr>
              <a:t>ospitalized patients are often referred very late or not at all due to knowledge gaps and lack of processes to assist with identifying patients for palliative referral.</a:t>
            </a:r>
            <a:r>
              <a:rPr lang="en-US" sz="4000" baseline="30000" dirty="0">
                <a:solidFill>
                  <a:srgbClr val="222222"/>
                </a:solidFill>
                <a:effectLst/>
                <a:latin typeface="Times New Roman" panose="02020603050405020304" pitchFamily="18" charset="0"/>
                <a:ea typeface="Times New Roman" panose="02020603050405020304" pitchFamily="18" charset="0"/>
              </a:rPr>
              <a:t>1-3</a:t>
            </a:r>
            <a:endParaRPr lang="en-US" sz="4000" baseline="30000" dirty="0">
              <a:solidFill>
                <a:srgbClr val="222222"/>
              </a:solidFill>
              <a:ea typeface="Times New Roman" panose="02020603050405020304" pitchFamily="18" charset="0"/>
            </a:endParaRPr>
          </a:p>
          <a:p>
            <a:pPr marL="342900" indent="-342900">
              <a:buFont typeface="Arial" panose="020B0604020202020204" pitchFamily="34" charset="0"/>
              <a:buChar char="•"/>
            </a:pPr>
            <a:r>
              <a:rPr lang="en-US" sz="4000" dirty="0">
                <a:solidFill>
                  <a:srgbClr val="222222"/>
                </a:solidFill>
                <a:effectLst/>
                <a:latin typeface="Times New Roman" panose="02020603050405020304" pitchFamily="18" charset="0"/>
                <a:ea typeface="Times New Roman" panose="02020603050405020304" pitchFamily="18" charset="0"/>
              </a:rPr>
              <a:t>A consensus panel convened by CAPC determined general </a:t>
            </a:r>
            <a:r>
              <a:rPr lang="en-US" sz="4000" dirty="0">
                <a:ea typeface="Times New Roman" panose="02020603050405020304" pitchFamily="18" charset="0"/>
              </a:rPr>
              <a:t>screening</a:t>
            </a:r>
            <a:r>
              <a:rPr lang="en-US" sz="4000" dirty="0">
                <a:solidFill>
                  <a:srgbClr val="FF0000"/>
                </a:solidFill>
                <a:ea typeface="Times New Roman" panose="02020603050405020304" pitchFamily="18" charset="0"/>
              </a:rPr>
              <a:t> </a:t>
            </a:r>
            <a:r>
              <a:rPr lang="en-US" sz="4000" dirty="0">
                <a:solidFill>
                  <a:srgbClr val="222222"/>
                </a:solidFill>
                <a:effectLst/>
                <a:latin typeface="Times New Roman" panose="02020603050405020304" pitchFamily="18" charset="0"/>
                <a:ea typeface="Times New Roman" panose="02020603050405020304" pitchFamily="18" charset="0"/>
              </a:rPr>
              <a:t>criteria for use during admissions, based on national standards, research findings, and expert opinion.</a:t>
            </a:r>
          </a:p>
          <a:p>
            <a:pPr marL="342900" indent="-342900">
              <a:buFont typeface="Arial" panose="020B0604020202020204" pitchFamily="34" charset="0"/>
              <a:buChar char="•"/>
            </a:pPr>
            <a:r>
              <a:rPr lang="en-US" sz="4000" dirty="0">
                <a:solidFill>
                  <a:srgbClr val="222222"/>
                </a:solidFill>
                <a:effectLst/>
                <a:latin typeface="Times New Roman" panose="02020603050405020304" pitchFamily="18" charset="0"/>
                <a:ea typeface="Times New Roman" panose="02020603050405020304" pitchFamily="18" charset="0"/>
              </a:rPr>
              <a:t>Despite the criteria, there remains a lack of validated and practical screening processes for the general hospitalized patient population for everyday clinical use.</a:t>
            </a:r>
            <a:r>
              <a:rPr lang="en-US" sz="4000" baseline="30000" dirty="0">
                <a:solidFill>
                  <a:srgbClr val="222222"/>
                </a:solidFill>
                <a:ea typeface="Times New Roman" panose="02020603050405020304" pitchFamily="18" charset="0"/>
              </a:rPr>
              <a:t>4</a:t>
            </a:r>
            <a:endParaRPr lang="en-US" sz="4000" dirty="0">
              <a:solidFill>
                <a:srgbClr val="222222"/>
              </a:solidFill>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4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 923-bed academic medical center in Northern Virginia noted an opportunity to identify patients for palliative care earlier in </a:t>
            </a:r>
            <a:r>
              <a:rPr lang="en-US" sz="4000" dirty="0">
                <a:solidFill>
                  <a:srgbClr val="222222"/>
                </a:solidFill>
                <a:ea typeface="Times New Roman" panose="02020603050405020304" pitchFamily="18" charset="0"/>
              </a:rPr>
              <a:t>hospital stay.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8B703ED-7BE7-AD1D-5C76-349AC66245A2}"/>
              </a:ext>
            </a:extLst>
          </p:cNvPr>
          <p:cNvSpPr>
            <a:spLocks noGrp="1"/>
          </p:cNvSpPr>
          <p:nvPr>
            <p:ph type="body" sz="quarter" idx="11"/>
          </p:nvPr>
        </p:nvSpPr>
        <p:spPr>
          <a:xfrm>
            <a:off x="477827" y="4674099"/>
            <a:ext cx="10048875" cy="861766"/>
          </a:xfrm>
        </p:spPr>
        <p:txBody>
          <a:bodyPr/>
          <a:lstStyle/>
          <a:p>
            <a:r>
              <a:rPr lang="en-US" sz="4400" dirty="0"/>
              <a:t>Background</a:t>
            </a:r>
          </a:p>
        </p:txBody>
      </p:sp>
      <p:sp>
        <p:nvSpPr>
          <p:cNvPr id="4" name="Text Placeholder 3">
            <a:extLst>
              <a:ext uri="{FF2B5EF4-FFF2-40B4-BE49-F238E27FC236}">
                <a16:creationId xmlns:a16="http://schemas.microsoft.com/office/drawing/2014/main" id="{445A24BA-23D0-389B-9C96-39883BA95D24}"/>
              </a:ext>
            </a:extLst>
          </p:cNvPr>
          <p:cNvSpPr>
            <a:spLocks noGrp="1"/>
          </p:cNvSpPr>
          <p:nvPr>
            <p:ph type="body" sz="quarter" idx="20"/>
          </p:nvPr>
        </p:nvSpPr>
        <p:spPr>
          <a:xfrm>
            <a:off x="404336" y="16847530"/>
            <a:ext cx="10038662" cy="861766"/>
          </a:xfrm>
        </p:spPr>
        <p:txBody>
          <a:bodyPr/>
          <a:lstStyle/>
          <a:p>
            <a:r>
              <a:rPr lang="en-US" sz="4400" dirty="0"/>
              <a:t>Aims</a:t>
            </a:r>
          </a:p>
        </p:txBody>
      </p:sp>
      <p:sp>
        <p:nvSpPr>
          <p:cNvPr id="5" name="Text Placeholder 4">
            <a:extLst>
              <a:ext uri="{FF2B5EF4-FFF2-40B4-BE49-F238E27FC236}">
                <a16:creationId xmlns:a16="http://schemas.microsoft.com/office/drawing/2014/main" id="{925EA422-02CF-EC85-AE1E-9F501EE4E390}"/>
              </a:ext>
            </a:extLst>
          </p:cNvPr>
          <p:cNvSpPr>
            <a:spLocks noGrp="1"/>
          </p:cNvSpPr>
          <p:nvPr>
            <p:ph type="body" sz="quarter" idx="21"/>
          </p:nvPr>
        </p:nvSpPr>
        <p:spPr>
          <a:xfrm>
            <a:off x="11559664" y="5355343"/>
            <a:ext cx="10048874" cy="9184030"/>
          </a:xfrm>
        </p:spPr>
        <p:txBody>
          <a:bodyPr/>
          <a:lstStyle/>
          <a:p>
            <a:pPr marL="342900" indent="-342900">
              <a:buFont typeface="Arial" panose="020B0604020202020204" pitchFamily="34" charset="0"/>
              <a:buChar char="•"/>
            </a:pPr>
            <a:r>
              <a:rPr lang="en-US" sz="4000" b="1" dirty="0"/>
              <a:t>Project type/Timeline: </a:t>
            </a:r>
            <a:r>
              <a:rPr lang="en-US" sz="4000" dirty="0"/>
              <a:t>Quality improvement, Pre- and post-implementation design over </a:t>
            </a:r>
            <a:r>
              <a:rPr lang="en-US" sz="4000" dirty="0">
                <a:latin typeface="Times New Roman" panose="02020603050405020304" pitchFamily="18" charset="0"/>
                <a:cs typeface="Times New Roman" panose="02020603050405020304" pitchFamily="18" charset="0"/>
              </a:rPr>
              <a:t>17 months and including data 6 months prior to implementation (June 15, 2021-December 14, 2021) and 6 months post-implementation (December 15, 2021-June 14, 2022)</a:t>
            </a:r>
            <a:endParaRPr lang="en-US" sz="4000" dirty="0"/>
          </a:p>
          <a:p>
            <a:pPr marL="342900" indent="-342900">
              <a:buFont typeface="Arial" panose="020B0604020202020204" pitchFamily="34" charset="0"/>
              <a:buChar char="•"/>
            </a:pPr>
            <a:r>
              <a:rPr lang="en-US" sz="4000" b="1" dirty="0"/>
              <a:t>Measurement &amp; Evaluation Plan:  </a:t>
            </a:r>
            <a:r>
              <a:rPr lang="en-US" sz="4000" dirty="0"/>
              <a:t>Time from admission to palliative referral (reported in days), referral patterns (total # of referrals, referring services)</a:t>
            </a:r>
          </a:p>
          <a:p>
            <a:pPr marL="342900" indent="-342900">
              <a:buFont typeface="Arial" panose="020B0604020202020204" pitchFamily="34" charset="0"/>
              <a:buChar char="•"/>
            </a:pPr>
            <a:endParaRPr lang="en-US" sz="3400" dirty="0"/>
          </a:p>
          <a:p>
            <a:r>
              <a:rPr lang="en-US" sz="4000" b="1" dirty="0">
                <a:solidFill>
                  <a:srgbClr val="222222"/>
                </a:solidFill>
              </a:rPr>
              <a:t>Development Process</a:t>
            </a:r>
            <a:endParaRPr lang="en-US" sz="4000" b="1" dirty="0"/>
          </a:p>
          <a:p>
            <a:endParaRPr lang="en-US" dirty="0"/>
          </a:p>
        </p:txBody>
      </p:sp>
      <p:sp>
        <p:nvSpPr>
          <p:cNvPr id="10" name="Text Placeholder 9">
            <a:extLst>
              <a:ext uri="{FF2B5EF4-FFF2-40B4-BE49-F238E27FC236}">
                <a16:creationId xmlns:a16="http://schemas.microsoft.com/office/drawing/2014/main" id="{5BB92EB9-4C7E-3A15-04B6-67A9C82BD3DD}"/>
              </a:ext>
            </a:extLst>
          </p:cNvPr>
          <p:cNvSpPr>
            <a:spLocks noGrp="1"/>
          </p:cNvSpPr>
          <p:nvPr>
            <p:ph type="body" sz="quarter" idx="26"/>
          </p:nvPr>
        </p:nvSpPr>
        <p:spPr>
          <a:xfrm>
            <a:off x="33322593" y="17529497"/>
            <a:ext cx="10047018" cy="7694392"/>
          </a:xfrm>
        </p:spPr>
        <p:txBody>
          <a:bodyPr/>
          <a:lstStyle/>
          <a:p>
            <a:pPr marL="457200" marR="0" indent="-457200">
              <a:spcBef>
                <a:spcPts val="0"/>
              </a:spcBef>
              <a:spcAft>
                <a:spcPts val="0"/>
              </a:spcAft>
              <a:buFont typeface="Arial" panose="020B0604020202020204" pitchFamily="34" charset="0"/>
              <a:buChar char="•"/>
            </a:pPr>
            <a:r>
              <a:rPr lang="en-US" sz="4000" dirty="0">
                <a:solidFill>
                  <a:srgbClr val="222222"/>
                </a:solidFill>
                <a:ea typeface="Times New Roman" panose="02020603050405020304" pitchFamily="18" charset="0"/>
              </a:rPr>
              <a:t>This project is</a:t>
            </a:r>
            <a:r>
              <a:rPr lang="en-US" sz="4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 encouraging and progressive step toward a standardized tool and practical implementation for the general hospitalized population.</a:t>
            </a:r>
            <a:endParaRPr lang="en-US" sz="4000" dirty="0">
              <a:latin typeface="Calibri" panose="020F0502020204030204" pitchFamily="34" charset="0"/>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Future research: </a:t>
            </a:r>
            <a:r>
              <a:rPr lang="en-US" sz="4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enlarging the scope to the other hospitals within the system or other health care organizations, reliability and validity of the developed tool, appropriateness of referrals, and the limitation of diagnosis entry and documentation and its impact.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Text Placeholder 10">
            <a:extLst>
              <a:ext uri="{FF2B5EF4-FFF2-40B4-BE49-F238E27FC236}">
                <a16:creationId xmlns:a16="http://schemas.microsoft.com/office/drawing/2014/main" id="{E623E73B-A818-ECAD-449D-B4BA29C89431}"/>
              </a:ext>
            </a:extLst>
          </p:cNvPr>
          <p:cNvSpPr>
            <a:spLocks noGrp="1"/>
          </p:cNvSpPr>
          <p:nvPr>
            <p:ph type="body" sz="quarter" idx="27"/>
          </p:nvPr>
        </p:nvSpPr>
        <p:spPr>
          <a:xfrm>
            <a:off x="33437523" y="24659442"/>
            <a:ext cx="10047018" cy="754045"/>
          </a:xfrm>
        </p:spPr>
        <p:txBody>
          <a:bodyPr/>
          <a:lstStyle/>
          <a:p>
            <a:r>
              <a:rPr lang="en-US" sz="3600" dirty="0"/>
              <a:t>References</a:t>
            </a:r>
          </a:p>
        </p:txBody>
      </p:sp>
      <p:sp>
        <p:nvSpPr>
          <p:cNvPr id="12" name="Text Placeholder 11">
            <a:extLst>
              <a:ext uri="{FF2B5EF4-FFF2-40B4-BE49-F238E27FC236}">
                <a16:creationId xmlns:a16="http://schemas.microsoft.com/office/drawing/2014/main" id="{0FD3AFCE-81A9-6CA3-7186-12D9C355F948}"/>
              </a:ext>
            </a:extLst>
          </p:cNvPr>
          <p:cNvSpPr>
            <a:spLocks noGrp="1"/>
          </p:cNvSpPr>
          <p:nvPr>
            <p:ph type="body" sz="quarter" idx="28"/>
          </p:nvPr>
        </p:nvSpPr>
        <p:spPr>
          <a:xfrm>
            <a:off x="33495273" y="25265048"/>
            <a:ext cx="10052050" cy="7180405"/>
          </a:xfrm>
        </p:spPr>
        <p:txBody>
          <a:bodyPr/>
          <a:lstStyle/>
          <a:p>
            <a:pPr marL="457200" marR="0" indent="-457200">
              <a:lnSpc>
                <a:spcPct val="107000"/>
              </a:lnSpc>
              <a:spcBef>
                <a:spcPts val="0"/>
              </a:spcBef>
              <a:spcAft>
                <a:spcPts val="0"/>
              </a:spcAft>
            </a:pPr>
            <a:r>
              <a:rPr lang="en-US" sz="2000" dirty="0">
                <a:ea typeface="Calibri" panose="020F0502020204030204" pitchFamily="34" charset="0"/>
              </a:rPr>
              <a:t>1.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Flaherty, C., Fox, K.,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McDonah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 &amp; Murphy, J. (2018). Palliative care screening: Appraisal of a tool to identify patients’ symptom management and advance care planning needs.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Clinical Journal of Oncology Nursing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22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 92-96. </a:t>
            </a:r>
            <a:r>
              <a:rPr lang="en-US" sz="20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https://doi.org/10.1188/18.CJON.E920E96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914400">
              <a:lnSpc>
                <a:spcPct val="107000"/>
              </a:lnSpc>
              <a:spcBef>
                <a:spcPts val="0"/>
              </a:spcBef>
              <a:spcAft>
                <a:spcPts val="0"/>
              </a:spcAft>
            </a:pPr>
            <a:r>
              <a:rPr lang="en-US" sz="2000" dirty="0">
                <a:ea typeface="Calibri" panose="020F0502020204030204" pitchFamily="34"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Churchill, I., Turner, K.,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Duliban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Pullar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 Priestley, A., Postma, K. &amp; Law, M. (2020).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use of a palliative care screening tool to improve referrals to palliative care services in community-based hospitals: A quality improvement initiative.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Journal of Hospice &amp; Palliative Nursing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22</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 327-334. </a:t>
            </a:r>
            <a:r>
              <a:rPr lang="en-US" sz="20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a:t>
            </a:r>
            <a:r>
              <a:rPr lang="en-US" sz="20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10.1097/NJH.0000000000000664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2000" dirty="0">
                <a:ea typeface="Calibri" panose="020F0502020204030204" pitchFamily="34" charset="0"/>
              </a:rPr>
              <a:t>3</a:t>
            </a:r>
            <a:r>
              <a:rPr lang="en-US" sz="2000" strike="noStrike" dirty="0">
                <a:effectLst/>
                <a:latin typeface="Times New Roman" panose="02020603050405020304" pitchFamily="18" charset="0"/>
                <a:ea typeface="Calibri" panose="020F0502020204030204" pitchFamily="34" charset="0"/>
                <a:cs typeface="Times New Roman" panose="02020603050405020304" pitchFamily="18" charset="0"/>
              </a:rPr>
              <a:t>. Yen, Y., Lee, Y., Hu, H., Sun, W., Ko, M., Chen, C., Wong, K., </a:t>
            </a:r>
            <a:r>
              <a:rPr lang="en-US" sz="2000" strike="noStrike" dirty="0" err="1">
                <a:effectLst/>
                <a:latin typeface="Times New Roman" panose="02020603050405020304" pitchFamily="18" charset="0"/>
                <a:ea typeface="Calibri" panose="020F0502020204030204" pitchFamily="34" charset="0"/>
                <a:cs typeface="Times New Roman" panose="02020603050405020304" pitchFamily="18" charset="0"/>
              </a:rPr>
              <a:t>Morisky</a:t>
            </a:r>
            <a:r>
              <a:rPr lang="en-US" sz="2000" strike="noStrike" dirty="0">
                <a:effectLst/>
                <a:latin typeface="Times New Roman" panose="02020603050405020304" pitchFamily="18" charset="0"/>
                <a:ea typeface="Calibri" panose="020F0502020204030204" pitchFamily="34" charset="0"/>
                <a:cs typeface="Times New Roman" panose="02020603050405020304" pitchFamily="18" charset="0"/>
              </a:rPr>
              <a:t>, D., Huang, S. &amp; Chu, D. (2022).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Early palliative care: the surprise question and the palliative care screening tool—better together.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BMJ Supportive &amp; Palliative Care,12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211-217. </a:t>
            </a:r>
            <a:r>
              <a:rPr lang="en-US" sz="20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10.1136/bmjspcare-2019-002116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2000" dirty="0">
                <a:ea typeface="Calibri" panose="020F0502020204030204" pitchFamily="34" charset="0"/>
              </a:rPr>
              <a:t>4</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Weissman, M., &amp; Meier, D. (2011). Identifying patients in need of a palliative care assessment in the hospital setting: A consensus report from the center to advance palliative care.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Journal of Palliative Medicine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14(1), 1-7. </a:t>
            </a:r>
            <a:r>
              <a:rPr lang="en-US" sz="2000"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https://doi.org/10:1089/jpm.2010.0347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5" name="Text Placeholder 14">
            <a:extLst>
              <a:ext uri="{FF2B5EF4-FFF2-40B4-BE49-F238E27FC236}">
                <a16:creationId xmlns:a16="http://schemas.microsoft.com/office/drawing/2014/main" id="{A70C907E-7905-7BDC-E66E-90047768310D}"/>
              </a:ext>
            </a:extLst>
          </p:cNvPr>
          <p:cNvSpPr>
            <a:spLocks noGrp="1"/>
          </p:cNvSpPr>
          <p:nvPr>
            <p:ph type="body" sz="quarter" idx="96"/>
          </p:nvPr>
        </p:nvSpPr>
        <p:spPr>
          <a:xfrm>
            <a:off x="521589" y="17729359"/>
            <a:ext cx="10056813" cy="13973034"/>
          </a:xfrm>
        </p:spPr>
        <p:txBody>
          <a:bodyPr/>
          <a:lstStyle/>
          <a:p>
            <a:pPr marL="457200" indent="-457200">
              <a:buClr>
                <a:srgbClr val="00B0F0"/>
              </a:buClr>
              <a:buFont typeface="Wingdings" panose="05000000000000000000" pitchFamily="2" charset="2"/>
              <a:buChar char="Ø"/>
            </a:pPr>
            <a:r>
              <a:rPr lang="en-US" sz="4000" dirty="0">
                <a:ea typeface="Calibri" panose="020F0502020204030204" pitchFamily="34" charset="0"/>
              </a:rPr>
              <a:t>D</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evelopment of an evidence-based, practical, real-time screening process embedded into the electronic medical record (EMR), EPIC, for inpatient adults aimed at identifying the need for palliative care referrals within three days of admission</a:t>
            </a:r>
          </a:p>
          <a:p>
            <a:pPr>
              <a:buClr>
                <a:srgbClr val="00B0F0"/>
              </a:buClr>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Clr>
                <a:srgbClr val="00B0F0"/>
              </a:buClr>
              <a:buFont typeface="Wingdings" panose="05000000000000000000" pitchFamily="2" charset="2"/>
              <a:buChar char="Ø"/>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Implementation of the developed screening and referral process at the selected setting</a:t>
            </a:r>
          </a:p>
          <a:p>
            <a:pPr>
              <a:buClr>
                <a:srgbClr val="00B0F0"/>
              </a:buClr>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Clr>
                <a:srgbClr val="00B0F0"/>
              </a:buClr>
              <a:buFont typeface="Wingdings" panose="05000000000000000000" pitchFamily="2" charset="2"/>
              <a:buChar char="Ø"/>
            </a:pPr>
            <a:r>
              <a:rPr lang="en-US" sz="4000" dirty="0">
                <a:ea typeface="Calibri" panose="020F0502020204030204" pitchFamily="34" charset="0"/>
              </a:rPr>
              <a:t>E</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valuation of the impact of the screening and referral process in reducing the time from hospital inpatient admission to palliative care referral </a:t>
            </a:r>
          </a:p>
          <a:p>
            <a:pPr>
              <a:buClr>
                <a:srgbClr val="00B0F0"/>
              </a:buClr>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Clr>
                <a:srgbClr val="00B0F0"/>
              </a:buClr>
              <a:buFont typeface="Wingdings" panose="05000000000000000000" pitchFamily="2" charset="2"/>
              <a:buChar char="Ø"/>
            </a:pPr>
            <a:r>
              <a:rPr lang="en-US" sz="4000" dirty="0">
                <a:ea typeface="Calibri" panose="020F0502020204030204" pitchFamily="34" charset="0"/>
              </a:rPr>
              <a:t>E</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xploration of possible factors that potentially influenced referral patterns pre-and post-implementation, including the total number of palliative care referrals and referring services</a:t>
            </a:r>
            <a:endParaRPr lang="en-US" sz="4000" strike="sngStrik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8" name="Text Placeholder 17">
            <a:extLst>
              <a:ext uri="{FF2B5EF4-FFF2-40B4-BE49-F238E27FC236}">
                <a16:creationId xmlns:a16="http://schemas.microsoft.com/office/drawing/2014/main" id="{9D21321E-1878-CD40-4AA6-3764E797EE11}"/>
              </a:ext>
            </a:extLst>
          </p:cNvPr>
          <p:cNvSpPr>
            <a:spLocks noGrp="1"/>
          </p:cNvSpPr>
          <p:nvPr>
            <p:ph type="body" sz="quarter" idx="153"/>
          </p:nvPr>
        </p:nvSpPr>
        <p:spPr>
          <a:xfrm>
            <a:off x="477827" y="327124"/>
            <a:ext cx="42631426" cy="5107424"/>
          </a:xfrm>
        </p:spPr>
        <p:txBody>
          <a:bodyPr/>
          <a:lstStyle/>
          <a:p>
            <a:r>
              <a:rPr lang="en-US" sz="6000" dirty="0">
                <a:latin typeface="Arial" panose="020B0604020202020204" pitchFamily="34" charset="0"/>
                <a:cs typeface="Arial" panose="020B0604020202020204" pitchFamily="34" charset="0"/>
              </a:rPr>
              <a:t>Development and Implementation of a Real-time Palliative Care Screening to Identify Earlier Palliative Care Referrals</a:t>
            </a:r>
          </a:p>
          <a:p>
            <a:endParaRPr lang="en-US" sz="4400" dirty="0"/>
          </a:p>
          <a:p>
            <a:pPr marL="0" marR="0">
              <a:lnSpc>
                <a:spcPct val="107000"/>
              </a:lnSpc>
              <a:spcBef>
                <a:spcPts val="0"/>
              </a:spcBef>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Marika Haranis, MSN, ACHPN-BC, ACHPN</a:t>
            </a:r>
            <a:r>
              <a:rPr lang="en-US" sz="44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4400" b="1" dirty="0">
                <a:effectLst/>
                <a:latin typeface="Calibri" panose="020F0502020204030204" pitchFamily="34" charset="0"/>
                <a:ea typeface="Calibri" panose="020F0502020204030204" pitchFamily="34" charset="0"/>
                <a:cs typeface="Times New Roman" panose="02020603050405020304" pitchFamily="18" charset="0"/>
              </a:rPr>
              <a:t>, Natasha Lampkin, LCSW</a:t>
            </a:r>
            <a:r>
              <a:rPr lang="en-US" sz="4400" b="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4400" b="1" dirty="0">
                <a:effectLst/>
                <a:latin typeface="Calibri" panose="020F0502020204030204" pitchFamily="34" charset="0"/>
                <a:ea typeface="Calibri" panose="020F0502020204030204" pitchFamily="34" charset="0"/>
                <a:cs typeface="Times New Roman" panose="02020603050405020304" pitchFamily="18" charset="0"/>
              </a:rPr>
              <a:t>, Alva Roche-Green, MD</a:t>
            </a:r>
            <a:r>
              <a:rPr lang="en-US" sz="4400" b="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4400" b="1" dirty="0">
                <a:effectLst/>
                <a:latin typeface="Calibri" panose="020F0502020204030204" pitchFamily="34" charset="0"/>
                <a:ea typeface="Calibri" panose="020F0502020204030204" pitchFamily="34" charset="0"/>
                <a:cs typeface="Times New Roman" panose="02020603050405020304" pitchFamily="18" charset="0"/>
              </a:rPr>
              <a:t>, Jennifer Burgher Seaman, PhD, RN CHPN</a:t>
            </a:r>
            <a:r>
              <a:rPr lang="en-US" sz="44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4400" b="1" dirty="0">
                <a:effectLst/>
                <a:latin typeface="Calibri" panose="020F0502020204030204" pitchFamily="34" charset="0"/>
                <a:ea typeface="Calibri" panose="020F0502020204030204" pitchFamily="34" charset="0"/>
                <a:cs typeface="Times New Roman" panose="02020603050405020304" pitchFamily="18" charset="0"/>
              </a:rPr>
              <a:t>, Laura Fennimore, DNP, RN,NEA-BC, FAAN</a:t>
            </a:r>
            <a:r>
              <a:rPr lang="en-US" sz="4400" b="1"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University of Pittsburgh School of Nursing</a:t>
            </a:r>
            <a:r>
              <a:rPr lang="en-US" sz="44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4400" b="1" dirty="0">
                <a:effectLst/>
                <a:latin typeface="Calibri" panose="020F0502020204030204" pitchFamily="34" charset="0"/>
                <a:ea typeface="Calibri" panose="020F0502020204030204" pitchFamily="34" charset="0"/>
                <a:cs typeface="Times New Roman" panose="02020603050405020304" pitchFamily="18" charset="0"/>
              </a:rPr>
              <a:t>, Inova Health System</a:t>
            </a:r>
            <a:r>
              <a:rPr lang="en-US" sz="4400" b="1" baseline="30000" dirty="0">
                <a:effectLst/>
                <a:latin typeface="Calibri" panose="020F0502020204030204" pitchFamily="34" charset="0"/>
                <a:ea typeface="Calibri" panose="020F0502020204030204" pitchFamily="34" charset="0"/>
                <a:cs typeface="Times New Roman" panose="02020603050405020304" pitchFamily="18" charset="0"/>
              </a:rPr>
              <a:t>2</a:t>
            </a:r>
          </a:p>
          <a:p>
            <a:endParaRPr lang="en-US" dirty="0"/>
          </a:p>
        </p:txBody>
      </p:sp>
      <p:sp>
        <p:nvSpPr>
          <p:cNvPr id="20" name="Text Placeholder 3">
            <a:extLst>
              <a:ext uri="{FF2B5EF4-FFF2-40B4-BE49-F238E27FC236}">
                <a16:creationId xmlns:a16="http://schemas.microsoft.com/office/drawing/2014/main" id="{5D410F58-3DDF-918D-5632-57DB6E5EF55E}"/>
              </a:ext>
            </a:extLst>
          </p:cNvPr>
          <p:cNvSpPr txBox="1">
            <a:spLocks/>
          </p:cNvSpPr>
          <p:nvPr/>
        </p:nvSpPr>
        <p:spPr>
          <a:xfrm>
            <a:off x="11186707" y="4627933"/>
            <a:ext cx="10038662" cy="861766"/>
          </a:xfrm>
          <a:prstGeom prst="rect">
            <a:avLst/>
          </a:prstGeom>
          <a:no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dirty="0"/>
              <a:t>Methods</a:t>
            </a:r>
          </a:p>
        </p:txBody>
      </p:sp>
      <p:sp>
        <p:nvSpPr>
          <p:cNvPr id="22" name="Text Placeholder 3">
            <a:extLst>
              <a:ext uri="{FF2B5EF4-FFF2-40B4-BE49-F238E27FC236}">
                <a16:creationId xmlns:a16="http://schemas.microsoft.com/office/drawing/2014/main" id="{9B1683AF-1690-1FE0-17DE-04BA18A99733}"/>
              </a:ext>
            </a:extLst>
          </p:cNvPr>
          <p:cNvSpPr txBox="1">
            <a:spLocks/>
          </p:cNvSpPr>
          <p:nvPr/>
        </p:nvSpPr>
        <p:spPr>
          <a:xfrm>
            <a:off x="22149725" y="9237982"/>
            <a:ext cx="10038662" cy="861766"/>
          </a:xfrm>
          <a:prstGeom prst="rect">
            <a:avLst/>
          </a:prstGeom>
          <a:no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dirty="0"/>
              <a:t>Results</a:t>
            </a:r>
          </a:p>
        </p:txBody>
      </p:sp>
      <p:sp>
        <p:nvSpPr>
          <p:cNvPr id="23" name="Text Placeholder 3">
            <a:extLst>
              <a:ext uri="{FF2B5EF4-FFF2-40B4-BE49-F238E27FC236}">
                <a16:creationId xmlns:a16="http://schemas.microsoft.com/office/drawing/2014/main" id="{97EE38C6-684A-7741-37E3-F9B5E4B07EDD}"/>
              </a:ext>
            </a:extLst>
          </p:cNvPr>
          <p:cNvSpPr txBox="1">
            <a:spLocks/>
          </p:cNvSpPr>
          <p:nvPr/>
        </p:nvSpPr>
        <p:spPr>
          <a:xfrm>
            <a:off x="33374711" y="4641561"/>
            <a:ext cx="10038662" cy="861766"/>
          </a:xfrm>
          <a:prstGeom prst="rect">
            <a:avLst/>
          </a:prstGeom>
          <a:no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dirty="0"/>
              <a:t>Discussion</a:t>
            </a:r>
          </a:p>
        </p:txBody>
      </p:sp>
      <p:graphicFrame>
        <p:nvGraphicFramePr>
          <p:cNvPr id="25" name="Content Placeholder 3">
            <a:extLst>
              <a:ext uri="{FF2B5EF4-FFF2-40B4-BE49-F238E27FC236}">
                <a16:creationId xmlns:a16="http://schemas.microsoft.com/office/drawing/2014/main" id="{A192B35E-413C-C5ED-64F4-1B50B95723DA}"/>
              </a:ext>
            </a:extLst>
          </p:cNvPr>
          <p:cNvGraphicFramePr>
            <a:graphicFrameLocks/>
          </p:cNvGraphicFramePr>
          <p:nvPr>
            <p:extLst>
              <p:ext uri="{D42A27DB-BD31-4B8C-83A1-F6EECF244321}">
                <p14:modId xmlns:p14="http://schemas.microsoft.com/office/powerpoint/2010/main" val="2737396729"/>
              </p:ext>
            </p:extLst>
          </p:nvPr>
        </p:nvGraphicFramePr>
        <p:xfrm>
          <a:off x="11611120" y="11336078"/>
          <a:ext cx="9772262" cy="66241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 name="Picture 39">
            <a:extLst>
              <a:ext uri="{FF2B5EF4-FFF2-40B4-BE49-F238E27FC236}">
                <a16:creationId xmlns:a16="http://schemas.microsoft.com/office/drawing/2014/main" id="{D0504030-D0E1-2C7A-73BE-A3CC7994C501}"/>
              </a:ext>
            </a:extLst>
          </p:cNvPr>
          <p:cNvPicPr>
            <a:picLocks noChangeAspect="1"/>
          </p:cNvPicPr>
          <p:nvPr/>
        </p:nvPicPr>
        <p:blipFill rotWithShape="1">
          <a:blip r:embed="rId10"/>
          <a:srcRect l="1733" t="7761"/>
          <a:stretch/>
        </p:blipFill>
        <p:spPr>
          <a:xfrm>
            <a:off x="22711842" y="6202077"/>
            <a:ext cx="8914429" cy="2964814"/>
          </a:xfrm>
          <a:prstGeom prst="rect">
            <a:avLst/>
          </a:prstGeom>
        </p:spPr>
      </p:pic>
      <p:graphicFrame>
        <p:nvGraphicFramePr>
          <p:cNvPr id="43" name="Table 43">
            <a:extLst>
              <a:ext uri="{FF2B5EF4-FFF2-40B4-BE49-F238E27FC236}">
                <a16:creationId xmlns:a16="http://schemas.microsoft.com/office/drawing/2014/main" id="{B59E9FAA-1AC5-4F2D-CC15-1BF085826C45}"/>
              </a:ext>
            </a:extLst>
          </p:cNvPr>
          <p:cNvGraphicFramePr>
            <a:graphicFrameLocks noGrp="1"/>
          </p:cNvGraphicFramePr>
          <p:nvPr>
            <p:extLst>
              <p:ext uri="{D42A27DB-BD31-4B8C-83A1-F6EECF244321}">
                <p14:modId xmlns:p14="http://schemas.microsoft.com/office/powerpoint/2010/main" val="2892746417"/>
              </p:ext>
            </p:extLst>
          </p:nvPr>
        </p:nvGraphicFramePr>
        <p:xfrm>
          <a:off x="22597628" y="17523885"/>
          <a:ext cx="9625649" cy="8620189"/>
        </p:xfrm>
        <a:graphic>
          <a:graphicData uri="http://schemas.openxmlformats.org/drawingml/2006/table">
            <a:tbl>
              <a:tblPr firstRow="1" bandRow="1">
                <a:tableStyleId>{5C22544A-7EE6-4342-B048-85BDC9FD1C3A}</a:tableStyleId>
              </a:tblPr>
              <a:tblGrid>
                <a:gridCol w="3795984">
                  <a:extLst>
                    <a:ext uri="{9D8B030D-6E8A-4147-A177-3AD203B41FA5}">
                      <a16:colId xmlns:a16="http://schemas.microsoft.com/office/drawing/2014/main" val="1250871309"/>
                    </a:ext>
                  </a:extLst>
                </a:gridCol>
                <a:gridCol w="2906920">
                  <a:extLst>
                    <a:ext uri="{9D8B030D-6E8A-4147-A177-3AD203B41FA5}">
                      <a16:colId xmlns:a16="http://schemas.microsoft.com/office/drawing/2014/main" val="2841063046"/>
                    </a:ext>
                  </a:extLst>
                </a:gridCol>
                <a:gridCol w="2922745">
                  <a:extLst>
                    <a:ext uri="{9D8B030D-6E8A-4147-A177-3AD203B41FA5}">
                      <a16:colId xmlns:a16="http://schemas.microsoft.com/office/drawing/2014/main" val="4274621044"/>
                    </a:ext>
                  </a:extLst>
                </a:gridCol>
              </a:tblGrid>
              <a:tr h="946796">
                <a:tc>
                  <a:txBody>
                    <a:bodyPr/>
                    <a:lstStyle/>
                    <a:p>
                      <a:pPr algn="ctr"/>
                      <a:endParaRPr lang="en-US" sz="2800" dirty="0"/>
                    </a:p>
                  </a:txBody>
                  <a:tcPr/>
                </a:tc>
                <a:tc>
                  <a:txBody>
                    <a:bodyPr/>
                    <a:lstStyle/>
                    <a:p>
                      <a:pPr algn="ctr"/>
                      <a:r>
                        <a:rPr lang="en-US" sz="2800" dirty="0"/>
                        <a:t>Pre-Implementation</a:t>
                      </a:r>
                    </a:p>
                  </a:txBody>
                  <a:tcPr/>
                </a:tc>
                <a:tc>
                  <a:txBody>
                    <a:bodyPr/>
                    <a:lstStyle/>
                    <a:p>
                      <a:pPr algn="ctr"/>
                      <a:r>
                        <a:rPr lang="en-US" sz="2800" dirty="0"/>
                        <a:t>Post-Implementation</a:t>
                      </a:r>
                    </a:p>
                  </a:txBody>
                  <a:tcPr/>
                </a:tc>
                <a:extLst>
                  <a:ext uri="{0D108BD9-81ED-4DB2-BD59-A6C34878D82A}">
                    <a16:rowId xmlns:a16="http://schemas.microsoft.com/office/drawing/2014/main" val="892022434"/>
                  </a:ext>
                </a:extLst>
              </a:tr>
              <a:tr h="876328">
                <a:tc>
                  <a:txBody>
                    <a:bodyPr/>
                    <a:lstStyle/>
                    <a:p>
                      <a:pPr algn="ctr"/>
                      <a:r>
                        <a:rPr lang="en-US" sz="2800" dirty="0"/>
                        <a:t>Total Hospital Admissions</a:t>
                      </a:r>
                    </a:p>
                  </a:txBody>
                  <a:tcPr/>
                </a:tc>
                <a:tc>
                  <a:txBody>
                    <a:bodyPr/>
                    <a:lstStyle/>
                    <a:p>
                      <a:pPr algn="ctr"/>
                      <a:r>
                        <a:rPr lang="en-US" sz="2800" dirty="0"/>
                        <a:t>18,438</a:t>
                      </a:r>
                    </a:p>
                  </a:txBody>
                  <a:tcPr/>
                </a:tc>
                <a:tc>
                  <a:txBody>
                    <a:bodyPr/>
                    <a:lstStyle/>
                    <a:p>
                      <a:pPr algn="ctr"/>
                      <a:r>
                        <a:rPr lang="en-US" sz="2800" dirty="0"/>
                        <a:t>18,224</a:t>
                      </a:r>
                    </a:p>
                  </a:txBody>
                  <a:tcPr/>
                </a:tc>
                <a:extLst>
                  <a:ext uri="{0D108BD9-81ED-4DB2-BD59-A6C34878D82A}">
                    <a16:rowId xmlns:a16="http://schemas.microsoft.com/office/drawing/2014/main" val="2214924529"/>
                  </a:ext>
                </a:extLst>
              </a:tr>
              <a:tr h="676524">
                <a:tc>
                  <a:txBody>
                    <a:bodyPr/>
                    <a:lstStyle/>
                    <a:p>
                      <a:pPr algn="ctr"/>
                      <a:r>
                        <a:rPr lang="en-US" sz="2800" dirty="0"/>
                        <a:t>Palliative Referrals</a:t>
                      </a:r>
                    </a:p>
                  </a:txBody>
                  <a:tcPr/>
                </a:tc>
                <a:tc>
                  <a:txBody>
                    <a:bodyPr/>
                    <a:lstStyle/>
                    <a:p>
                      <a:pPr algn="ctr"/>
                      <a:r>
                        <a:rPr lang="en-US" sz="2800" dirty="0"/>
                        <a:t>909</a:t>
                      </a:r>
                    </a:p>
                  </a:txBody>
                  <a:tcPr/>
                </a:tc>
                <a:tc>
                  <a:txBody>
                    <a:bodyPr/>
                    <a:lstStyle/>
                    <a:p>
                      <a:pPr algn="ctr"/>
                      <a:r>
                        <a:rPr lang="en-US" sz="2800" dirty="0"/>
                        <a:t>942</a:t>
                      </a:r>
                    </a:p>
                  </a:txBody>
                  <a:tcPr/>
                </a:tc>
                <a:extLst>
                  <a:ext uri="{0D108BD9-81ED-4DB2-BD59-A6C34878D82A}">
                    <a16:rowId xmlns:a16="http://schemas.microsoft.com/office/drawing/2014/main" val="700728779"/>
                  </a:ext>
                </a:extLst>
              </a:tr>
              <a:tr h="982050">
                <a:tc>
                  <a:txBody>
                    <a:bodyPr/>
                    <a:lstStyle/>
                    <a:p>
                      <a:pPr algn="ctr"/>
                      <a:r>
                        <a:rPr lang="en-US" sz="2800" dirty="0"/>
                        <a:t>Average # Palliative referrals/month</a:t>
                      </a:r>
                    </a:p>
                  </a:txBody>
                  <a:tcPr/>
                </a:tc>
                <a:tc>
                  <a:txBody>
                    <a:bodyPr/>
                    <a:lstStyle/>
                    <a:p>
                      <a:pPr algn="ctr"/>
                      <a:r>
                        <a:rPr lang="en-US" sz="2800" dirty="0"/>
                        <a:t>152</a:t>
                      </a:r>
                    </a:p>
                  </a:txBody>
                  <a:tcPr/>
                </a:tc>
                <a:tc>
                  <a:txBody>
                    <a:bodyPr/>
                    <a:lstStyle/>
                    <a:p>
                      <a:pPr algn="ctr"/>
                      <a:r>
                        <a:rPr lang="en-US" sz="2800" dirty="0"/>
                        <a:t>157</a:t>
                      </a:r>
                    </a:p>
                  </a:txBody>
                  <a:tcPr/>
                </a:tc>
                <a:extLst>
                  <a:ext uri="{0D108BD9-81ED-4DB2-BD59-A6C34878D82A}">
                    <a16:rowId xmlns:a16="http://schemas.microsoft.com/office/drawing/2014/main" val="3553450910"/>
                  </a:ext>
                </a:extLst>
              </a:tr>
              <a:tr h="1374381">
                <a:tc>
                  <a:txBody>
                    <a:bodyPr/>
                    <a:lstStyle/>
                    <a:p>
                      <a:pPr algn="ctr"/>
                      <a:r>
                        <a:rPr lang="en-US" sz="2800" dirty="0"/>
                        <a:t>Days from admission to consult</a:t>
                      </a:r>
                    </a:p>
                  </a:txBody>
                  <a:tcPr/>
                </a:tc>
                <a:tc>
                  <a:txBody>
                    <a:bodyPr/>
                    <a:lstStyle/>
                    <a:p>
                      <a:pPr marL="0" marR="0" lvl="0" indent="0" algn="ctr" defTabSz="4388900" rtl="0" eaLnBrk="1" fontAlgn="auto" latinLnBrk="0" hangingPunct="1">
                        <a:lnSpc>
                          <a:spcPct val="100000"/>
                        </a:lnSpc>
                        <a:spcBef>
                          <a:spcPts val="0"/>
                        </a:spcBef>
                        <a:spcAft>
                          <a:spcPts val="0"/>
                        </a:spcAft>
                        <a:buClrTx/>
                        <a:buSzTx/>
                        <a:buFontTx/>
                        <a:buNone/>
                        <a:tabLst/>
                        <a:defRPr/>
                      </a:pPr>
                      <a:r>
                        <a:rPr lang="en-US" sz="2800" dirty="0"/>
                        <a:t>5.16 days (SD 8.34; Range .00 – 80.53)</a:t>
                      </a:r>
                    </a:p>
                  </a:txBody>
                  <a:tcPr/>
                </a:tc>
                <a:tc>
                  <a:txBody>
                    <a:bodyPr/>
                    <a:lstStyle/>
                    <a:p>
                      <a:pPr algn="ctr"/>
                      <a:r>
                        <a:rPr lang="en-US" sz="2800" kern="1200" dirty="0">
                          <a:solidFill>
                            <a:schemeClr val="dk1"/>
                          </a:solidFill>
                          <a:effectLst/>
                          <a:latin typeface="+mn-lt"/>
                          <a:ea typeface="+mn-ea"/>
                          <a:cs typeface="+mn-cs"/>
                        </a:rPr>
                        <a:t>5.13 days (SD 8.56; Range .01-97.80) </a:t>
                      </a:r>
                      <a:endParaRPr lang="en-US" sz="2800" dirty="0"/>
                    </a:p>
                  </a:txBody>
                  <a:tcPr/>
                </a:tc>
                <a:extLst>
                  <a:ext uri="{0D108BD9-81ED-4DB2-BD59-A6C34878D82A}">
                    <a16:rowId xmlns:a16="http://schemas.microsoft.com/office/drawing/2014/main" val="3050692772"/>
                  </a:ext>
                </a:extLst>
              </a:tr>
              <a:tr h="946796">
                <a:tc>
                  <a:txBody>
                    <a:bodyPr/>
                    <a:lstStyle/>
                    <a:p>
                      <a:pPr algn="ctr"/>
                      <a:r>
                        <a:rPr lang="en-US" sz="2800" dirty="0"/>
                        <a:t>Referrals within 3 days of admission</a:t>
                      </a:r>
                    </a:p>
                  </a:txBody>
                  <a:tcPr/>
                </a:tc>
                <a:tc>
                  <a:txBody>
                    <a:bodyPr/>
                    <a:lstStyle/>
                    <a:p>
                      <a:pPr marL="0" marR="0" lvl="0" indent="0" algn="ctr" defTabSz="4388900" rtl="0" eaLnBrk="1" fontAlgn="auto" latinLnBrk="0" hangingPunct="1">
                        <a:lnSpc>
                          <a:spcPct val="100000"/>
                        </a:lnSpc>
                        <a:spcBef>
                          <a:spcPts val="0"/>
                        </a:spcBef>
                        <a:spcAft>
                          <a:spcPts val="0"/>
                        </a:spcAft>
                        <a:buClrTx/>
                        <a:buSzTx/>
                        <a:buFontTx/>
                        <a:buNone/>
                        <a:tabLst/>
                        <a:defRPr/>
                      </a:pPr>
                      <a:r>
                        <a:rPr lang="en-US" sz="2800" dirty="0"/>
                        <a:t>523</a:t>
                      </a:r>
                    </a:p>
                  </a:txBody>
                  <a:tcPr/>
                </a:tc>
                <a:tc>
                  <a:txBody>
                    <a:bodyPr/>
                    <a:lstStyle/>
                    <a:p>
                      <a:pPr algn="ctr"/>
                      <a:r>
                        <a:rPr lang="en-US" sz="2800" dirty="0"/>
                        <a:t>558</a:t>
                      </a:r>
                    </a:p>
                  </a:txBody>
                  <a:tcPr/>
                </a:tc>
                <a:extLst>
                  <a:ext uri="{0D108BD9-81ED-4DB2-BD59-A6C34878D82A}">
                    <a16:rowId xmlns:a16="http://schemas.microsoft.com/office/drawing/2014/main" val="3070317257"/>
                  </a:ext>
                </a:extLst>
              </a:tr>
              <a:tr h="1374381">
                <a:tc>
                  <a:txBody>
                    <a:bodyPr/>
                    <a:lstStyle/>
                    <a:p>
                      <a:pPr marL="0" marR="0" lvl="0" indent="0" algn="ctr" defTabSz="4388900" rtl="0" eaLnBrk="1" fontAlgn="auto" latinLnBrk="0" hangingPunct="1">
                        <a:lnSpc>
                          <a:spcPct val="100000"/>
                        </a:lnSpc>
                        <a:spcBef>
                          <a:spcPts val="0"/>
                        </a:spcBef>
                        <a:spcAft>
                          <a:spcPts val="0"/>
                        </a:spcAft>
                        <a:buClrTx/>
                        <a:buSzTx/>
                        <a:buFontTx/>
                        <a:buNone/>
                        <a:tabLst/>
                        <a:defRPr/>
                      </a:pPr>
                      <a:r>
                        <a:rPr lang="en-US" sz="2800" dirty="0"/>
                        <a:t>Referrals within 5 days of admission</a:t>
                      </a:r>
                    </a:p>
                    <a:p>
                      <a:pPr algn="ctr"/>
                      <a:endParaRPr lang="en-US" sz="2800" dirty="0"/>
                    </a:p>
                  </a:txBody>
                  <a:tcPr/>
                </a:tc>
                <a:tc>
                  <a:txBody>
                    <a:bodyPr/>
                    <a:lstStyle/>
                    <a:p>
                      <a:pPr marL="0" marR="0" lvl="0" indent="0" algn="ctr" defTabSz="4388900" rtl="0" eaLnBrk="1" fontAlgn="auto" latinLnBrk="0" hangingPunct="1">
                        <a:lnSpc>
                          <a:spcPct val="100000"/>
                        </a:lnSpc>
                        <a:spcBef>
                          <a:spcPts val="0"/>
                        </a:spcBef>
                        <a:spcAft>
                          <a:spcPts val="0"/>
                        </a:spcAft>
                        <a:buClrTx/>
                        <a:buSzTx/>
                        <a:buFontTx/>
                        <a:buNone/>
                        <a:tabLst/>
                        <a:defRPr/>
                      </a:pPr>
                      <a:r>
                        <a:rPr lang="en-US" sz="2800" dirty="0"/>
                        <a:t>639</a:t>
                      </a:r>
                    </a:p>
                  </a:txBody>
                  <a:tcPr/>
                </a:tc>
                <a:tc>
                  <a:txBody>
                    <a:bodyPr/>
                    <a:lstStyle/>
                    <a:p>
                      <a:pPr algn="ctr"/>
                      <a:r>
                        <a:rPr lang="en-US" sz="2800" dirty="0"/>
                        <a:t>666</a:t>
                      </a:r>
                    </a:p>
                  </a:txBody>
                  <a:tcPr/>
                </a:tc>
                <a:extLst>
                  <a:ext uri="{0D108BD9-81ED-4DB2-BD59-A6C34878D82A}">
                    <a16:rowId xmlns:a16="http://schemas.microsoft.com/office/drawing/2014/main" val="820916111"/>
                  </a:ext>
                </a:extLst>
              </a:tr>
              <a:tr h="1374381">
                <a:tc>
                  <a:txBody>
                    <a:bodyPr/>
                    <a:lstStyle/>
                    <a:p>
                      <a:pPr marL="0" marR="0" lvl="0" indent="0" algn="ctr" defTabSz="4388900" rtl="0" eaLnBrk="1" fontAlgn="auto" latinLnBrk="0" hangingPunct="1">
                        <a:lnSpc>
                          <a:spcPct val="100000"/>
                        </a:lnSpc>
                        <a:spcBef>
                          <a:spcPts val="0"/>
                        </a:spcBef>
                        <a:spcAft>
                          <a:spcPts val="0"/>
                        </a:spcAft>
                        <a:buClrTx/>
                        <a:buSzTx/>
                        <a:buFontTx/>
                        <a:buNone/>
                        <a:tabLst/>
                        <a:defRPr/>
                      </a:pPr>
                      <a:r>
                        <a:rPr lang="en-US" sz="2800" dirty="0"/>
                        <a:t>Referrals within 7 days of admission</a:t>
                      </a:r>
                    </a:p>
                    <a:p>
                      <a:pPr algn="ctr"/>
                      <a:endParaRPr lang="en-US" sz="2800" dirty="0"/>
                    </a:p>
                  </a:txBody>
                  <a:tcPr/>
                </a:tc>
                <a:tc>
                  <a:txBody>
                    <a:bodyPr/>
                    <a:lstStyle/>
                    <a:p>
                      <a:pPr marL="0" marR="0" lvl="0" indent="0" algn="ctr" defTabSz="4388900" rtl="0" eaLnBrk="1" fontAlgn="auto" latinLnBrk="0" hangingPunct="1">
                        <a:lnSpc>
                          <a:spcPct val="100000"/>
                        </a:lnSpc>
                        <a:spcBef>
                          <a:spcPts val="0"/>
                        </a:spcBef>
                        <a:spcAft>
                          <a:spcPts val="0"/>
                        </a:spcAft>
                        <a:buClrTx/>
                        <a:buSzTx/>
                        <a:buFontTx/>
                        <a:buNone/>
                        <a:tabLst/>
                        <a:defRPr/>
                      </a:pPr>
                      <a:r>
                        <a:rPr lang="en-US" sz="2800" dirty="0"/>
                        <a:t>715</a:t>
                      </a:r>
                    </a:p>
                  </a:txBody>
                  <a:tcPr/>
                </a:tc>
                <a:tc>
                  <a:txBody>
                    <a:bodyPr/>
                    <a:lstStyle/>
                    <a:p>
                      <a:pPr algn="ctr"/>
                      <a:r>
                        <a:rPr lang="en-US" sz="2800" dirty="0"/>
                        <a:t>732</a:t>
                      </a:r>
                    </a:p>
                  </a:txBody>
                  <a:tcPr/>
                </a:tc>
                <a:extLst>
                  <a:ext uri="{0D108BD9-81ED-4DB2-BD59-A6C34878D82A}">
                    <a16:rowId xmlns:a16="http://schemas.microsoft.com/office/drawing/2014/main" val="2198167858"/>
                  </a:ext>
                </a:extLst>
              </a:tr>
            </a:tbl>
          </a:graphicData>
        </a:graphic>
      </p:graphicFrame>
      <p:sp>
        <p:nvSpPr>
          <p:cNvPr id="46" name="Text Placeholder 11">
            <a:extLst>
              <a:ext uri="{FF2B5EF4-FFF2-40B4-BE49-F238E27FC236}">
                <a16:creationId xmlns:a16="http://schemas.microsoft.com/office/drawing/2014/main" id="{841CB21F-41D9-BE12-414E-E4C3950AAE0D}"/>
              </a:ext>
            </a:extLst>
          </p:cNvPr>
          <p:cNvSpPr txBox="1">
            <a:spLocks/>
          </p:cNvSpPr>
          <p:nvPr/>
        </p:nvSpPr>
        <p:spPr>
          <a:xfrm>
            <a:off x="22456454" y="10045686"/>
            <a:ext cx="10052050" cy="7232727"/>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457200" indent="-457200">
              <a:spcBef>
                <a:spcPts val="0"/>
              </a:spcBef>
              <a:buFont typeface="Arial" panose="020B0604020202020204" pitchFamily="34" charset="0"/>
              <a:buChar char="•"/>
            </a:pPr>
            <a:r>
              <a:rPr lang="en-US" sz="4000" dirty="0">
                <a:solidFill>
                  <a:srgbClr val="222222"/>
                </a:solidFill>
                <a:ea typeface="Times New Roman" panose="02020603050405020304" pitchFamily="18" charset="0"/>
              </a:rPr>
              <a:t>Decrease of 0.</a:t>
            </a:r>
            <a:r>
              <a:rPr lang="en-US" sz="4000" dirty="0">
                <a:solidFill>
                  <a:srgbClr val="222222"/>
                </a:solidFill>
                <a:effectLst/>
                <a:latin typeface="Times New Roman" panose="02020603050405020304" pitchFamily="18" charset="0"/>
                <a:ea typeface="Times New Roman" panose="02020603050405020304" pitchFamily="18" charset="0"/>
              </a:rPr>
              <a:t>6% in average time to a palliative care referral from admission </a:t>
            </a:r>
            <a:r>
              <a:rPr lang="en-US" sz="4000" dirty="0"/>
              <a:t>(</a:t>
            </a:r>
            <a:r>
              <a:rPr lang="en-US" sz="4000" i="1" dirty="0"/>
              <a:t>p</a:t>
            </a:r>
            <a:r>
              <a:rPr lang="en-US" sz="4000" dirty="0"/>
              <a:t>=0.939)</a:t>
            </a:r>
          </a:p>
          <a:p>
            <a:pPr marL="457200" indent="-457200">
              <a:spcBef>
                <a:spcPts val="0"/>
              </a:spcBef>
              <a:buFont typeface="Arial" panose="020B0604020202020204" pitchFamily="34" charset="0"/>
              <a:buChar char="•"/>
            </a:pPr>
            <a:r>
              <a:rPr lang="en-US" sz="4000" dirty="0"/>
              <a:t>Increase of 3.7% in total palliative referrals (</a:t>
            </a:r>
            <a:r>
              <a:rPr lang="en-US" sz="4000" i="1" dirty="0"/>
              <a:t>p</a:t>
            </a:r>
            <a:r>
              <a:rPr lang="en-US" sz="4000" dirty="0"/>
              <a:t>=0.321) and 1.7% in referrals within 3 days of admission (</a:t>
            </a:r>
            <a:r>
              <a:rPr lang="en-US" sz="4000" i="1" dirty="0"/>
              <a:t>p</a:t>
            </a:r>
            <a:r>
              <a:rPr lang="en-US" sz="4000" dirty="0"/>
              <a:t>= 0.458)</a:t>
            </a:r>
          </a:p>
          <a:p>
            <a:pPr marL="457200" indent="-457200">
              <a:spcBef>
                <a:spcPts val="0"/>
              </a:spcBef>
              <a:buFont typeface="Arial" panose="020B0604020202020204" pitchFamily="34" charset="0"/>
              <a:buChar char="•"/>
            </a:pPr>
            <a:r>
              <a:rPr lang="en-US" sz="4000" dirty="0">
                <a:solidFill>
                  <a:srgbClr val="222222"/>
                </a:solidFill>
                <a:effectLst/>
                <a:latin typeface="Times New Roman" panose="02020603050405020304" pitchFamily="18" charset="0"/>
                <a:ea typeface="Times New Roman" panose="02020603050405020304" pitchFamily="18" charset="0"/>
              </a:rPr>
              <a:t>The largest referring services both pre-and post-implementation were the hospitalists and critical care and</a:t>
            </a:r>
            <a:r>
              <a:rPr lang="en-US" sz="4000" dirty="0">
                <a:effectLst/>
                <a:latin typeface="Times New Roman" panose="02020603050405020304" pitchFamily="18" charset="0"/>
                <a:ea typeface="Times New Roman" panose="02020603050405020304" pitchFamily="18" charset="0"/>
              </a:rPr>
              <a:t> a statistically significant increase for oncology services (</a:t>
            </a:r>
            <a:r>
              <a:rPr lang="en-US" sz="4000" i="1" dirty="0">
                <a:effectLst/>
                <a:latin typeface="Times New Roman" panose="02020603050405020304" pitchFamily="18" charset="0"/>
                <a:ea typeface="Times New Roman" panose="02020603050405020304" pitchFamily="18" charset="0"/>
              </a:rPr>
              <a:t>p=</a:t>
            </a:r>
            <a:r>
              <a:rPr lang="en-US" sz="4000" dirty="0">
                <a:effectLst/>
                <a:latin typeface="Times New Roman" panose="02020603050405020304" pitchFamily="18" charset="0"/>
                <a:ea typeface="Times New Roman" panose="02020603050405020304" pitchFamily="18" charset="0"/>
              </a:rPr>
              <a:t>0.035).</a:t>
            </a:r>
            <a:endParaRPr lang="en-US" sz="4000" dirty="0"/>
          </a:p>
        </p:txBody>
      </p:sp>
      <p:sp>
        <p:nvSpPr>
          <p:cNvPr id="48" name="Text Placeholder 3">
            <a:extLst>
              <a:ext uri="{FF2B5EF4-FFF2-40B4-BE49-F238E27FC236}">
                <a16:creationId xmlns:a16="http://schemas.microsoft.com/office/drawing/2014/main" id="{CF8667A2-CCB1-80F3-8FDD-841C119BB480}"/>
              </a:ext>
            </a:extLst>
          </p:cNvPr>
          <p:cNvSpPr txBox="1">
            <a:spLocks/>
          </p:cNvSpPr>
          <p:nvPr/>
        </p:nvSpPr>
        <p:spPr>
          <a:xfrm>
            <a:off x="33348204" y="16711178"/>
            <a:ext cx="10038662" cy="861766"/>
          </a:xfrm>
          <a:prstGeom prst="rect">
            <a:avLst/>
          </a:prstGeom>
          <a:no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dirty="0"/>
              <a:t>Conclusion &amp; Further Study</a:t>
            </a:r>
          </a:p>
        </p:txBody>
      </p:sp>
      <p:sp>
        <p:nvSpPr>
          <p:cNvPr id="50" name="TextBox 49">
            <a:extLst>
              <a:ext uri="{FF2B5EF4-FFF2-40B4-BE49-F238E27FC236}">
                <a16:creationId xmlns:a16="http://schemas.microsoft.com/office/drawing/2014/main" id="{22A44FCD-4739-C288-3A4D-0F912F97C392}"/>
              </a:ext>
            </a:extLst>
          </p:cNvPr>
          <p:cNvSpPr txBox="1"/>
          <p:nvPr/>
        </p:nvSpPr>
        <p:spPr>
          <a:xfrm>
            <a:off x="33631095" y="5722730"/>
            <a:ext cx="9654572" cy="10489153"/>
          </a:xfrm>
          <a:prstGeom prst="rect">
            <a:avLst/>
          </a:prstGeom>
          <a:noFill/>
        </p:spPr>
        <p:txBody>
          <a:bodyPr wrap="square">
            <a:spAutoFit/>
          </a:bodyPr>
          <a:lstStyle/>
          <a:p>
            <a:pPr marR="0" lvl="0">
              <a:lnSpc>
                <a:spcPct val="107000"/>
              </a:lnSpc>
              <a:spcBef>
                <a:spcPts val="0"/>
              </a:spcBef>
              <a:spcAft>
                <a:spcPts val="800"/>
              </a:spcAft>
              <a:tabLst>
                <a:tab pos="457200" algn="l"/>
              </a:tabLst>
            </a:pPr>
            <a:r>
              <a:rPr lang="en-US" sz="3600" b="1" i="1" dirty="0">
                <a:effectLst/>
                <a:latin typeface="Times New Roman" panose="02020603050405020304" pitchFamily="18" charset="0"/>
                <a:ea typeface="Calibri" panose="020F0502020204030204" pitchFamily="34" charset="0"/>
                <a:cs typeface="Times New Roman" panose="02020603050405020304" pitchFamily="18" charset="0"/>
              </a:rPr>
              <a:t>Limitations/Weaknesses include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p>
          <a:p>
            <a:pPr marL="514350" marR="0" lvl="0" indent="-514350">
              <a:lnSpc>
                <a:spcPct val="107000"/>
              </a:lnSpc>
              <a:spcBef>
                <a:spcPts val="0"/>
              </a:spcBef>
              <a:spcAft>
                <a:spcPts val="800"/>
              </a:spcAft>
              <a:buAutoNum type="arabicParenR"/>
              <a:tabLst>
                <a:tab pos="457200" algn="l"/>
              </a:tabLst>
            </a:pPr>
            <a:r>
              <a:rPr lang="en-US" sz="4000" dirty="0">
                <a:latin typeface="Times New Roman" panose="02020603050405020304" pitchFamily="18" charset="0"/>
                <a:ea typeface="Calibri" panose="020F0502020204030204" pitchFamily="34" charset="0"/>
                <a:cs typeface="Times New Roman" panose="02020603050405020304" pitchFamily="18" charset="0"/>
              </a:rPr>
              <a:t>P</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roject occurred at a single academic medical center</a:t>
            </a:r>
          </a:p>
          <a:p>
            <a:pPr marL="514350" marR="0" lvl="0" indent="-514350">
              <a:lnSpc>
                <a:spcPct val="107000"/>
              </a:lnSpc>
              <a:spcBef>
                <a:spcPts val="0"/>
              </a:spcBef>
              <a:spcAft>
                <a:spcPts val="800"/>
              </a:spcAft>
              <a:buAutoNum type="arabicParenR"/>
              <a:tabLst>
                <a:tab pos="457200" algn="l"/>
              </a:tabLst>
            </a:pPr>
            <a:r>
              <a:rPr lang="en-US" sz="4000" dirty="0">
                <a:latin typeface="Times New Roman" panose="02020603050405020304" pitchFamily="18" charset="0"/>
                <a:ea typeface="Calibri" panose="020F0502020204030204" pitchFamily="34" charset="0"/>
                <a:cs typeface="Times New Roman" panose="02020603050405020304" pitchFamily="18" charset="0"/>
              </a:rPr>
              <a:t>Se</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veral criteria are based on documentation by clinical staff creating variability in interpretation (e.g. ADLs &amp; symptoms</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marR="0" lvl="0">
              <a:lnSpc>
                <a:spcPct val="107000"/>
              </a:lnSpc>
              <a:spcBef>
                <a:spcPts val="0"/>
              </a:spcBef>
              <a:spcAft>
                <a:spcPts val="800"/>
              </a:spcAft>
              <a:tabLst>
                <a:tab pos="457200" algn="l"/>
              </a:tabLs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4000" dirty="0">
                <a:latin typeface="Times New Roman" panose="02020603050405020304" pitchFamily="18" charset="0"/>
                <a:ea typeface="Calibri" panose="020F0502020204030204" pitchFamily="34" charset="0"/>
                <a:cs typeface="Times New Roman" panose="02020603050405020304" pitchFamily="18" charset="0"/>
              </a:rPr>
              <a:t>L</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ack of provider documentation of major   	diagnoses leading to lower scores</a:t>
            </a:r>
          </a:p>
          <a:p>
            <a:pPr marR="0" lvl="0">
              <a:lnSpc>
                <a:spcPct val="107000"/>
              </a:lnSpc>
              <a:spcBef>
                <a:spcPts val="0"/>
              </a:spcBef>
              <a:spcAft>
                <a:spcPts val="800"/>
              </a:spcAft>
              <a:tabLst>
                <a:tab pos="457200" algn="l"/>
              </a:tabLs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4) The best practice alert was easy to bypass 	and only suggested a consult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4000" dirty="0">
                <a:latin typeface="Times New Roman" panose="02020603050405020304" pitchFamily="18" charset="0"/>
                <a:ea typeface="Calibri" panose="020F0502020204030204" pitchFamily="34" charset="0"/>
                <a:cs typeface="Times New Roman" panose="02020603050405020304" pitchFamily="18" charset="0"/>
              </a:rPr>
              <a:t>D</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ifficulty accessing and interpreting data 	for the best practice alerts</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4000" dirty="0">
                <a:latin typeface="Times New Roman" panose="02020603050405020304" pitchFamily="18" charset="0"/>
                <a:ea typeface="Calibri" panose="020F0502020204030204" pitchFamily="34" charset="0"/>
                <a:cs typeface="Times New Roman" panose="02020603050405020304" pitchFamily="18" charset="0"/>
              </a:rPr>
              <a:t>The</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post-implementation period began 	during the 2021-2022 winter surge of 	COVID-19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4E03331-7AF6-5370-CD1E-0DB6EDC7B812}"/>
              </a:ext>
            </a:extLst>
          </p:cNvPr>
          <p:cNvSpPr txBox="1"/>
          <p:nvPr/>
        </p:nvSpPr>
        <p:spPr>
          <a:xfrm>
            <a:off x="11730848" y="15816173"/>
            <a:ext cx="3924933"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Scoring Criteria</a:t>
            </a:r>
          </a:p>
        </p:txBody>
      </p:sp>
      <p:sp>
        <p:nvSpPr>
          <p:cNvPr id="7" name="TextBox 6">
            <a:extLst>
              <a:ext uri="{FF2B5EF4-FFF2-40B4-BE49-F238E27FC236}">
                <a16:creationId xmlns:a16="http://schemas.microsoft.com/office/drawing/2014/main" id="{4E0F3F87-E4A5-68D2-B827-44323B816BC6}"/>
              </a:ext>
            </a:extLst>
          </p:cNvPr>
          <p:cNvSpPr txBox="1"/>
          <p:nvPr/>
        </p:nvSpPr>
        <p:spPr>
          <a:xfrm>
            <a:off x="22731129" y="5619943"/>
            <a:ext cx="6941516"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Best Practice Advisory</a:t>
            </a:r>
          </a:p>
        </p:txBody>
      </p:sp>
      <p:sp>
        <p:nvSpPr>
          <p:cNvPr id="9" name="Text Placeholder 3">
            <a:extLst>
              <a:ext uri="{FF2B5EF4-FFF2-40B4-BE49-F238E27FC236}">
                <a16:creationId xmlns:a16="http://schemas.microsoft.com/office/drawing/2014/main" id="{817509D7-51C2-1562-C538-5B90A18C482A}"/>
              </a:ext>
            </a:extLst>
          </p:cNvPr>
          <p:cNvSpPr txBox="1">
            <a:spLocks/>
          </p:cNvSpPr>
          <p:nvPr/>
        </p:nvSpPr>
        <p:spPr>
          <a:xfrm>
            <a:off x="22037546" y="26389547"/>
            <a:ext cx="10038662" cy="861766"/>
          </a:xfrm>
          <a:prstGeom prst="rect">
            <a:avLst/>
          </a:prstGeom>
          <a:no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dirty="0"/>
              <a:t>Discussion</a:t>
            </a:r>
          </a:p>
        </p:txBody>
      </p:sp>
      <p:sp>
        <p:nvSpPr>
          <p:cNvPr id="13" name="TextBox 12">
            <a:extLst>
              <a:ext uri="{FF2B5EF4-FFF2-40B4-BE49-F238E27FC236}">
                <a16:creationId xmlns:a16="http://schemas.microsoft.com/office/drawing/2014/main" id="{AB7A91F0-0117-99E4-5445-E3ED357242B7}"/>
              </a:ext>
            </a:extLst>
          </p:cNvPr>
          <p:cNvSpPr txBox="1"/>
          <p:nvPr/>
        </p:nvSpPr>
        <p:spPr>
          <a:xfrm>
            <a:off x="22533227" y="27376384"/>
            <a:ext cx="9654572" cy="3129639"/>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 practical real-time EMR-embedded screening tool and alert process were successfully initiated through the project.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There was essentially no difference in the average time from admission to referral.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Placeholder 3">
            <a:extLst>
              <a:ext uri="{FF2B5EF4-FFF2-40B4-BE49-F238E27FC236}">
                <a16:creationId xmlns:a16="http://schemas.microsoft.com/office/drawing/2014/main" id="{5A401372-B7E3-8298-8153-84B91FE686D9}"/>
              </a:ext>
            </a:extLst>
          </p:cNvPr>
          <p:cNvSpPr txBox="1">
            <a:spLocks/>
          </p:cNvSpPr>
          <p:nvPr/>
        </p:nvSpPr>
        <p:spPr>
          <a:xfrm>
            <a:off x="22089124" y="4627933"/>
            <a:ext cx="10038662" cy="861766"/>
          </a:xfrm>
          <a:prstGeom prst="rect">
            <a:avLst/>
          </a:prstGeom>
          <a:no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dirty="0"/>
              <a:t>Methods</a:t>
            </a:r>
          </a:p>
        </p:txBody>
      </p:sp>
      <p:pic>
        <p:nvPicPr>
          <p:cNvPr id="16" name="Picture 15">
            <a:extLst>
              <a:ext uri="{FF2B5EF4-FFF2-40B4-BE49-F238E27FC236}">
                <a16:creationId xmlns:a16="http://schemas.microsoft.com/office/drawing/2014/main" id="{81396D13-FB34-E173-DC6D-829A4F8EA258}"/>
              </a:ext>
            </a:extLst>
          </p:cNvPr>
          <p:cNvPicPr>
            <a:picLocks noChangeAspect="1"/>
          </p:cNvPicPr>
          <p:nvPr/>
        </p:nvPicPr>
        <p:blipFill>
          <a:blip r:embed="rId11"/>
          <a:stretch>
            <a:fillRect/>
          </a:stretch>
        </p:blipFill>
        <p:spPr>
          <a:xfrm>
            <a:off x="12816527" y="27914060"/>
            <a:ext cx="7361448" cy="3100803"/>
          </a:xfrm>
          <a:prstGeom prst="rect">
            <a:avLst/>
          </a:prstGeom>
          <a:ln w="76200">
            <a:solidFill>
              <a:schemeClr val="accent1">
                <a:lumMod val="40000"/>
                <a:lumOff val="60000"/>
              </a:schemeClr>
            </a:solidFill>
          </a:ln>
        </p:spPr>
      </p:pic>
      <p:pic>
        <p:nvPicPr>
          <p:cNvPr id="31" name="Picture 30">
            <a:extLst>
              <a:ext uri="{FF2B5EF4-FFF2-40B4-BE49-F238E27FC236}">
                <a16:creationId xmlns:a16="http://schemas.microsoft.com/office/drawing/2014/main" id="{CA621D89-D55D-E484-A2DF-2D2904993F02}"/>
              </a:ext>
            </a:extLst>
          </p:cNvPr>
          <p:cNvPicPr>
            <a:picLocks noChangeAspect="1"/>
          </p:cNvPicPr>
          <p:nvPr/>
        </p:nvPicPr>
        <p:blipFill>
          <a:blip r:embed="rId12"/>
          <a:stretch>
            <a:fillRect/>
          </a:stretch>
        </p:blipFill>
        <p:spPr>
          <a:xfrm>
            <a:off x="12221780" y="16643850"/>
            <a:ext cx="8481334" cy="11077298"/>
          </a:xfrm>
          <a:prstGeom prst="rect">
            <a:avLst/>
          </a:prstGeom>
          <a:ln w="76200">
            <a:solidFill>
              <a:schemeClr val="accent1">
                <a:lumMod val="40000"/>
                <a:lumOff val="60000"/>
              </a:schemeClr>
            </a:solidFill>
          </a:ln>
        </p:spPr>
      </p:pic>
    </p:spTree>
    <p:extLst>
      <p:ext uri="{BB962C8B-B14F-4D97-AF65-F5344CB8AC3E}">
        <p14:creationId xmlns:p14="http://schemas.microsoft.com/office/powerpoint/2010/main" val="531086080"/>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Quick Guides">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ifold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11821</TotalTime>
  <Words>1005</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vt:i4>
      </vt:variant>
    </vt:vector>
  </HeadingPairs>
  <TitlesOfParts>
    <vt:vector size="12" baseType="lpstr">
      <vt:lpstr>Arial</vt:lpstr>
      <vt:lpstr>Arial Black</vt:lpstr>
      <vt:lpstr>Calibri</vt:lpstr>
      <vt:lpstr>Symbol</vt:lpstr>
      <vt:lpstr>Times New Roman</vt:lpstr>
      <vt:lpstr>Trebuchet MS</vt:lpstr>
      <vt:lpstr>Wingdings</vt:lpstr>
      <vt:lpstr>36x48-Template-V2b</vt:lpstr>
      <vt:lpstr>Without Quick Guides</vt:lpstr>
      <vt:lpstr>Classic 3 Columns</vt:lpstr>
      <vt:lpstr>Trifold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Marika Haranis</cp:lastModifiedBy>
  <cp:revision>83</cp:revision>
  <cp:lastPrinted>2015-06-29T17:31:11Z</cp:lastPrinted>
  <dcterms:created xsi:type="dcterms:W3CDTF">2012-02-03T19:11:35Z</dcterms:created>
  <dcterms:modified xsi:type="dcterms:W3CDTF">2022-09-13T00:14:23Z</dcterms:modified>
</cp:coreProperties>
</file>