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3824" userDrawn="1">
          <p15:clr>
            <a:srgbClr val="A4A3A4"/>
          </p15:clr>
        </p15:guide>
        <p15:guide id="3" orient="horz" pos="10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e, Douglas B" initials="WDB" lastIdx="10" clrIdx="0">
    <p:extLst>
      <p:ext uri="{19B8F6BF-5375-455C-9EA6-DF929625EA0E}">
        <p15:presenceInfo xmlns:p15="http://schemas.microsoft.com/office/powerpoint/2012/main" userId="S-1-5-21-2361984597-2039549782-3180204118-3261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86"/>
    <p:restoredTop sz="88912"/>
  </p:normalViewPr>
  <p:slideViewPr>
    <p:cSldViewPr snapToGrid="0" snapToObjects="1" showGuides="1">
      <p:cViewPr varScale="1">
        <p:scale>
          <a:sx n="23" d="100"/>
          <a:sy n="23" d="100"/>
        </p:scale>
        <p:origin x="2824" y="304"/>
      </p:cViewPr>
      <p:guideLst>
        <p:guide pos="13824"/>
        <p:guide orient="horz"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54CDD-969E-724F-8681-83ECE122D766}" type="datetimeFigureOut">
              <a:rPr lang="en-US" smtClean="0"/>
              <a:t>9/13/22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FC86E5-739D-F04A-B9D6-A8C0D5AD15A2}" type="slidenum">
              <a:rPr lang="en-US" smtClean="0"/>
              <a:t>‹#›</a:t>
            </a:fld>
            <a:endParaRPr lang="en-US"/>
          </a:p>
        </p:txBody>
      </p:sp>
    </p:spTree>
    <p:extLst>
      <p:ext uri="{BB962C8B-B14F-4D97-AF65-F5344CB8AC3E}">
        <p14:creationId xmlns:p14="http://schemas.microsoft.com/office/powerpoint/2010/main" val="4050086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err="1">
                <a:latin typeface="Open Sans" panose="020B0606030504020204" pitchFamily="34" charset="0"/>
                <a:ea typeface="Open Sans" panose="020B0606030504020204" pitchFamily="34" charset="0"/>
                <a:cs typeface="Open Sans" panose="020B0606030504020204" pitchFamily="34" charset="0"/>
              </a:rPr>
              <a:t>Camhi</a:t>
            </a:r>
            <a:r>
              <a:rPr lang="en-US" sz="1200" b="0" i="0" dirty="0">
                <a:latin typeface="Open Sans" panose="020B0606030504020204" pitchFamily="34" charset="0"/>
                <a:ea typeface="Open Sans" panose="020B0606030504020204" pitchFamily="34" charset="0"/>
                <a:cs typeface="Open Sans" panose="020B0606030504020204" pitchFamily="34" charset="0"/>
              </a:rPr>
              <a:t>, S. L., et al. (2009). "Deciding in the dark: advance directives and continuation of treatment in chronic critical illness." Crit Care Med 37(3): 919-925.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dirty="0">
                <a:latin typeface="Open Sans" panose="020B0606030504020204" pitchFamily="34" charset="0"/>
                <a:ea typeface="Open Sans" panose="020B0606030504020204" pitchFamily="34" charset="0"/>
                <a:cs typeface="Open Sans" panose="020B0606030504020204" pitchFamily="34" charset="0"/>
              </a:rPr>
              <a:t>Mental models: </a:t>
            </a:r>
            <a:r>
              <a:rPr lang="en-US" sz="1200" dirty="0">
                <a:latin typeface="Open Sans" panose="020B0606030504020204" pitchFamily="34" charset="0"/>
                <a:ea typeface="Open Sans" panose="020B0606030504020204" pitchFamily="34" charset="0"/>
                <a:cs typeface="Open Sans" panose="020B0606030504020204" pitchFamily="34" charset="0"/>
              </a:rPr>
              <a:t>tacit, complex webs of deeply-held beliefs below the surface of conscious thought</a:t>
            </a:r>
          </a:p>
          <a:p>
            <a:br>
              <a:rPr lang="en-CA" sz="1200" kern="1200" dirty="0">
                <a:solidFill>
                  <a:schemeClr val="tx1"/>
                </a:solidFill>
                <a:effectLst/>
                <a:latin typeface="+mn-lt"/>
                <a:ea typeface="+mn-ea"/>
                <a:cs typeface="+mn-cs"/>
              </a:rPr>
            </a:br>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The concept of mental models has been the focus of extensive research in the field of psychology dating back to the 1930s. A person’s mental model can be thought of as a complex web of deeply held beliefs below the surface of conscious thinking that affect how an individual defines a problem, reacts to information, forms </a:t>
            </a:r>
            <a:r>
              <a:rPr lang="en-CA" sz="1200" kern="1200" dirty="0" err="1">
                <a:solidFill>
                  <a:schemeClr val="tx1"/>
                </a:solidFill>
                <a:effectLst/>
                <a:latin typeface="+mn-lt"/>
                <a:ea typeface="+mn-ea"/>
                <a:cs typeface="+mn-cs"/>
              </a:rPr>
              <a:t>judg</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ments</a:t>
            </a:r>
            <a:r>
              <a:rPr lang="en-CA" sz="1200" kern="1200" dirty="0">
                <a:solidFill>
                  <a:schemeClr val="tx1"/>
                </a:solidFill>
                <a:effectLst/>
                <a:latin typeface="+mn-lt"/>
                <a:ea typeface="+mn-ea"/>
                <a:cs typeface="+mn-cs"/>
              </a:rPr>
              <a:t>, and makes decisions. One’s beliefs about a topic may be complete and </a:t>
            </a:r>
            <a:r>
              <a:rPr lang="en-CA" sz="1200" kern="1200" dirty="0" err="1">
                <a:solidFill>
                  <a:schemeClr val="tx1"/>
                </a:solidFill>
                <a:effectLst/>
                <a:latin typeface="+mn-lt"/>
                <a:ea typeface="+mn-ea"/>
                <a:cs typeface="+mn-cs"/>
              </a:rPr>
              <a:t>cor</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rect</a:t>
            </a:r>
            <a:r>
              <a:rPr lang="en-CA" sz="1200" kern="1200" dirty="0">
                <a:solidFill>
                  <a:schemeClr val="tx1"/>
                </a:solidFill>
                <a:effectLst/>
                <a:latin typeface="+mn-lt"/>
                <a:ea typeface="+mn-ea"/>
                <a:cs typeface="+mn-cs"/>
              </a:rPr>
              <a:t>, or they may have consequential gaps and misperceptions that negatively influence decision making and action—behavior. Mental models are not </a:t>
            </a:r>
            <a:r>
              <a:rPr lang="en-CA" sz="1200" kern="1200" dirty="0" err="1">
                <a:solidFill>
                  <a:schemeClr val="tx1"/>
                </a:solidFill>
                <a:effectLst/>
                <a:latin typeface="+mn-lt"/>
                <a:ea typeface="+mn-ea"/>
                <a:cs typeface="+mn-cs"/>
              </a:rPr>
              <a:t>observ</a:t>
            </a:r>
            <a:r>
              <a:rPr lang="en-CA" sz="1200" kern="1200" dirty="0">
                <a:solidFill>
                  <a:schemeClr val="tx1"/>
                </a:solidFill>
                <a:effectLst/>
                <a:latin typeface="+mn-lt"/>
                <a:ea typeface="+mn-ea"/>
                <a:cs typeface="+mn-cs"/>
              </a:rPr>
              <a:t>- able; they can only be determined with empirical research. They are typically </a:t>
            </a:r>
            <a:r>
              <a:rPr lang="en-CA" sz="1200" kern="1200" dirty="0" err="1">
                <a:solidFill>
                  <a:schemeClr val="tx1"/>
                </a:solidFill>
                <a:effectLst/>
                <a:latin typeface="+mn-lt"/>
                <a:ea typeface="+mn-ea"/>
                <a:cs typeface="+mn-cs"/>
              </a:rPr>
              <a:t>repre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sented</a:t>
            </a:r>
            <a:r>
              <a:rPr lang="en-CA" sz="1200" kern="1200" dirty="0">
                <a:solidFill>
                  <a:schemeClr val="tx1"/>
                </a:solidFill>
                <a:effectLst/>
                <a:latin typeface="+mn-lt"/>
                <a:ea typeface="+mn-ea"/>
                <a:cs typeface="+mn-cs"/>
              </a:rPr>
              <a:t> using influence diagrams which depict the factors a person perceives as relevant to the issue at hand, with directional arrows showing how the value (or level) of one factor influences the value of another (Johnson-Laird 1983).</a:t>
            </a:r>
          </a:p>
          <a:p>
            <a:r>
              <a:rPr lang="en-CA" sz="1200" kern="1200" dirty="0">
                <a:solidFill>
                  <a:schemeClr val="tx1"/>
                </a:solidFill>
                <a:effectLst/>
                <a:latin typeface="+mn-lt"/>
                <a:ea typeface="+mn-ea"/>
                <a:cs typeface="+mn-cs"/>
              </a:rPr>
              <a:t>Decades of research and experience have shown that to effectively engage people through communications and enable changes in their beliefs and behaviors, one must first understand their mental models. Once these models are understood, one can then design strategies and communications that: reinforce what they know that is correct, address key knowledge gaps and misperceptions that are consequential, and use communications sources and methods that are credible and relevant to the focal stakeholders.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Mental Modeling is among the most robust of qualitative research methods. It yields rich, high-quality data on individuals thinking on complex topics, by intensive study of relatively small samples of strategically selected individuals (Morgan et al. 2002).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52FC86E5-739D-F04A-B9D6-A8C0D5AD15A2}" type="slidenum">
              <a:rPr lang="en-US" smtClean="0"/>
              <a:t>1</a:t>
            </a:fld>
            <a:endParaRPr lang="en-US"/>
          </a:p>
        </p:txBody>
      </p:sp>
    </p:spTree>
    <p:extLst>
      <p:ext uri="{BB962C8B-B14F-4D97-AF65-F5344CB8AC3E}">
        <p14:creationId xmlns:p14="http://schemas.microsoft.com/office/powerpoint/2010/main" val="2697255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205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36">
            <a:extLst>
              <a:ext uri="{FF2B5EF4-FFF2-40B4-BE49-F238E27FC236}">
                <a16:creationId xmlns:a16="http://schemas.microsoft.com/office/drawing/2014/main" id="{421CFE9F-86D2-FF4F-BD6A-DD1FA38E9F86}"/>
              </a:ext>
            </a:extLst>
          </p:cNvPr>
          <p:cNvSpPr>
            <a:spLocks noChangeArrowheads="1"/>
          </p:cNvSpPr>
          <p:nvPr userDrawn="1"/>
        </p:nvSpPr>
        <p:spPr bwMode="auto">
          <a:xfrm>
            <a:off x="10982381" y="0"/>
            <a:ext cx="21945600" cy="32918400"/>
          </a:xfrm>
          <a:prstGeom prst="rect">
            <a:avLst/>
          </a:prstGeom>
          <a:solidFill>
            <a:schemeClr val="bg2"/>
          </a:solidFill>
          <a:ln w="9525">
            <a:noFill/>
            <a:miter lim="800000"/>
            <a:headEnd/>
            <a:tailEnd/>
          </a:ln>
          <a:effectLst/>
        </p:spPr>
        <p:txBody>
          <a:bodyPr wrap="none" lIns="162554" tIns="81277" rIns="162554" bIns="81277" anchor="ctr"/>
          <a:lstStyle/>
          <a:p>
            <a:pPr>
              <a:defRPr/>
            </a:pPr>
            <a:endParaRPr lang="en-US" sz="8736" dirty="0"/>
          </a:p>
        </p:txBody>
      </p:sp>
      <p:pic>
        <p:nvPicPr>
          <p:cNvPr id="3" name="Picture 2" descr="A close up of a sign&#10;&#10;Description automatically generated">
            <a:extLst>
              <a:ext uri="{FF2B5EF4-FFF2-40B4-BE49-F238E27FC236}">
                <a16:creationId xmlns:a16="http://schemas.microsoft.com/office/drawing/2014/main" id="{C5BB2064-C783-8C48-BA3F-B3C9DE1B5D1D}"/>
              </a:ext>
            </a:extLst>
          </p:cNvPr>
          <p:cNvPicPr>
            <a:picLocks noChangeAspect="1"/>
          </p:cNvPicPr>
          <p:nvPr userDrawn="1"/>
        </p:nvPicPr>
        <p:blipFill>
          <a:blip r:embed="rId3"/>
          <a:stretch>
            <a:fillRect/>
          </a:stretch>
        </p:blipFill>
        <p:spPr>
          <a:xfrm>
            <a:off x="3286125" y="30099000"/>
            <a:ext cx="4448432" cy="1371600"/>
          </a:xfrm>
          <a:prstGeom prst="rect">
            <a:avLst/>
          </a:prstGeom>
        </p:spPr>
      </p:pic>
    </p:spTree>
    <p:extLst>
      <p:ext uri="{BB962C8B-B14F-4D97-AF65-F5344CB8AC3E}">
        <p14:creationId xmlns:p14="http://schemas.microsoft.com/office/powerpoint/2010/main" val="278145444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F26B43"/>
          </p15:clr>
        </p15:guide>
        <p15:guide id="2" pos="1382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png"/><Relationship Id="rId15" Type="http://schemas.openxmlformats.org/officeDocument/2006/relationships/image" Target="../media/image1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Curved Left Arrow 37">
            <a:extLst>
              <a:ext uri="{FF2B5EF4-FFF2-40B4-BE49-F238E27FC236}">
                <a16:creationId xmlns:a16="http://schemas.microsoft.com/office/drawing/2014/main" id="{265C8904-BA6F-9448-BF4E-8568119DD858}"/>
              </a:ext>
            </a:extLst>
          </p:cNvPr>
          <p:cNvSpPr/>
          <p:nvPr/>
        </p:nvSpPr>
        <p:spPr>
          <a:xfrm rot="18959253">
            <a:off x="22134020" y="21758750"/>
            <a:ext cx="1440499" cy="2873110"/>
          </a:xfrm>
          <a:prstGeom prst="curved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Text Placeholder 13">
            <a:extLst>
              <a:ext uri="{FF2B5EF4-FFF2-40B4-BE49-F238E27FC236}">
                <a16:creationId xmlns:a16="http://schemas.microsoft.com/office/drawing/2014/main" id="{D8A476C3-E5E1-9549-87A6-401053EBCB29}"/>
              </a:ext>
            </a:extLst>
          </p:cNvPr>
          <p:cNvSpPr txBox="1">
            <a:spLocks/>
          </p:cNvSpPr>
          <p:nvPr/>
        </p:nvSpPr>
        <p:spPr>
          <a:xfrm>
            <a:off x="36502" y="6665332"/>
            <a:ext cx="11001609" cy="9725739"/>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Chronic critical illness (CCI) </a:t>
            </a:r>
            <a:r>
              <a:rPr lang="en-US" sz="3600" dirty="0">
                <a:latin typeface="Open Sans" panose="020B0606030504020204" pitchFamily="34" charset="0"/>
                <a:ea typeface="Open Sans" panose="020B0606030504020204" pitchFamily="34" charset="0"/>
                <a:cs typeface="Open Sans" panose="020B0606030504020204" pitchFamily="34" charset="0"/>
              </a:rPr>
              <a:t>occurs in 7-10% of ICU patients and causes  </a:t>
            </a:r>
            <a:r>
              <a:rPr lang="en-US" sz="3600" b="1" dirty="0">
                <a:latin typeface="Open Sans" panose="020B0606030504020204" pitchFamily="34" charset="0"/>
                <a:ea typeface="Open Sans" panose="020B0606030504020204" pitchFamily="34" charset="0"/>
                <a:cs typeface="Open Sans" panose="020B0606030504020204" pitchFamily="34" charset="0"/>
              </a:rPr>
              <a:t>significant morbidity and mortality </a:t>
            </a:r>
            <a:r>
              <a:rPr lang="en-US" sz="3600" baseline="30000" dirty="0">
                <a:latin typeface="Open Sans" panose="020B0606030504020204" pitchFamily="34" charset="0"/>
                <a:ea typeface="Open Sans" panose="020B0606030504020204" pitchFamily="34" charset="0"/>
                <a:cs typeface="Open Sans" panose="020B0606030504020204" pitchFamily="34" charset="0"/>
              </a:rPr>
              <a:t>1</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Most CCI patients </a:t>
            </a:r>
            <a:r>
              <a:rPr lang="en-US" sz="3600" b="1" dirty="0">
                <a:latin typeface="Open Sans" panose="020B0606030504020204" pitchFamily="34" charset="0"/>
                <a:ea typeface="Open Sans" panose="020B0606030504020204" pitchFamily="34" charset="0"/>
                <a:cs typeface="Open Sans" panose="020B0606030504020204" pitchFamily="34" charset="0"/>
              </a:rPr>
              <a:t>lack the ability to participate </a:t>
            </a:r>
            <a:r>
              <a:rPr lang="en-US" sz="3600" dirty="0">
                <a:latin typeface="Open Sans" panose="020B0606030504020204" pitchFamily="34" charset="0"/>
                <a:ea typeface="Open Sans" panose="020B0606030504020204" pitchFamily="34" charset="0"/>
                <a:cs typeface="Open Sans" panose="020B0606030504020204" pitchFamily="34" charset="0"/>
              </a:rPr>
              <a:t>in </a:t>
            </a:r>
            <a:r>
              <a:rPr lang="en-US" sz="3600" b="1" dirty="0">
                <a:latin typeface="Open Sans" panose="020B0606030504020204" pitchFamily="34" charset="0"/>
                <a:ea typeface="Open Sans" panose="020B0606030504020204" pitchFamily="34" charset="0"/>
                <a:cs typeface="Open Sans" panose="020B0606030504020204" pitchFamily="34" charset="0"/>
              </a:rPr>
              <a:t>goals of care </a:t>
            </a:r>
            <a:r>
              <a:rPr lang="en-US" sz="3600" dirty="0">
                <a:latin typeface="Open Sans" panose="020B0606030504020204" pitchFamily="34" charset="0"/>
                <a:ea typeface="Open Sans" panose="020B0606030504020204" pitchFamily="34" charset="0"/>
                <a:cs typeface="Open Sans" panose="020B0606030504020204" pitchFamily="34" charset="0"/>
              </a:rPr>
              <a:t>discussions</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Surrogate decision makers and physicians are </a:t>
            </a:r>
            <a:r>
              <a:rPr lang="en-US" sz="3600" b="1" dirty="0">
                <a:latin typeface="Open Sans" panose="020B0606030504020204" pitchFamily="34" charset="0"/>
                <a:ea typeface="Open Sans" panose="020B0606030504020204" pitchFamily="34" charset="0"/>
                <a:cs typeface="Open Sans" panose="020B0606030504020204" pitchFamily="34" charset="0"/>
              </a:rPr>
              <a:t>poorly informed about realistic outcomes</a:t>
            </a:r>
            <a:r>
              <a:rPr lang="en-US" sz="3600" baseline="30000" dirty="0">
                <a:latin typeface="Open Sans" panose="020B0606030504020204" pitchFamily="34" charset="0"/>
                <a:ea typeface="Open Sans" panose="020B0606030504020204" pitchFamily="34" charset="0"/>
                <a:cs typeface="Open Sans" panose="020B0606030504020204" pitchFamily="34" charset="0"/>
              </a:rPr>
              <a:t>1</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Physicians often </a:t>
            </a:r>
            <a:r>
              <a:rPr lang="en-US" sz="3600" b="1" dirty="0">
                <a:latin typeface="Open Sans" panose="020B0606030504020204" pitchFamily="34" charset="0"/>
                <a:ea typeface="Open Sans" panose="020B0606030504020204" pitchFamily="34" charset="0"/>
                <a:cs typeface="Open Sans" panose="020B0606030504020204" pitchFamily="34" charset="0"/>
              </a:rPr>
              <a:t>direct goals of care decision-making</a:t>
            </a:r>
            <a:r>
              <a:rPr lang="en-US" sz="3600" baseline="30000" dirty="0">
                <a:latin typeface="Open Sans" panose="020B0606030504020204" pitchFamily="34" charset="0"/>
                <a:ea typeface="Open Sans" panose="020B0606030504020204" pitchFamily="34" charset="0"/>
                <a:cs typeface="Open Sans" panose="020B0606030504020204" pitchFamily="34" charset="0"/>
              </a:rPr>
              <a:t>2  </a:t>
            </a:r>
            <a:r>
              <a:rPr lang="en-US" sz="3600" dirty="0">
                <a:latin typeface="Open Sans" panose="020B0606030504020204" pitchFamily="34" charset="0"/>
                <a:ea typeface="Open Sans" panose="020B0606030504020204" pitchFamily="34" charset="0"/>
                <a:cs typeface="Open Sans" panose="020B0606030504020204" pitchFamily="34" charset="0"/>
              </a:rPr>
              <a:t>but </a:t>
            </a:r>
            <a:r>
              <a:rPr lang="en-US" sz="3600" b="1" dirty="0">
                <a:latin typeface="Open Sans" panose="020B0606030504020204" pitchFamily="34" charset="0"/>
                <a:ea typeface="Open Sans" panose="020B0606030504020204" pitchFamily="34" charset="0"/>
                <a:cs typeface="Open Sans" panose="020B0606030504020204" pitchFamily="34" charset="0"/>
              </a:rPr>
              <a:t>this process</a:t>
            </a:r>
            <a:r>
              <a:rPr lang="en-US" sz="3600" dirty="0">
                <a:latin typeface="Open Sans" panose="020B0606030504020204" pitchFamily="34" charset="0"/>
                <a:ea typeface="Open Sans" panose="020B0606030504020204" pitchFamily="34" charset="0"/>
                <a:cs typeface="Open Sans" panose="020B0606030504020204" pitchFamily="34" charset="0"/>
              </a:rPr>
              <a:t> is not well understood.</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We hypothesize that </a:t>
            </a:r>
            <a:r>
              <a:rPr lang="en-US" sz="3600" b="1" dirty="0">
                <a:latin typeface="Open Sans" panose="020B0606030504020204" pitchFamily="34" charset="0"/>
                <a:ea typeface="Open Sans" panose="020B0606030504020204" pitchFamily="34" charset="0"/>
                <a:cs typeface="Open Sans" panose="020B0606030504020204" pitchFamily="34" charset="0"/>
              </a:rPr>
              <a:t>societal and institutional norms</a:t>
            </a:r>
            <a:r>
              <a:rPr lang="en-US" sz="3600" dirty="0">
                <a:latin typeface="Open Sans" panose="020B0606030504020204" pitchFamily="34" charset="0"/>
                <a:ea typeface="Open Sans" panose="020B0606030504020204" pitchFamily="34" charset="0"/>
                <a:cs typeface="Open Sans" panose="020B0606030504020204" pitchFamily="34" charset="0"/>
              </a:rPr>
              <a:t> may influence </a:t>
            </a:r>
            <a:r>
              <a:rPr lang="en-US" sz="3600" b="1" dirty="0">
                <a:latin typeface="Open Sans" panose="020B0606030504020204" pitchFamily="34" charset="0"/>
                <a:ea typeface="Open Sans" panose="020B0606030504020204" pitchFamily="34" charset="0"/>
                <a:cs typeface="Open Sans" panose="020B0606030504020204" pitchFamily="34" charset="0"/>
              </a:rPr>
              <a:t>how and when </a:t>
            </a:r>
            <a:r>
              <a:rPr lang="en-US" sz="3600" dirty="0">
                <a:latin typeface="Open Sans" panose="020B0606030504020204" pitchFamily="34" charset="0"/>
                <a:ea typeface="Open Sans" panose="020B0606030504020204" pitchFamily="34" charset="0"/>
                <a:cs typeface="Open Sans" panose="020B0606030504020204" pitchFamily="34" charset="0"/>
              </a:rPr>
              <a:t>discussions occur</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a:extLst>
              <a:ext uri="{FF2B5EF4-FFF2-40B4-BE49-F238E27FC236}">
                <a16:creationId xmlns:a16="http://schemas.microsoft.com/office/drawing/2014/main" id="{4D055077-662F-0EF2-286A-23820D54003C}"/>
              </a:ext>
            </a:extLst>
          </p:cNvPr>
          <p:cNvSpPr txBox="1"/>
          <p:nvPr/>
        </p:nvSpPr>
        <p:spPr>
          <a:xfrm>
            <a:off x="451200" y="5592877"/>
            <a:ext cx="9859005" cy="1200329"/>
          </a:xfrm>
          <a:prstGeom prst="rect">
            <a:avLst/>
          </a:prstGeom>
          <a:noFill/>
        </p:spPr>
        <p:txBody>
          <a:bodyPr wrap="square" rtlCol="0">
            <a:spAutoFit/>
          </a:bodyPr>
          <a:lstStyle/>
          <a:p>
            <a:pPr>
              <a:lnSpc>
                <a:spcPct val="100000"/>
              </a:lnSpc>
              <a:spcBef>
                <a:spcPts val="0"/>
              </a:spcBef>
            </a:pPr>
            <a:r>
              <a:rPr lang="en-US" sz="7200" u="sng" dirty="0">
                <a:latin typeface="Open Sans" panose="020B0606030504020204" pitchFamily="34" charset="0"/>
                <a:ea typeface="Open Sans" panose="020B0606030504020204" pitchFamily="34" charset="0"/>
                <a:cs typeface="Open Sans" panose="020B0606030504020204" pitchFamily="34" charset="0"/>
              </a:rPr>
              <a:t>Background</a:t>
            </a:r>
          </a:p>
        </p:txBody>
      </p:sp>
      <p:sp>
        <p:nvSpPr>
          <p:cNvPr id="7" name="Text Placeholder 13">
            <a:extLst>
              <a:ext uri="{FF2B5EF4-FFF2-40B4-BE49-F238E27FC236}">
                <a16:creationId xmlns:a16="http://schemas.microsoft.com/office/drawing/2014/main" id="{1321897E-01A8-4F24-32C5-DBEF4BFFC404}"/>
              </a:ext>
            </a:extLst>
          </p:cNvPr>
          <p:cNvSpPr txBox="1">
            <a:spLocks/>
          </p:cNvSpPr>
          <p:nvPr/>
        </p:nvSpPr>
        <p:spPr>
          <a:xfrm>
            <a:off x="33075751" y="6701530"/>
            <a:ext cx="9956865" cy="664797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Diverse sampling across health regions in </a:t>
            </a:r>
            <a:r>
              <a:rPr lang="en-US" sz="3600" b="1" dirty="0">
                <a:latin typeface="Open Sans" panose="020B0606030504020204" pitchFamily="34" charset="0"/>
                <a:ea typeface="Open Sans" panose="020B0606030504020204" pitchFamily="34" charset="0"/>
                <a:cs typeface="Open Sans" panose="020B0606030504020204" pitchFamily="34" charset="0"/>
              </a:rPr>
              <a:t>2 countries  </a:t>
            </a:r>
            <a:r>
              <a:rPr lang="en-US" sz="3600" dirty="0">
                <a:latin typeface="Open Sans" panose="020B0606030504020204" pitchFamily="34" charset="0"/>
                <a:ea typeface="Open Sans" panose="020B0606030504020204" pitchFamily="34" charset="0"/>
                <a:cs typeface="Open Sans" panose="020B0606030504020204" pitchFamily="34" charset="0"/>
              </a:rPr>
              <a:t>(Canada, USA)</a:t>
            </a:r>
          </a:p>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Open-ended, semi-structured interviews </a:t>
            </a:r>
            <a:r>
              <a:rPr lang="en-US" sz="3600" dirty="0">
                <a:latin typeface="Open Sans" panose="020B0606030504020204" pitchFamily="34" charset="0"/>
                <a:ea typeface="Open Sans" panose="020B0606030504020204" pitchFamily="34" charset="0"/>
                <a:cs typeface="Open Sans" panose="020B0606030504020204" pitchFamily="34" charset="0"/>
              </a:rPr>
              <a:t>of intensivists</a:t>
            </a:r>
          </a:p>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Coding</a:t>
            </a:r>
            <a:r>
              <a:rPr lang="en-US" sz="3600" dirty="0">
                <a:latin typeface="Open Sans" panose="020B0606030504020204" pitchFamily="34" charset="0"/>
                <a:ea typeface="Open Sans" panose="020B0606030504020204" pitchFamily="34" charset="0"/>
                <a:cs typeface="Open Sans" panose="020B0606030504020204" pitchFamily="34" charset="0"/>
              </a:rPr>
              <a:t> by 2 independent researchers (MD and PhD) with a focus on </a:t>
            </a:r>
            <a:r>
              <a:rPr lang="en-US" sz="3600" b="1" dirty="0">
                <a:latin typeface="Open Sans" panose="020B0606030504020204" pitchFamily="34" charset="0"/>
                <a:ea typeface="Open Sans" panose="020B0606030504020204" pitchFamily="34" charset="0"/>
                <a:cs typeface="Open Sans" panose="020B0606030504020204" pitchFamily="34" charset="0"/>
              </a:rPr>
              <a:t>mental modeling</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So far, </a:t>
            </a:r>
            <a:r>
              <a:rPr lang="en-US" sz="3600" b="1" dirty="0">
                <a:latin typeface="Open Sans" panose="020B0606030504020204" pitchFamily="34" charset="0"/>
                <a:ea typeface="Open Sans" panose="020B0606030504020204" pitchFamily="34" charset="0"/>
                <a:cs typeface="Open Sans" panose="020B0606030504020204" pitchFamily="34" charset="0"/>
              </a:rPr>
              <a:t>20 interviews </a:t>
            </a:r>
            <a:r>
              <a:rPr lang="en-US" sz="3600" dirty="0">
                <a:latin typeface="Open Sans" panose="020B0606030504020204" pitchFamily="34" charset="0"/>
                <a:ea typeface="Open Sans" panose="020B0606030504020204" pitchFamily="34" charset="0"/>
                <a:cs typeface="Open Sans" panose="020B0606030504020204" pitchFamily="34" charset="0"/>
              </a:rPr>
              <a:t>across </a:t>
            </a:r>
            <a:r>
              <a:rPr lang="en-US" sz="3600" b="1" dirty="0">
                <a:latin typeface="Open Sans" panose="020B0606030504020204" pitchFamily="34" charset="0"/>
                <a:ea typeface="Open Sans" panose="020B0606030504020204" pitchFamily="34" charset="0"/>
                <a:cs typeface="Open Sans" panose="020B0606030504020204" pitchFamily="34" charset="0"/>
              </a:rPr>
              <a:t>4 health regions </a:t>
            </a:r>
            <a:r>
              <a:rPr lang="en-US" sz="3600" dirty="0">
                <a:latin typeface="Open Sans" panose="020B0606030504020204" pitchFamily="34" charset="0"/>
                <a:ea typeface="Open Sans" panose="020B0606030504020204" pitchFamily="34" charset="0"/>
                <a:cs typeface="Open Sans" panose="020B0606030504020204" pitchFamily="34" charset="0"/>
              </a:rPr>
              <a:t>completed </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9" name="TextBox 8">
            <a:extLst>
              <a:ext uri="{FF2B5EF4-FFF2-40B4-BE49-F238E27FC236}">
                <a16:creationId xmlns:a16="http://schemas.microsoft.com/office/drawing/2014/main" id="{4AB36626-382E-8E7F-B9F9-18D84AF42DD0}"/>
              </a:ext>
            </a:extLst>
          </p:cNvPr>
          <p:cNvSpPr txBox="1"/>
          <p:nvPr/>
        </p:nvSpPr>
        <p:spPr>
          <a:xfrm>
            <a:off x="33293466" y="5592877"/>
            <a:ext cx="9859005" cy="1200329"/>
          </a:xfrm>
          <a:prstGeom prst="rect">
            <a:avLst/>
          </a:prstGeom>
          <a:noFill/>
        </p:spPr>
        <p:txBody>
          <a:bodyPr wrap="square" rtlCol="0">
            <a:spAutoFit/>
          </a:bodyPr>
          <a:lstStyle/>
          <a:p>
            <a:r>
              <a:rPr lang="en-US" sz="7200" u="sng" dirty="0">
                <a:latin typeface="Century Gothic" panose="020B0502020202020204" pitchFamily="34" charset="0"/>
              </a:rPr>
              <a:t>Methods</a:t>
            </a:r>
          </a:p>
        </p:txBody>
      </p:sp>
      <p:sp>
        <p:nvSpPr>
          <p:cNvPr id="10" name="Rectangle 9">
            <a:extLst>
              <a:ext uri="{FF2B5EF4-FFF2-40B4-BE49-F238E27FC236}">
                <a16:creationId xmlns:a16="http://schemas.microsoft.com/office/drawing/2014/main" id="{E842B23B-3CDC-72D7-591D-DD5E276829F5}"/>
              </a:ext>
            </a:extLst>
          </p:cNvPr>
          <p:cNvSpPr/>
          <p:nvPr/>
        </p:nvSpPr>
        <p:spPr>
          <a:xfrm>
            <a:off x="0" y="1"/>
            <a:ext cx="43891200" cy="519280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17">
            <a:extLst>
              <a:ext uri="{FF2B5EF4-FFF2-40B4-BE49-F238E27FC236}">
                <a16:creationId xmlns:a16="http://schemas.microsoft.com/office/drawing/2014/main" id="{AB1F5206-AF1D-A848-8486-99B8895DAEF7}"/>
              </a:ext>
            </a:extLst>
          </p:cNvPr>
          <p:cNvSpPr txBox="1">
            <a:spLocks/>
          </p:cNvSpPr>
          <p:nvPr/>
        </p:nvSpPr>
        <p:spPr>
          <a:xfrm>
            <a:off x="713745" y="176894"/>
            <a:ext cx="42657870" cy="3631763"/>
          </a:xfrm>
          <a:prstGeom prst="rect">
            <a:avLst/>
          </a:prstGeom>
        </p:spPr>
        <p:txBody>
          <a:bodyPr wrap="square">
            <a:spAutoFit/>
          </a:bodyPr>
          <a:lstStyle>
            <a:lvl1pPr marL="0" indent="0" algn="ctr" defTabSz="4389120" rtl="0" eaLnBrk="1" latinLnBrk="0" hangingPunct="1">
              <a:lnSpc>
                <a:spcPct val="90000"/>
              </a:lnSpc>
              <a:spcBef>
                <a:spcPts val="4800"/>
              </a:spcBef>
              <a:buFont typeface="Arial" panose="020B0604020202020204" pitchFamily="34" charset="0"/>
              <a:buNone/>
              <a:defRPr sz="7200" b="1" i="0" kern="1200">
                <a:solidFill>
                  <a:schemeClr val="bg2"/>
                </a:solidFill>
                <a:latin typeface="+mj-lt"/>
                <a:ea typeface="+mn-ea"/>
                <a:cs typeface="Arial Black" panose="020B0604020202020204" pitchFamily="34" charset="0"/>
              </a:defRPr>
            </a:lvl1pPr>
            <a:lvl2pPr marL="0" indent="0" algn="l" defTabSz="4389120" rtl="0" eaLnBrk="1" latinLnBrk="0" hangingPunct="1">
              <a:lnSpc>
                <a:spcPct val="90000"/>
              </a:lnSpc>
              <a:spcBef>
                <a:spcPts val="2400"/>
              </a:spcBef>
              <a:buFont typeface="Arial" panose="020B0604020202020204" pitchFamily="34" charset="0"/>
              <a:buNone/>
              <a:defRPr sz="11520" b="0" i="0" kern="1200">
                <a:solidFill>
                  <a:schemeClr val="tx1"/>
                </a:solidFill>
                <a:latin typeface="Arial Narrow" panose="020B0604020202020204" pitchFamily="34" charset="0"/>
                <a:ea typeface="+mn-ea"/>
                <a:cs typeface="Arial Narrow" panose="020B0604020202020204" pitchFamily="34" charset="0"/>
              </a:defRPr>
            </a:lvl2pPr>
            <a:lvl3pPr marL="0" indent="0" algn="l" defTabSz="4389120" rtl="0" eaLnBrk="1" latinLnBrk="0" hangingPunct="1">
              <a:lnSpc>
                <a:spcPct val="90000"/>
              </a:lnSpc>
              <a:spcBef>
                <a:spcPts val="2400"/>
              </a:spcBef>
              <a:buFont typeface="Arial" panose="020B0604020202020204" pitchFamily="34" charset="0"/>
              <a:buNone/>
              <a:defRPr sz="9600" b="0" i="0" kern="1200">
                <a:solidFill>
                  <a:schemeClr val="tx1"/>
                </a:solidFill>
                <a:latin typeface="Arial Narrow" panose="020B0604020202020204" pitchFamily="34" charset="0"/>
                <a:ea typeface="+mn-ea"/>
                <a:cs typeface="Arial Narrow" panose="020B0604020202020204" pitchFamily="34" charset="0"/>
              </a:defRPr>
            </a:lvl3pPr>
            <a:lvl4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4pPr>
            <a:lvl5pPr marL="0" indent="0" algn="l" defTabSz="4389120" rtl="0" eaLnBrk="1" latinLnBrk="0" hangingPunct="1">
              <a:lnSpc>
                <a:spcPct val="90000"/>
              </a:lnSpc>
              <a:spcBef>
                <a:spcPts val="2400"/>
              </a:spcBef>
              <a:buFont typeface="Arial" panose="020B0604020202020204" pitchFamily="34" charset="0"/>
              <a:buNone/>
              <a:defRPr sz="8640" b="0" i="0" kern="1200">
                <a:solidFill>
                  <a:schemeClr val="tx1"/>
                </a:solidFill>
                <a:latin typeface="Arial Narrow" panose="020B0604020202020204" pitchFamily="34" charset="0"/>
                <a:ea typeface="+mn-ea"/>
                <a:cs typeface="Arial Narrow" panose="020B0604020202020204" pitchFamily="34" charset="0"/>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nSpc>
                <a:spcPct val="100000"/>
              </a:lnSpc>
              <a:spcBef>
                <a:spcPts val="0"/>
              </a:spcBef>
            </a:pPr>
            <a:r>
              <a:rPr lang="en-US" sz="11500" dirty="0">
                <a:latin typeface="Open Sans" panose="020B0606030504020204" pitchFamily="34" charset="0"/>
                <a:ea typeface="Open Sans" panose="020B0606030504020204" pitchFamily="34" charset="0"/>
                <a:cs typeface="Open Sans" panose="020B0606030504020204" pitchFamily="34" charset="0"/>
              </a:rPr>
              <a:t>Goals of Care </a:t>
            </a:r>
            <a:r>
              <a:rPr lang="en-US" sz="11500" b="0" dirty="0">
                <a:latin typeface="Open Sans" panose="020B0606030504020204" pitchFamily="34" charset="0"/>
                <a:ea typeface="Open Sans" panose="020B0606030504020204" pitchFamily="34" charset="0"/>
                <a:cs typeface="Open Sans" panose="020B0606030504020204" pitchFamily="34" charset="0"/>
              </a:rPr>
              <a:t>in </a:t>
            </a:r>
            <a:r>
              <a:rPr lang="en-US" sz="11500" dirty="0">
                <a:latin typeface="Open Sans" panose="020B0606030504020204" pitchFamily="34" charset="0"/>
                <a:ea typeface="Open Sans" panose="020B0606030504020204" pitchFamily="34" charset="0"/>
                <a:cs typeface="Open Sans" panose="020B0606030504020204" pitchFamily="34" charset="0"/>
              </a:rPr>
              <a:t>Chronic Critical Illness</a:t>
            </a:r>
            <a:r>
              <a:rPr lang="en-US" sz="11500" b="0" dirty="0">
                <a:latin typeface="Open Sans" panose="020B0606030504020204" pitchFamily="34" charset="0"/>
                <a:ea typeface="Open Sans" panose="020B0606030504020204" pitchFamily="34" charset="0"/>
                <a:cs typeface="Open Sans" panose="020B0606030504020204" pitchFamily="34" charset="0"/>
              </a:rPr>
              <a:t>: </a:t>
            </a:r>
          </a:p>
          <a:p>
            <a:pPr>
              <a:lnSpc>
                <a:spcPct val="100000"/>
              </a:lnSpc>
              <a:spcBef>
                <a:spcPts val="0"/>
              </a:spcBef>
            </a:pPr>
            <a:r>
              <a:rPr lang="en-US" sz="11500" b="0" dirty="0">
                <a:latin typeface="Open Sans" panose="020B0606030504020204" pitchFamily="34" charset="0"/>
                <a:ea typeface="Open Sans" panose="020B0606030504020204" pitchFamily="34" charset="0"/>
                <a:cs typeface="Open Sans" panose="020B0606030504020204" pitchFamily="34" charset="0"/>
              </a:rPr>
              <a:t>A </a:t>
            </a:r>
            <a:r>
              <a:rPr lang="en-US" sz="11500" dirty="0">
                <a:latin typeface="Open Sans" panose="020B0606030504020204" pitchFamily="34" charset="0"/>
                <a:ea typeface="Open Sans" panose="020B0606030504020204" pitchFamily="34" charset="0"/>
                <a:cs typeface="Open Sans" panose="020B0606030504020204" pitchFamily="34" charset="0"/>
              </a:rPr>
              <a:t>Mental Model </a:t>
            </a:r>
            <a:r>
              <a:rPr lang="en-US" sz="11500" b="0" dirty="0">
                <a:latin typeface="Open Sans" panose="020B0606030504020204" pitchFamily="34" charset="0"/>
                <a:ea typeface="Open Sans" panose="020B0606030504020204" pitchFamily="34" charset="0"/>
                <a:cs typeface="Open Sans" panose="020B0606030504020204" pitchFamily="34" charset="0"/>
              </a:rPr>
              <a:t>of </a:t>
            </a:r>
            <a:r>
              <a:rPr lang="en-US" sz="11500" dirty="0">
                <a:latin typeface="Open Sans" panose="020B0606030504020204" pitchFamily="34" charset="0"/>
                <a:ea typeface="Open Sans" panose="020B0606030504020204" pitchFamily="34" charset="0"/>
                <a:cs typeface="Open Sans" panose="020B0606030504020204" pitchFamily="34" charset="0"/>
              </a:rPr>
              <a:t>Decision-Making</a:t>
            </a:r>
            <a:r>
              <a:rPr lang="en-US" sz="11500" b="0" dirty="0">
                <a:latin typeface="Open Sans" panose="020B0606030504020204" pitchFamily="34" charset="0"/>
                <a:ea typeface="Open Sans" panose="020B0606030504020204" pitchFamily="34" charset="0"/>
                <a:cs typeface="Open Sans" panose="020B0606030504020204" pitchFamily="34" charset="0"/>
              </a:rPr>
              <a:t> </a:t>
            </a:r>
          </a:p>
        </p:txBody>
      </p:sp>
      <p:sp>
        <p:nvSpPr>
          <p:cNvPr id="17" name="Text Placeholder 13">
            <a:extLst>
              <a:ext uri="{FF2B5EF4-FFF2-40B4-BE49-F238E27FC236}">
                <a16:creationId xmlns:a16="http://schemas.microsoft.com/office/drawing/2014/main" id="{BBD1A530-DD7F-ED45-9414-7EBE476E5FD4}"/>
              </a:ext>
            </a:extLst>
          </p:cNvPr>
          <p:cNvSpPr txBox="1">
            <a:spLocks/>
          </p:cNvSpPr>
          <p:nvPr/>
        </p:nvSpPr>
        <p:spPr>
          <a:xfrm>
            <a:off x="-1" y="3342036"/>
            <a:ext cx="43819366" cy="204671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lgn="ctr">
              <a:lnSpc>
                <a:spcPct val="100000"/>
              </a:lnSpc>
              <a:spcBef>
                <a:spcPts val="600"/>
              </a:spcBef>
            </a:pPr>
            <a:r>
              <a:rPr lang="en-CA" sz="4400" b="1" u="sng" dirty="0">
                <a:solidFill>
                  <a:schemeClr val="bg2"/>
                </a:solidFill>
              </a:rPr>
              <a:t>Sarah K. Andersen MD</a:t>
            </a:r>
            <a:r>
              <a:rPr lang="en-CA" sz="4400" b="1" u="sng" baseline="30000" dirty="0">
                <a:solidFill>
                  <a:schemeClr val="bg2"/>
                </a:solidFill>
              </a:rPr>
              <a:t>1</a:t>
            </a:r>
            <a:r>
              <a:rPr lang="en-CA" sz="4400" dirty="0">
                <a:solidFill>
                  <a:schemeClr val="bg2"/>
                </a:solidFill>
              </a:rPr>
              <a:t>, Yanran Yang PhD</a:t>
            </a:r>
            <a:r>
              <a:rPr lang="en-CA" sz="4400" baseline="30000" dirty="0">
                <a:solidFill>
                  <a:schemeClr val="bg2"/>
                </a:solidFill>
              </a:rPr>
              <a:t>2</a:t>
            </a:r>
            <a:r>
              <a:rPr lang="en-CA" sz="4400" dirty="0">
                <a:solidFill>
                  <a:schemeClr val="bg2"/>
                </a:solidFill>
              </a:rPr>
              <a:t>, Baruch Fischhoff PhD</a:t>
            </a:r>
            <a:r>
              <a:rPr lang="en-CA" sz="4400" baseline="30000" dirty="0">
                <a:solidFill>
                  <a:schemeClr val="bg2"/>
                </a:solidFill>
              </a:rPr>
              <a:t>2</a:t>
            </a:r>
            <a:r>
              <a:rPr lang="en-CA" sz="4400" dirty="0">
                <a:solidFill>
                  <a:schemeClr val="bg2"/>
                </a:solidFill>
              </a:rPr>
              <a:t>; </a:t>
            </a:r>
            <a:r>
              <a:rPr lang="en-US" sz="4400" dirty="0">
                <a:solidFill>
                  <a:schemeClr val="bg2"/>
                </a:solidFill>
              </a:rPr>
              <a:t>Douglas B. White MD, MAS</a:t>
            </a:r>
            <a:r>
              <a:rPr lang="en-US" sz="4400" baseline="30000" dirty="0">
                <a:solidFill>
                  <a:schemeClr val="bg2"/>
                </a:solidFill>
              </a:rPr>
              <a:t>1</a:t>
            </a:r>
          </a:p>
          <a:p>
            <a:pPr algn="ctr">
              <a:lnSpc>
                <a:spcPct val="100000"/>
              </a:lnSpc>
              <a:spcBef>
                <a:spcPts val="600"/>
              </a:spcBef>
            </a:pPr>
            <a:r>
              <a:rPr lang="en-US" sz="3600" baseline="30000" dirty="0">
                <a:solidFill>
                  <a:schemeClr val="bg2"/>
                </a:solidFill>
              </a:rPr>
              <a:t>1</a:t>
            </a:r>
            <a:r>
              <a:rPr lang="en-CA" sz="3600" dirty="0">
                <a:solidFill>
                  <a:schemeClr val="bg2"/>
                </a:solidFill>
              </a:rPr>
              <a:t>CRISMA </a:t>
            </a:r>
            <a:r>
              <a:rPr lang="en-US" sz="3600" dirty="0">
                <a:solidFill>
                  <a:schemeClr val="bg2"/>
                </a:solidFill>
              </a:rPr>
              <a:t>, Department of Critical Care Medicine, University of Pittsburgh; </a:t>
            </a:r>
            <a:r>
              <a:rPr lang="en-US" sz="3600" baseline="30000" dirty="0">
                <a:solidFill>
                  <a:schemeClr val="bg2"/>
                </a:solidFill>
              </a:rPr>
              <a:t>2</a:t>
            </a:r>
            <a:r>
              <a:rPr lang="en-US" sz="3600" dirty="0">
                <a:solidFill>
                  <a:schemeClr val="bg2"/>
                </a:solidFill>
              </a:rPr>
              <a:t>Department of Engineering and Public Policy, Carnegie Mellon University</a:t>
            </a:r>
            <a:endParaRPr lang="en-CA" sz="4000" dirty="0">
              <a:solidFill>
                <a:schemeClr val="bg2"/>
              </a:solidFill>
            </a:endParaRPr>
          </a:p>
        </p:txBody>
      </p:sp>
      <p:sp>
        <p:nvSpPr>
          <p:cNvPr id="11" name="Rectangle 10">
            <a:extLst>
              <a:ext uri="{FF2B5EF4-FFF2-40B4-BE49-F238E27FC236}">
                <a16:creationId xmlns:a16="http://schemas.microsoft.com/office/drawing/2014/main" id="{BA5D9502-961B-E1B2-D8BB-08197EC25DF1}"/>
              </a:ext>
            </a:extLst>
          </p:cNvPr>
          <p:cNvSpPr/>
          <p:nvPr/>
        </p:nvSpPr>
        <p:spPr>
          <a:xfrm>
            <a:off x="0" y="31931879"/>
            <a:ext cx="43891200" cy="98652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8A763979-850C-8BAA-F04E-768828CA7043}"/>
              </a:ext>
            </a:extLst>
          </p:cNvPr>
          <p:cNvGrpSpPr/>
          <p:nvPr/>
        </p:nvGrpSpPr>
        <p:grpSpPr>
          <a:xfrm>
            <a:off x="235779" y="16276345"/>
            <a:ext cx="10527302" cy="5946477"/>
            <a:chOff x="366407" y="17103661"/>
            <a:chExt cx="10527302" cy="5946477"/>
          </a:xfrm>
        </p:grpSpPr>
        <p:sp>
          <p:nvSpPr>
            <p:cNvPr id="4" name="Text Placeholder 13">
              <a:extLst>
                <a:ext uri="{FF2B5EF4-FFF2-40B4-BE49-F238E27FC236}">
                  <a16:creationId xmlns:a16="http://schemas.microsoft.com/office/drawing/2014/main" id="{7C14AD94-7B96-FC77-D34C-FA7C0D1B990E}"/>
                </a:ext>
              </a:extLst>
            </p:cNvPr>
            <p:cNvSpPr txBox="1">
              <a:spLocks/>
            </p:cNvSpPr>
            <p:nvPr/>
          </p:nvSpPr>
          <p:spPr>
            <a:xfrm>
              <a:off x="451200" y="18371934"/>
              <a:ext cx="10442509" cy="467820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742950" indent="-742950">
                <a:lnSpc>
                  <a:spcPct val="100000"/>
                </a:lnSpc>
                <a:spcBef>
                  <a:spcPts val="2400"/>
                </a:spcBef>
                <a:buFont typeface="+mj-lt"/>
                <a:buAutoNum type="arabicPeriod"/>
              </a:pPr>
              <a:r>
                <a:rPr lang="en-CA" sz="4000" b="1" dirty="0">
                  <a:latin typeface="Open Sans" panose="020B0606030504020204" pitchFamily="34" charset="0"/>
                  <a:ea typeface="Open Sans" panose="020B0606030504020204" pitchFamily="34" charset="0"/>
                  <a:cs typeface="Open Sans" panose="020B0606030504020204" pitchFamily="34" charset="0"/>
                </a:rPr>
                <a:t>How do goals of care decisions get made in CCI?</a:t>
              </a:r>
            </a:p>
            <a:p>
              <a:pPr marL="742950" indent="-742950">
                <a:lnSpc>
                  <a:spcPct val="100000"/>
                </a:lnSpc>
                <a:spcBef>
                  <a:spcPts val="2400"/>
                </a:spcBef>
                <a:buFont typeface="+mj-lt"/>
                <a:buAutoNum type="arabicPeriod"/>
              </a:pPr>
              <a:r>
                <a:rPr lang="en-CA" sz="4000" b="1" dirty="0">
                  <a:latin typeface="Open Sans" panose="020B0606030504020204" pitchFamily="34" charset="0"/>
                  <a:ea typeface="Open Sans" panose="020B0606030504020204" pitchFamily="34" charset="0"/>
                  <a:cs typeface="Open Sans" panose="020B0606030504020204" pitchFamily="34" charset="0"/>
                </a:rPr>
                <a:t>How do cultural norms and health system structure influence goals of care decisions for CCI patients? </a:t>
              </a:r>
              <a:endParaRPr lang="en-US" sz="4000" b="1" dirty="0">
                <a:latin typeface="Open Sans" panose="020B0606030504020204" pitchFamily="34" charset="0"/>
                <a:ea typeface="Open Sans" panose="020B0606030504020204" pitchFamily="34" charset="0"/>
                <a:cs typeface="Open Sans" panose="020B0606030504020204" pitchFamily="34" charset="0"/>
              </a:endParaRPr>
            </a:p>
            <a:p>
              <a:pPr>
                <a:lnSpc>
                  <a:spcPct val="100000"/>
                </a:lnSpc>
                <a:spcBef>
                  <a:spcPts val="0"/>
                </a:spcBef>
              </a:pP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05E0310E-0BE4-F1B3-5617-BFF3A8E0AF2F}"/>
                </a:ext>
              </a:extLst>
            </p:cNvPr>
            <p:cNvSpPr txBox="1"/>
            <p:nvPr/>
          </p:nvSpPr>
          <p:spPr>
            <a:xfrm>
              <a:off x="783673" y="17174785"/>
              <a:ext cx="9859005" cy="1107996"/>
            </a:xfrm>
            <a:prstGeom prst="rect">
              <a:avLst/>
            </a:prstGeom>
            <a:noFill/>
          </p:spPr>
          <p:txBody>
            <a:bodyPr wrap="square" rtlCol="0">
              <a:spAutoFit/>
            </a:bodyPr>
            <a:lstStyle/>
            <a:p>
              <a:r>
                <a:rPr lang="en-US" sz="6600" u="sng" dirty="0">
                  <a:latin typeface="Century Gothic" panose="020B0502020202020204" pitchFamily="34" charset="0"/>
                </a:rPr>
                <a:t>Research Questions</a:t>
              </a:r>
            </a:p>
          </p:txBody>
        </p:sp>
        <p:sp>
          <p:nvSpPr>
            <p:cNvPr id="12" name="Frame 11">
              <a:extLst>
                <a:ext uri="{FF2B5EF4-FFF2-40B4-BE49-F238E27FC236}">
                  <a16:creationId xmlns:a16="http://schemas.microsoft.com/office/drawing/2014/main" id="{6D9830A2-236D-7F4A-3D1C-3CFC765EF707}"/>
                </a:ext>
              </a:extLst>
            </p:cNvPr>
            <p:cNvSpPr/>
            <p:nvPr/>
          </p:nvSpPr>
          <p:spPr>
            <a:xfrm>
              <a:off x="366407" y="17103661"/>
              <a:ext cx="10497536" cy="5324797"/>
            </a:xfrm>
            <a:prstGeom prst="frame">
              <a:avLst>
                <a:gd name="adj1" fmla="val 12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Text Placeholder 13">
            <a:extLst>
              <a:ext uri="{FF2B5EF4-FFF2-40B4-BE49-F238E27FC236}">
                <a16:creationId xmlns:a16="http://schemas.microsoft.com/office/drawing/2014/main" id="{35B909B5-A95F-F5FA-D1A7-F52F9C63ED31}"/>
              </a:ext>
            </a:extLst>
          </p:cNvPr>
          <p:cNvSpPr txBox="1">
            <a:spLocks/>
          </p:cNvSpPr>
          <p:nvPr/>
        </p:nvSpPr>
        <p:spPr>
          <a:xfrm>
            <a:off x="33100962" y="19980000"/>
            <a:ext cx="10361955" cy="664797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Characterize physician thresholds </a:t>
            </a:r>
            <a:r>
              <a:rPr lang="en-US" sz="3600" dirty="0">
                <a:latin typeface="Open Sans" panose="020B0606030504020204" pitchFamily="34" charset="0"/>
                <a:ea typeface="Open Sans" panose="020B0606030504020204" pitchFamily="34" charset="0"/>
                <a:cs typeface="Open Sans" panose="020B0606030504020204" pitchFamily="34" charset="0"/>
              </a:rPr>
              <a:t>for goals of care decision-making</a:t>
            </a:r>
          </a:p>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Compare mental models </a:t>
            </a:r>
            <a:r>
              <a:rPr lang="en-US" sz="3600" dirty="0">
                <a:latin typeface="Open Sans" panose="020B0606030504020204" pitchFamily="34" charset="0"/>
                <a:ea typeface="Open Sans" panose="020B0606030504020204" pitchFamily="34" charset="0"/>
                <a:cs typeface="Open Sans" panose="020B0606030504020204" pitchFamily="34" charset="0"/>
              </a:rPr>
              <a:t>across health regions, countries</a:t>
            </a:r>
          </a:p>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Understand the mental models </a:t>
            </a:r>
            <a:r>
              <a:rPr lang="en-US" sz="3600" dirty="0">
                <a:latin typeface="Open Sans" panose="020B0606030504020204" pitchFamily="34" charset="0"/>
                <a:ea typeface="Open Sans" panose="020B0606030504020204" pitchFamily="34" charset="0"/>
                <a:cs typeface="Open Sans" panose="020B0606030504020204" pitchFamily="34" charset="0"/>
              </a:rPr>
              <a:t>of other HCPs, patients and families</a:t>
            </a:r>
          </a:p>
          <a:p>
            <a:pPr marL="571500" indent="-571500">
              <a:lnSpc>
                <a:spcPct val="100000"/>
              </a:lnSpc>
              <a:spcBef>
                <a:spcPts val="2400"/>
              </a:spcBef>
              <a:buFont typeface="Arial" panose="020B0604020202020204" pitchFamily="34" charset="0"/>
              <a:buChar char="•"/>
            </a:pPr>
            <a:r>
              <a:rPr lang="en-US" sz="3600" b="1" dirty="0">
                <a:latin typeface="Open Sans" panose="020B0606030504020204" pitchFamily="34" charset="0"/>
                <a:ea typeface="Open Sans" panose="020B0606030504020204" pitchFamily="34" charset="0"/>
                <a:cs typeface="Open Sans" panose="020B0606030504020204" pitchFamily="34" charset="0"/>
              </a:rPr>
              <a:t>Design interventions </a:t>
            </a:r>
            <a:r>
              <a:rPr lang="en-US" sz="3600" dirty="0">
                <a:latin typeface="Open Sans" panose="020B0606030504020204" pitchFamily="34" charset="0"/>
                <a:ea typeface="Open Sans" panose="020B0606030504020204" pitchFamily="34" charset="0"/>
                <a:cs typeface="Open Sans" panose="020B0606030504020204" pitchFamily="34" charset="0"/>
              </a:rPr>
              <a:t>to address barriers to shared decision-making in CCI</a:t>
            </a:r>
          </a:p>
          <a:p>
            <a:pPr>
              <a:lnSpc>
                <a:spcPct val="100000"/>
              </a:lnSpc>
              <a:spcBef>
                <a:spcPts val="0"/>
              </a:spcBef>
            </a:pP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TextBox 15">
            <a:extLst>
              <a:ext uri="{FF2B5EF4-FFF2-40B4-BE49-F238E27FC236}">
                <a16:creationId xmlns:a16="http://schemas.microsoft.com/office/drawing/2014/main" id="{AFA656D2-A0F6-2F88-E1E2-D4512661E769}"/>
              </a:ext>
            </a:extLst>
          </p:cNvPr>
          <p:cNvSpPr txBox="1"/>
          <p:nvPr/>
        </p:nvSpPr>
        <p:spPr>
          <a:xfrm>
            <a:off x="33293466" y="18739925"/>
            <a:ext cx="9859005" cy="1195495"/>
          </a:xfrm>
          <a:prstGeom prst="rect">
            <a:avLst/>
          </a:prstGeom>
          <a:noFill/>
        </p:spPr>
        <p:txBody>
          <a:bodyPr wrap="square" rtlCol="0">
            <a:spAutoFit/>
          </a:bodyPr>
          <a:lstStyle/>
          <a:p>
            <a:r>
              <a:rPr lang="en-US" sz="7200" u="sng" dirty="0">
                <a:latin typeface="Century Gothic" panose="020B0502020202020204" pitchFamily="34" charset="0"/>
              </a:rPr>
              <a:t>Next Steps</a:t>
            </a:r>
          </a:p>
        </p:txBody>
      </p:sp>
      <p:sp>
        <p:nvSpPr>
          <p:cNvPr id="22" name="TextBox 21">
            <a:extLst>
              <a:ext uri="{FF2B5EF4-FFF2-40B4-BE49-F238E27FC236}">
                <a16:creationId xmlns:a16="http://schemas.microsoft.com/office/drawing/2014/main" id="{4479B907-D683-8DEB-488F-8255DFE6DC35}"/>
              </a:ext>
            </a:extLst>
          </p:cNvPr>
          <p:cNvSpPr txBox="1"/>
          <p:nvPr/>
        </p:nvSpPr>
        <p:spPr>
          <a:xfrm>
            <a:off x="171450" y="32147254"/>
            <a:ext cx="35690174" cy="646331"/>
          </a:xfrm>
          <a:prstGeom prst="rect">
            <a:avLst/>
          </a:prstGeom>
          <a:noFill/>
        </p:spPr>
        <p:txBody>
          <a:bodyPr wrap="square">
            <a:spAutoFit/>
          </a:bodyPr>
          <a:lstStyle/>
          <a:p>
            <a:pPr eaLnBrk="1" hangingPunct="1"/>
            <a:r>
              <a:rPr lang="en-US" sz="3600" dirty="0">
                <a:solidFill>
                  <a:schemeClr val="bg2"/>
                </a:solidFill>
                <a:latin typeface="Verdana" charset="0"/>
                <a:cs typeface="Verdana" charset="0"/>
              </a:rPr>
              <a:t>Dr. Andersen is Funded by </a:t>
            </a:r>
            <a:r>
              <a:rPr lang="en-US" sz="3600" dirty="0">
                <a:solidFill>
                  <a:schemeClr val="bg2"/>
                </a:solidFill>
                <a:latin typeface="Verdana"/>
                <a:cs typeface="Verdana"/>
              </a:rPr>
              <a:t>the National Institutes of Health </a:t>
            </a:r>
            <a:r>
              <a:rPr lang="en-US" sz="3600" dirty="0">
                <a:solidFill>
                  <a:schemeClr val="bg2"/>
                </a:solidFill>
                <a:latin typeface="Verdana" charset="0"/>
                <a:cs typeface="Verdana" charset="0"/>
              </a:rPr>
              <a:t>(</a:t>
            </a:r>
            <a:r>
              <a:rPr lang="en-US" sz="3600" dirty="0">
                <a:solidFill>
                  <a:schemeClr val="bg2"/>
                </a:solidFill>
                <a:latin typeface="Verdana"/>
                <a:cs typeface="Verdana"/>
              </a:rPr>
              <a:t>T32HL007820) </a:t>
            </a:r>
            <a:endParaRPr lang="en-US" sz="3600" dirty="0">
              <a:solidFill>
                <a:schemeClr val="bg2"/>
              </a:solidFill>
              <a:latin typeface="Verdana" charset="0"/>
              <a:cs typeface="Verdana" charset="0"/>
            </a:endParaRPr>
          </a:p>
        </p:txBody>
      </p:sp>
      <p:sp>
        <p:nvSpPr>
          <p:cNvPr id="25" name="TextBox 24">
            <a:extLst>
              <a:ext uri="{FF2B5EF4-FFF2-40B4-BE49-F238E27FC236}">
                <a16:creationId xmlns:a16="http://schemas.microsoft.com/office/drawing/2014/main" id="{3FAFE882-6B04-3781-EBBD-0AC103A4D94B}"/>
              </a:ext>
            </a:extLst>
          </p:cNvPr>
          <p:cNvSpPr txBox="1"/>
          <p:nvPr/>
        </p:nvSpPr>
        <p:spPr>
          <a:xfrm>
            <a:off x="39367691" y="32147254"/>
            <a:ext cx="4781635" cy="646331"/>
          </a:xfrm>
          <a:prstGeom prst="rect">
            <a:avLst/>
          </a:prstGeom>
          <a:noFill/>
        </p:spPr>
        <p:txBody>
          <a:bodyPr wrap="square">
            <a:spAutoFit/>
          </a:bodyPr>
          <a:lstStyle/>
          <a:p>
            <a:pPr eaLnBrk="1" hangingPunct="1"/>
            <a:r>
              <a:rPr lang="en-US" sz="3600" dirty="0">
                <a:solidFill>
                  <a:schemeClr val="bg2"/>
                </a:solidFill>
                <a:latin typeface="Verdana" charset="0"/>
                <a:cs typeface="Verdana" charset="0"/>
              </a:rPr>
              <a:t>SKA33@pitt.edu</a:t>
            </a:r>
          </a:p>
        </p:txBody>
      </p:sp>
      <p:pic>
        <p:nvPicPr>
          <p:cNvPr id="26" name="Picture 25">
            <a:extLst>
              <a:ext uri="{FF2B5EF4-FFF2-40B4-BE49-F238E27FC236}">
                <a16:creationId xmlns:a16="http://schemas.microsoft.com/office/drawing/2014/main" id="{736C02A2-5AC1-B4BC-C3F2-2A87C31DD70B}"/>
              </a:ext>
            </a:extLst>
          </p:cNvPr>
          <p:cNvPicPr>
            <a:picLocks noChangeAspect="1"/>
          </p:cNvPicPr>
          <p:nvPr/>
        </p:nvPicPr>
        <p:blipFill>
          <a:blip r:embed="rId3"/>
          <a:stretch>
            <a:fillRect/>
          </a:stretch>
        </p:blipFill>
        <p:spPr>
          <a:xfrm>
            <a:off x="36230389" y="30407227"/>
            <a:ext cx="4750156" cy="1163229"/>
          </a:xfrm>
          <a:prstGeom prst="rect">
            <a:avLst/>
          </a:prstGeom>
          <a:solidFill>
            <a:schemeClr val="bg1"/>
          </a:solidFill>
        </p:spPr>
      </p:pic>
      <p:pic>
        <p:nvPicPr>
          <p:cNvPr id="79" name="Picture 78">
            <a:extLst>
              <a:ext uri="{FF2B5EF4-FFF2-40B4-BE49-F238E27FC236}">
                <a16:creationId xmlns:a16="http://schemas.microsoft.com/office/drawing/2014/main" id="{C542D633-E2EF-AF59-CD90-2D8159AD58A0}"/>
              </a:ext>
            </a:extLst>
          </p:cNvPr>
          <p:cNvPicPr>
            <a:picLocks noChangeAspect="1"/>
          </p:cNvPicPr>
          <p:nvPr/>
        </p:nvPicPr>
        <p:blipFill>
          <a:blip r:embed="rId4"/>
          <a:stretch>
            <a:fillRect/>
          </a:stretch>
        </p:blipFill>
        <p:spPr>
          <a:xfrm>
            <a:off x="34188400" y="29569480"/>
            <a:ext cx="2041989" cy="2041989"/>
          </a:xfrm>
          <a:prstGeom prst="rect">
            <a:avLst/>
          </a:prstGeom>
        </p:spPr>
      </p:pic>
      <p:pic>
        <p:nvPicPr>
          <p:cNvPr id="19" name="Picture 18">
            <a:extLst>
              <a:ext uri="{FF2B5EF4-FFF2-40B4-BE49-F238E27FC236}">
                <a16:creationId xmlns:a16="http://schemas.microsoft.com/office/drawing/2014/main" id="{FDBE22D8-D43E-39B3-7DFF-71591DCEBDE6}"/>
              </a:ext>
            </a:extLst>
          </p:cNvPr>
          <p:cNvPicPr>
            <a:picLocks noChangeAspect="1"/>
          </p:cNvPicPr>
          <p:nvPr/>
        </p:nvPicPr>
        <p:blipFill>
          <a:blip r:embed="rId5"/>
          <a:stretch>
            <a:fillRect/>
          </a:stretch>
        </p:blipFill>
        <p:spPr>
          <a:xfrm>
            <a:off x="12581620" y="7649571"/>
            <a:ext cx="18929831" cy="13142163"/>
          </a:xfrm>
          <a:prstGeom prst="rect">
            <a:avLst/>
          </a:prstGeom>
        </p:spPr>
      </p:pic>
      <p:pic>
        <p:nvPicPr>
          <p:cNvPr id="13" name="Picture 12">
            <a:extLst>
              <a:ext uri="{FF2B5EF4-FFF2-40B4-BE49-F238E27FC236}">
                <a16:creationId xmlns:a16="http://schemas.microsoft.com/office/drawing/2014/main" id="{B47DF04E-157B-7562-38EB-6CE229E9A892}"/>
              </a:ext>
            </a:extLst>
          </p:cNvPr>
          <p:cNvPicPr>
            <a:picLocks noChangeAspect="1"/>
          </p:cNvPicPr>
          <p:nvPr/>
        </p:nvPicPr>
        <p:blipFill>
          <a:blip r:embed="rId6"/>
          <a:stretch>
            <a:fillRect/>
          </a:stretch>
        </p:blipFill>
        <p:spPr>
          <a:xfrm>
            <a:off x="11272236" y="21849883"/>
            <a:ext cx="11380732" cy="9350010"/>
          </a:xfrm>
          <a:prstGeom prst="rect">
            <a:avLst/>
          </a:prstGeom>
        </p:spPr>
      </p:pic>
      <p:sp>
        <p:nvSpPr>
          <p:cNvPr id="20" name="Text Placeholder 13">
            <a:extLst>
              <a:ext uri="{FF2B5EF4-FFF2-40B4-BE49-F238E27FC236}">
                <a16:creationId xmlns:a16="http://schemas.microsoft.com/office/drawing/2014/main" id="{F1266D31-5A24-F736-A197-85D88A132D93}"/>
              </a:ext>
            </a:extLst>
          </p:cNvPr>
          <p:cNvSpPr txBox="1">
            <a:spLocks/>
          </p:cNvSpPr>
          <p:nvPr/>
        </p:nvSpPr>
        <p:spPr>
          <a:xfrm>
            <a:off x="49916" y="21993074"/>
            <a:ext cx="10944651" cy="3631763"/>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571500" indent="-571500">
              <a:lnSpc>
                <a:spcPct val="100000"/>
              </a:lnSpc>
              <a:spcBef>
                <a:spcPts val="2400"/>
              </a:spcBef>
              <a:buFont typeface="Arial" panose="020B0604020202020204" pitchFamily="34" charset="0"/>
              <a:buChar char="•"/>
            </a:pPr>
            <a:endParaRPr lang="en-US" sz="4000" dirty="0">
              <a:latin typeface="Open Sans" panose="020B0606030504020204" pitchFamily="34" charset="0"/>
              <a:ea typeface="Open Sans" panose="020B0606030504020204" pitchFamily="34" charset="0"/>
              <a:cs typeface="Open Sans" panose="020B0606030504020204" pitchFamily="34" charset="0"/>
            </a:endParaRP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rPr>
              <a:t>Mental model </a:t>
            </a:r>
            <a:r>
              <a:rPr lang="en-US" sz="3600" dirty="0">
                <a:latin typeface="Open Sans" panose="020B0606030504020204" pitchFamily="34" charset="0"/>
                <a:ea typeface="Open Sans" panose="020B0606030504020204" pitchFamily="34" charset="0"/>
                <a:cs typeface="Open Sans" panose="020B0606030504020204" pitchFamily="34" charset="0"/>
                <a:sym typeface="Wingdings" pitchFamily="2" charset="2"/>
              </a:rPr>
              <a:t> decisions &amp; behavior</a:t>
            </a:r>
          </a:p>
          <a:p>
            <a:pPr marL="571500" indent="-571500">
              <a:lnSpc>
                <a:spcPct val="100000"/>
              </a:lnSpc>
              <a:spcBef>
                <a:spcPts val="2400"/>
              </a:spcBef>
              <a:buFont typeface="Arial" panose="020B0604020202020204" pitchFamily="34" charset="0"/>
              <a:buChar char="•"/>
            </a:pPr>
            <a:r>
              <a:rPr lang="en-US" sz="3600" dirty="0">
                <a:latin typeface="Open Sans" panose="020B0606030504020204" pitchFamily="34" charset="0"/>
                <a:ea typeface="Open Sans" panose="020B0606030504020204" pitchFamily="34" charset="0"/>
                <a:cs typeface="Open Sans" panose="020B0606030504020204" pitchFamily="34" charset="0"/>
                <a:sym typeface="Wingdings" pitchFamily="2" charset="2"/>
              </a:rPr>
              <a:t>Mental modeling  A rigorous qualitative method</a:t>
            </a:r>
            <a:r>
              <a:rPr lang="en-US" sz="3600" baseline="30000" dirty="0">
                <a:latin typeface="Open Sans" panose="020B0606030504020204" pitchFamily="34" charset="0"/>
                <a:ea typeface="Open Sans" panose="020B0606030504020204" pitchFamily="34" charset="0"/>
                <a:cs typeface="Open Sans" panose="020B0606030504020204" pitchFamily="34" charset="0"/>
                <a:sym typeface="Wingdings" pitchFamily="2" charset="2"/>
              </a:rPr>
              <a:t>3</a:t>
            </a:r>
            <a:endParaRPr lang="en-US" sz="3600" baseline="30000"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0">
            <a:extLst>
              <a:ext uri="{FF2B5EF4-FFF2-40B4-BE49-F238E27FC236}">
                <a16:creationId xmlns:a16="http://schemas.microsoft.com/office/drawing/2014/main" id="{73B65A14-ED4C-8819-BE73-2F6CE9E71635}"/>
              </a:ext>
            </a:extLst>
          </p:cNvPr>
          <p:cNvSpPr txBox="1"/>
          <p:nvPr/>
        </p:nvSpPr>
        <p:spPr>
          <a:xfrm>
            <a:off x="500822" y="21644685"/>
            <a:ext cx="9859005" cy="1200329"/>
          </a:xfrm>
          <a:prstGeom prst="rect">
            <a:avLst/>
          </a:prstGeom>
          <a:noFill/>
        </p:spPr>
        <p:txBody>
          <a:bodyPr wrap="square" rtlCol="0">
            <a:spAutoFit/>
          </a:bodyPr>
          <a:lstStyle/>
          <a:p>
            <a:r>
              <a:rPr lang="en-US" sz="7200" u="sng" dirty="0">
                <a:latin typeface="Century Gothic" panose="020B0502020202020204" pitchFamily="34" charset="0"/>
              </a:rPr>
              <a:t>Mental Models</a:t>
            </a:r>
          </a:p>
        </p:txBody>
      </p:sp>
      <p:sp>
        <p:nvSpPr>
          <p:cNvPr id="23" name="Text Placeholder 13">
            <a:extLst>
              <a:ext uri="{FF2B5EF4-FFF2-40B4-BE49-F238E27FC236}">
                <a16:creationId xmlns:a16="http://schemas.microsoft.com/office/drawing/2014/main" id="{6D3E1E58-BEE2-A312-37A0-283A3EBBE80D}"/>
              </a:ext>
            </a:extLst>
          </p:cNvPr>
          <p:cNvSpPr txBox="1">
            <a:spLocks/>
          </p:cNvSpPr>
          <p:nvPr/>
        </p:nvSpPr>
        <p:spPr>
          <a:xfrm>
            <a:off x="33414750" y="27006250"/>
            <a:ext cx="9956865" cy="2708434"/>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a:spcBef>
                <a:spcPts val="1200"/>
              </a:spcBef>
            </a:pPr>
            <a:r>
              <a:rPr lang="en-CA" sz="2000" baseline="30000" dirty="0">
                <a:latin typeface="Open Sans" panose="020B0606030504020204" pitchFamily="34" charset="0"/>
                <a:ea typeface="Open Sans" panose="020B0606030504020204" pitchFamily="34" charset="0"/>
                <a:cs typeface="Open Sans" panose="020B0606030504020204" pitchFamily="34" charset="0"/>
              </a:rPr>
              <a:t>1 </a:t>
            </a:r>
            <a:r>
              <a:rPr lang="en-CA" sz="2000" dirty="0">
                <a:latin typeface="Open Sans" panose="020B0606030504020204" pitchFamily="34" charset="0"/>
                <a:ea typeface="Open Sans" panose="020B0606030504020204" pitchFamily="34" charset="0"/>
                <a:cs typeface="Open Sans" panose="020B0606030504020204" pitchFamily="34" charset="0"/>
              </a:rPr>
              <a:t>Nelson, J. E., et al. (2010). "Chronic critical illness." </a:t>
            </a:r>
            <a:r>
              <a:rPr lang="en-CA" sz="2000" u="sng" dirty="0">
                <a:latin typeface="Open Sans" panose="020B0606030504020204" pitchFamily="34" charset="0"/>
                <a:ea typeface="Open Sans" panose="020B0606030504020204" pitchFamily="34" charset="0"/>
                <a:cs typeface="Open Sans" panose="020B0606030504020204" pitchFamily="34" charset="0"/>
              </a:rPr>
              <a:t>Am J Respir Crit Care Med</a:t>
            </a:r>
            <a:r>
              <a:rPr lang="en-CA" sz="2000" dirty="0">
                <a:latin typeface="Open Sans" panose="020B0606030504020204" pitchFamily="34" charset="0"/>
                <a:ea typeface="Open Sans" panose="020B0606030504020204" pitchFamily="34" charset="0"/>
                <a:cs typeface="Open Sans" panose="020B0606030504020204" pitchFamily="34" charset="0"/>
              </a:rPr>
              <a:t> </a:t>
            </a:r>
            <a:r>
              <a:rPr lang="en-CA" sz="2000" b="1" dirty="0">
                <a:latin typeface="Open Sans" panose="020B0606030504020204" pitchFamily="34" charset="0"/>
                <a:ea typeface="Open Sans" panose="020B0606030504020204" pitchFamily="34" charset="0"/>
                <a:cs typeface="Open Sans" panose="020B0606030504020204" pitchFamily="34" charset="0"/>
              </a:rPr>
              <a:t>182</a:t>
            </a:r>
            <a:r>
              <a:rPr lang="en-CA" sz="2000" dirty="0">
                <a:latin typeface="Open Sans" panose="020B0606030504020204" pitchFamily="34" charset="0"/>
                <a:ea typeface="Open Sans" panose="020B0606030504020204" pitchFamily="34" charset="0"/>
                <a:cs typeface="Open Sans" panose="020B0606030504020204" pitchFamily="34" charset="0"/>
              </a:rPr>
              <a:t>(4): 446-454.</a:t>
            </a:r>
            <a:endParaRPr lang="en-CA" sz="2000" baseline="30000" dirty="0">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CA" sz="2000" baseline="30000" dirty="0">
                <a:latin typeface="Open Sans" panose="020B0606030504020204" pitchFamily="34" charset="0"/>
                <a:ea typeface="Open Sans" panose="020B0606030504020204" pitchFamily="34" charset="0"/>
                <a:cs typeface="Open Sans" panose="020B0606030504020204" pitchFamily="34" charset="0"/>
              </a:rPr>
              <a:t>2 </a:t>
            </a:r>
            <a:r>
              <a:rPr lang="en-CA" sz="2000" dirty="0">
                <a:latin typeface="Open Sans" panose="020B0606030504020204" pitchFamily="34" charset="0"/>
                <a:ea typeface="Open Sans" panose="020B0606030504020204" pitchFamily="34" charset="0"/>
                <a:cs typeface="Open Sans" panose="020B0606030504020204" pitchFamily="34" charset="0"/>
              </a:rPr>
              <a:t>Cox, C. E., et al. (2009). "Expectations and outcomes of prolonged mechanical ventilation." </a:t>
            </a:r>
            <a:r>
              <a:rPr lang="en-CA" sz="2000" u="sng" dirty="0">
                <a:latin typeface="Open Sans" panose="020B0606030504020204" pitchFamily="34" charset="0"/>
                <a:ea typeface="Open Sans" panose="020B0606030504020204" pitchFamily="34" charset="0"/>
                <a:cs typeface="Open Sans" panose="020B0606030504020204" pitchFamily="34" charset="0"/>
              </a:rPr>
              <a:t>Crit Care Med</a:t>
            </a:r>
            <a:r>
              <a:rPr lang="en-CA" sz="2000" dirty="0">
                <a:latin typeface="Open Sans" panose="020B0606030504020204" pitchFamily="34" charset="0"/>
                <a:ea typeface="Open Sans" panose="020B0606030504020204" pitchFamily="34" charset="0"/>
                <a:cs typeface="Open Sans" panose="020B0606030504020204" pitchFamily="34" charset="0"/>
              </a:rPr>
              <a:t> </a:t>
            </a:r>
            <a:r>
              <a:rPr lang="en-CA" sz="2000" b="1" dirty="0">
                <a:latin typeface="Open Sans" panose="020B0606030504020204" pitchFamily="34" charset="0"/>
                <a:ea typeface="Open Sans" panose="020B0606030504020204" pitchFamily="34" charset="0"/>
                <a:cs typeface="Open Sans" panose="020B0606030504020204" pitchFamily="34" charset="0"/>
              </a:rPr>
              <a:t>37</a:t>
            </a:r>
            <a:r>
              <a:rPr lang="en-CA" sz="2000" dirty="0">
                <a:latin typeface="Open Sans" panose="020B0606030504020204" pitchFamily="34" charset="0"/>
                <a:ea typeface="Open Sans" panose="020B0606030504020204" pitchFamily="34" charset="0"/>
                <a:cs typeface="Open Sans" panose="020B0606030504020204" pitchFamily="34" charset="0"/>
              </a:rPr>
              <a:t>(11): 2888-2894</a:t>
            </a:r>
            <a:endParaRPr lang="en-CA" sz="2000" baseline="30000" dirty="0">
              <a:latin typeface="Open Sans" panose="020B0606030504020204" pitchFamily="34" charset="0"/>
              <a:ea typeface="Open Sans" panose="020B0606030504020204" pitchFamily="34" charset="0"/>
              <a:cs typeface="Open Sans" panose="020B0606030504020204" pitchFamily="34" charset="0"/>
            </a:endParaRPr>
          </a:p>
          <a:p>
            <a:pPr>
              <a:spcBef>
                <a:spcPts val="1200"/>
              </a:spcBef>
            </a:pPr>
            <a:r>
              <a:rPr lang="en-CA" sz="2000" baseline="30000" dirty="0">
                <a:latin typeface="Open Sans" panose="020B0606030504020204" pitchFamily="34" charset="0"/>
                <a:ea typeface="Open Sans" panose="020B0606030504020204" pitchFamily="34" charset="0"/>
                <a:cs typeface="Open Sans" panose="020B0606030504020204" pitchFamily="34" charset="0"/>
              </a:rPr>
              <a:t>3</a:t>
            </a:r>
            <a:r>
              <a:rPr lang="en-CA" sz="2000" dirty="0">
                <a:latin typeface="Open Sans" panose="020B0606030504020204" pitchFamily="34" charset="0"/>
                <a:ea typeface="Open Sans" panose="020B0606030504020204" pitchFamily="34" charset="0"/>
                <a:cs typeface="Open Sans" panose="020B0606030504020204" pitchFamily="34" charset="0"/>
              </a:rPr>
              <a:t>Thorne, S., et al. (2017). Mental Modeling Research Technical Approach. </a:t>
            </a:r>
            <a:r>
              <a:rPr lang="en-CA" sz="2000" u="sng" dirty="0">
                <a:latin typeface="Open Sans" panose="020B0606030504020204" pitchFamily="34" charset="0"/>
                <a:ea typeface="Open Sans" panose="020B0606030504020204" pitchFamily="34" charset="0"/>
                <a:cs typeface="Open Sans" panose="020B0606030504020204" pitchFamily="34" charset="0"/>
              </a:rPr>
              <a:t>Risk, Systems and Decisions</a:t>
            </a:r>
            <a:r>
              <a:rPr lang="en-CA" sz="2000" b="1" dirty="0">
                <a:latin typeface="Open Sans" panose="020B0606030504020204" pitchFamily="34" charset="0"/>
                <a:ea typeface="Open Sans" panose="020B0606030504020204" pitchFamily="34" charset="0"/>
                <a:cs typeface="Open Sans" panose="020B0606030504020204" pitchFamily="34" charset="0"/>
              </a:rPr>
              <a:t>: </a:t>
            </a:r>
            <a:r>
              <a:rPr lang="en-CA" sz="2000" dirty="0">
                <a:latin typeface="Open Sans" panose="020B0606030504020204" pitchFamily="34" charset="0"/>
                <a:ea typeface="Open Sans" panose="020B0606030504020204" pitchFamily="34" charset="0"/>
                <a:cs typeface="Open Sans" panose="020B0606030504020204" pitchFamily="34" charset="0"/>
              </a:rPr>
              <a:t>13-30.</a:t>
            </a:r>
          </a:p>
        </p:txBody>
      </p:sp>
      <p:sp>
        <p:nvSpPr>
          <p:cNvPr id="24" name="TextBox 23">
            <a:extLst>
              <a:ext uri="{FF2B5EF4-FFF2-40B4-BE49-F238E27FC236}">
                <a16:creationId xmlns:a16="http://schemas.microsoft.com/office/drawing/2014/main" id="{0E2E0FB3-E63A-925D-962F-4806E5DCC505}"/>
              </a:ext>
            </a:extLst>
          </p:cNvPr>
          <p:cNvSpPr txBox="1"/>
          <p:nvPr/>
        </p:nvSpPr>
        <p:spPr>
          <a:xfrm>
            <a:off x="33542416" y="26383953"/>
            <a:ext cx="9859005" cy="707886"/>
          </a:xfrm>
          <a:prstGeom prst="rect">
            <a:avLst/>
          </a:prstGeom>
          <a:noFill/>
        </p:spPr>
        <p:txBody>
          <a:bodyPr wrap="square" rtlCol="0">
            <a:spAutoFit/>
          </a:bodyPr>
          <a:lstStyle/>
          <a:p>
            <a:r>
              <a:rPr lang="en-US" sz="4000" u="sng" dirty="0">
                <a:latin typeface="Century Gothic" panose="020B0502020202020204" pitchFamily="34" charset="0"/>
              </a:rPr>
              <a:t>Select References</a:t>
            </a:r>
          </a:p>
        </p:txBody>
      </p:sp>
      <p:pic>
        <p:nvPicPr>
          <p:cNvPr id="32" name="Picture 31">
            <a:extLst>
              <a:ext uri="{FF2B5EF4-FFF2-40B4-BE49-F238E27FC236}">
                <a16:creationId xmlns:a16="http://schemas.microsoft.com/office/drawing/2014/main" id="{773ABA79-CB79-BDCA-535C-D9D89E0883BC}"/>
              </a:ext>
            </a:extLst>
          </p:cNvPr>
          <p:cNvPicPr>
            <a:picLocks noChangeAspect="1"/>
          </p:cNvPicPr>
          <p:nvPr/>
        </p:nvPicPr>
        <p:blipFill>
          <a:blip r:embed="rId7"/>
          <a:stretch>
            <a:fillRect/>
          </a:stretch>
        </p:blipFill>
        <p:spPr>
          <a:xfrm>
            <a:off x="23104320" y="24489411"/>
            <a:ext cx="9386276" cy="7382088"/>
          </a:xfrm>
          <a:prstGeom prst="rect">
            <a:avLst/>
          </a:prstGeom>
        </p:spPr>
      </p:pic>
      <p:sp>
        <p:nvSpPr>
          <p:cNvPr id="40" name="Text Placeholder 13">
            <a:extLst>
              <a:ext uri="{FF2B5EF4-FFF2-40B4-BE49-F238E27FC236}">
                <a16:creationId xmlns:a16="http://schemas.microsoft.com/office/drawing/2014/main" id="{FB6FB86C-9D0F-6561-E9B0-A8E1AB551B5C}"/>
              </a:ext>
            </a:extLst>
          </p:cNvPr>
          <p:cNvSpPr txBox="1">
            <a:spLocks/>
          </p:cNvSpPr>
          <p:nvPr/>
        </p:nvSpPr>
        <p:spPr>
          <a:xfrm>
            <a:off x="32974200" y="13499640"/>
            <a:ext cx="10917000" cy="5162952"/>
          </a:xfrm>
          <a:prstGeom prst="rect">
            <a:avLst/>
          </a:prstGeom>
        </p:spPr>
        <p:txBody>
          <a:bodyPr wrap="square" lIns="365760" tIns="365760" rIns="365760" bIns="365760">
            <a:spAutoFit/>
          </a:bodyPr>
          <a:lstStyle>
            <a:lvl1pPr marL="0" indent="0" algn="l" defTabSz="4389120" rtl="0" eaLnBrk="1" latinLnBrk="0" hangingPunct="1">
              <a:lnSpc>
                <a:spcPct val="90000"/>
              </a:lnSpc>
              <a:spcBef>
                <a:spcPts val="4800"/>
              </a:spcBef>
              <a:buFont typeface="Arial" panose="020B0604020202020204" pitchFamily="34" charset="0"/>
              <a:buNone/>
              <a:tabLst/>
              <a:defRPr lang="en-US" sz="3200" kern="1200" dirty="0">
                <a:solidFill>
                  <a:schemeClr val="tx1"/>
                </a:solidFill>
                <a:latin typeface="+mn-lt"/>
                <a:ea typeface="+mn-ea"/>
                <a:cs typeface="+mn-cs"/>
              </a:defRPr>
            </a:lvl1pPr>
            <a:lvl2pPr marL="461963" indent="-231775" algn="l" defTabSz="4389120" rtl="0" eaLnBrk="1" latinLnBrk="0" hangingPunct="1">
              <a:lnSpc>
                <a:spcPct val="90000"/>
              </a:lnSpc>
              <a:spcBef>
                <a:spcPts val="2400"/>
              </a:spcBef>
              <a:buFont typeface="Arial" panose="020B0604020202020204" pitchFamily="34" charset="0"/>
              <a:buChar char="•"/>
              <a:tabLst/>
              <a:defRPr lang="en-US" sz="2400" kern="1200" dirty="0">
                <a:solidFill>
                  <a:schemeClr val="tx1"/>
                </a:solidFill>
                <a:latin typeface="+mn-lt"/>
                <a:ea typeface="+mn-ea"/>
                <a:cs typeface="+mn-cs"/>
              </a:defRPr>
            </a:lvl2pPr>
            <a:lvl3pPr marL="461963" indent="-231775" algn="l" defTabSz="4389120" rtl="0" eaLnBrk="1" latinLnBrk="0" hangingPunct="1">
              <a:lnSpc>
                <a:spcPct val="90000"/>
              </a:lnSpc>
              <a:spcBef>
                <a:spcPts val="2400"/>
              </a:spcBef>
              <a:buFont typeface="Arial" panose="020B0604020202020204" pitchFamily="34" charset="0"/>
              <a:buChar char="•"/>
              <a:tabLst/>
              <a:defRPr lang="en-US" sz="1800" kern="1200" dirty="0">
                <a:solidFill>
                  <a:schemeClr val="tx1"/>
                </a:solidFill>
                <a:latin typeface="+mn-lt"/>
                <a:ea typeface="+mn-ea"/>
                <a:cs typeface="+mn-cs"/>
              </a:defRPr>
            </a:lvl3pPr>
            <a:lvl4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4pPr>
            <a:lvl5pPr marL="461963" indent="-231775" algn="l" defTabSz="4389120" rtl="0" eaLnBrk="1" latinLnBrk="0" hangingPunct="1">
              <a:lnSpc>
                <a:spcPct val="90000"/>
              </a:lnSpc>
              <a:spcBef>
                <a:spcPts val="2400"/>
              </a:spcBef>
              <a:buFont typeface="Arial" panose="020B0604020202020204" pitchFamily="34" charset="0"/>
              <a:buChar char="•"/>
              <a:tabLst/>
              <a:defRPr lang="en-US" sz="1200" kern="1200" dirty="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r>
              <a:rPr lang="en-US" sz="2500" i="1" dirty="0">
                <a:solidFill>
                  <a:schemeClr val="accent6"/>
                </a:solidFill>
                <a:latin typeface="Open Sans" panose="020B0606030504020204" pitchFamily="34" charset="0"/>
                <a:ea typeface="Open Sans" panose="020B0606030504020204" pitchFamily="34" charset="0"/>
                <a:cs typeface="Open Sans" panose="020B0606030504020204" pitchFamily="34" charset="0"/>
              </a:rPr>
              <a:t>“Oh, I think if you have an LTACH to send someone to, it's much easier to kind of kick the can. That's my honest opinion. It takes energy to have those challenging conversations.[…] But, if there's a family that says, you know, “this is what we want”, sometimes I think there's less likelihood to push through that and understand a little bit more when you have a place to go.”</a:t>
            </a:r>
          </a:p>
          <a:p>
            <a:r>
              <a:rPr lang="en-US" sz="2500" i="1" dirty="0">
                <a:solidFill>
                  <a:schemeClr val="accent6"/>
                </a:solidFill>
                <a:latin typeface="Open Sans" panose="020B0606030504020204" pitchFamily="34" charset="0"/>
                <a:ea typeface="Open Sans" panose="020B0606030504020204" pitchFamily="34" charset="0"/>
                <a:cs typeface="Open Sans" panose="020B0606030504020204" pitchFamily="34" charset="0"/>
              </a:rPr>
              <a:t>“So, I think it requires a lot of multidisciplinary coordination for a lot of these people. Because, you know, once somebody's in the hospital that long, they're bound to have three, four or five consultants involved in their care. So you have to find all these people and get them all on the same page, you know?”</a:t>
            </a:r>
          </a:p>
        </p:txBody>
      </p:sp>
      <p:sp>
        <p:nvSpPr>
          <p:cNvPr id="42" name="Frame 41">
            <a:extLst>
              <a:ext uri="{FF2B5EF4-FFF2-40B4-BE49-F238E27FC236}">
                <a16:creationId xmlns:a16="http://schemas.microsoft.com/office/drawing/2014/main" id="{1E138EF6-2058-682A-59AB-DDA30D57C895}"/>
              </a:ext>
            </a:extLst>
          </p:cNvPr>
          <p:cNvSpPr/>
          <p:nvPr/>
        </p:nvSpPr>
        <p:spPr>
          <a:xfrm>
            <a:off x="33077081" y="13512129"/>
            <a:ext cx="10497536" cy="4961654"/>
          </a:xfrm>
          <a:prstGeom prst="frame">
            <a:avLst>
              <a:gd name="adj1" fmla="val 12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B0D0CAD-FEC9-9461-6689-97CB5373F8DE}"/>
              </a:ext>
            </a:extLst>
          </p:cNvPr>
          <p:cNvSpPr txBox="1"/>
          <p:nvPr/>
        </p:nvSpPr>
        <p:spPr>
          <a:xfrm>
            <a:off x="11272236" y="5592877"/>
            <a:ext cx="9859005" cy="1200329"/>
          </a:xfrm>
          <a:prstGeom prst="rect">
            <a:avLst/>
          </a:prstGeom>
          <a:noFill/>
        </p:spPr>
        <p:txBody>
          <a:bodyPr wrap="square" rtlCol="0">
            <a:spAutoFit/>
          </a:bodyPr>
          <a:lstStyle/>
          <a:p>
            <a:pPr>
              <a:lnSpc>
                <a:spcPct val="100000"/>
              </a:lnSpc>
              <a:spcBef>
                <a:spcPts val="0"/>
              </a:spcBef>
            </a:pPr>
            <a:r>
              <a:rPr lang="en-US" sz="7200" u="sng" dirty="0">
                <a:latin typeface="Open Sans" panose="020B0606030504020204" pitchFamily="34" charset="0"/>
                <a:ea typeface="Open Sans" panose="020B0606030504020204" pitchFamily="34" charset="0"/>
                <a:cs typeface="Open Sans" panose="020B0606030504020204" pitchFamily="34" charset="0"/>
              </a:rPr>
              <a:t>Preliminary Results</a:t>
            </a:r>
          </a:p>
        </p:txBody>
      </p:sp>
      <p:pic>
        <p:nvPicPr>
          <p:cNvPr id="18" name="Graphic 17" descr="Iceberg with solid fill">
            <a:extLst>
              <a:ext uri="{FF2B5EF4-FFF2-40B4-BE49-F238E27FC236}">
                <a16:creationId xmlns:a16="http://schemas.microsoft.com/office/drawing/2014/main" id="{F8D44E4C-3AA7-9E4B-3D67-138CAC2826B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31370" y="25386853"/>
            <a:ext cx="4450611" cy="4450611"/>
          </a:xfrm>
          <a:prstGeom prst="rect">
            <a:avLst/>
          </a:prstGeom>
        </p:spPr>
      </p:pic>
      <p:sp>
        <p:nvSpPr>
          <p:cNvPr id="27" name="TextBox 26">
            <a:extLst>
              <a:ext uri="{FF2B5EF4-FFF2-40B4-BE49-F238E27FC236}">
                <a16:creationId xmlns:a16="http://schemas.microsoft.com/office/drawing/2014/main" id="{0D0E4ACB-897C-430A-42BE-9DA2AA74EF72}"/>
              </a:ext>
            </a:extLst>
          </p:cNvPr>
          <p:cNvSpPr txBox="1"/>
          <p:nvPr/>
        </p:nvSpPr>
        <p:spPr>
          <a:xfrm>
            <a:off x="5015629" y="25432263"/>
            <a:ext cx="5453737" cy="769441"/>
          </a:xfrm>
          <a:prstGeom prst="rect">
            <a:avLst/>
          </a:prstGeom>
          <a:noFill/>
        </p:spPr>
        <p:txBody>
          <a:bodyPr wrap="none" rtlCol="0">
            <a:spAutoFit/>
          </a:bodyPr>
          <a:lstStyle/>
          <a:p>
            <a:r>
              <a:rPr lang="en-US" sz="44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Conscious</a:t>
            </a:r>
            <a:r>
              <a:rPr lang="en-US" sz="4400" b="1" dirty="0">
                <a:solidFill>
                  <a:schemeClr val="accent1"/>
                </a:solidFill>
              </a:rPr>
              <a:t> decision</a:t>
            </a:r>
          </a:p>
        </p:txBody>
      </p:sp>
      <p:sp>
        <p:nvSpPr>
          <p:cNvPr id="28" name="TextBox 27">
            <a:extLst>
              <a:ext uri="{FF2B5EF4-FFF2-40B4-BE49-F238E27FC236}">
                <a16:creationId xmlns:a16="http://schemas.microsoft.com/office/drawing/2014/main" id="{26ECA30C-A04A-9754-0728-4D3BBF57A359}"/>
              </a:ext>
            </a:extLst>
          </p:cNvPr>
          <p:cNvSpPr txBox="1"/>
          <p:nvPr/>
        </p:nvSpPr>
        <p:spPr>
          <a:xfrm>
            <a:off x="4698829" y="26744703"/>
            <a:ext cx="6339282" cy="3831818"/>
          </a:xfrm>
          <a:prstGeom prst="rect">
            <a:avLst/>
          </a:prstGeom>
          <a:noFill/>
        </p:spPr>
        <p:txBody>
          <a:bodyPr wrap="square" rtlCol="0">
            <a:spAutoFit/>
          </a:bodyPr>
          <a:lstStyle/>
          <a:p>
            <a:pPr algn="ctr"/>
            <a:r>
              <a:rPr lang="en-US" sz="4400" b="1" dirty="0">
                <a:solidFill>
                  <a:schemeClr val="accent6"/>
                </a:solidFill>
                <a:latin typeface="Open Sans" panose="020B0606030504020204" pitchFamily="34" charset="0"/>
                <a:ea typeface="Open Sans" panose="020B0606030504020204" pitchFamily="34" charset="0"/>
                <a:cs typeface="Open Sans" panose="020B0606030504020204" pitchFamily="34" charset="0"/>
              </a:rPr>
              <a:t>Mental model</a:t>
            </a:r>
          </a:p>
          <a:p>
            <a:pPr marL="457200" indent="-457200">
              <a:spcBef>
                <a:spcPts val="1200"/>
              </a:spcBef>
              <a:spcAft>
                <a:spcPts val="600"/>
              </a:spcAft>
              <a:buFont typeface="Arial" panose="020B0604020202020204" pitchFamily="34" charset="0"/>
              <a:buChar char="•"/>
            </a:pPr>
            <a:r>
              <a:rPr lang="en-US" sz="36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Representation of some domain that supports understanding, reasoning, and prediction.</a:t>
            </a:r>
          </a:p>
          <a:p>
            <a:pPr marL="571500" indent="-571500" algn="ctr">
              <a:buFont typeface="Arial" panose="020B0604020202020204" pitchFamily="34" charset="0"/>
              <a:buChar char="•"/>
            </a:pPr>
            <a:endParaRPr lang="en-US" sz="4000" b="1" dirty="0">
              <a:solidFill>
                <a:schemeClr val="accent6"/>
              </a:solidFill>
            </a:endParaRPr>
          </a:p>
        </p:txBody>
      </p:sp>
      <p:pic>
        <p:nvPicPr>
          <p:cNvPr id="37" name="Graphic 36" descr="Scientific Thought with solid fill">
            <a:extLst>
              <a:ext uri="{FF2B5EF4-FFF2-40B4-BE49-F238E27FC236}">
                <a16:creationId xmlns:a16="http://schemas.microsoft.com/office/drawing/2014/main" id="{F668E9D9-984E-498C-9CCC-C68AD2BAC1B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28964652" y="20879553"/>
            <a:ext cx="3032270" cy="3032270"/>
          </a:xfrm>
          <a:prstGeom prst="rect">
            <a:avLst/>
          </a:prstGeom>
        </p:spPr>
      </p:pic>
      <p:pic>
        <p:nvPicPr>
          <p:cNvPr id="43" name="Graphic 42" descr="Group brainstorm with solid fill">
            <a:extLst>
              <a:ext uri="{FF2B5EF4-FFF2-40B4-BE49-F238E27FC236}">
                <a16:creationId xmlns:a16="http://schemas.microsoft.com/office/drawing/2014/main" id="{0A1FC4FF-EAFC-E2C9-1444-292D9A92F23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2807922" y="7649572"/>
            <a:ext cx="3860348" cy="3860348"/>
          </a:xfrm>
          <a:prstGeom prst="rect">
            <a:avLst/>
          </a:prstGeom>
        </p:spPr>
      </p:pic>
      <p:pic>
        <p:nvPicPr>
          <p:cNvPr id="45" name="Graphic 44" descr="Family with two children outline">
            <a:extLst>
              <a:ext uri="{FF2B5EF4-FFF2-40B4-BE49-F238E27FC236}">
                <a16:creationId xmlns:a16="http://schemas.microsoft.com/office/drawing/2014/main" id="{217E8EC1-96BC-79B4-E0B2-A0EBDFBE4589}"/>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27363037" y="15781670"/>
            <a:ext cx="3287486" cy="3287486"/>
          </a:xfrm>
          <a:prstGeom prst="rect">
            <a:avLst/>
          </a:prstGeom>
        </p:spPr>
      </p:pic>
      <p:pic>
        <p:nvPicPr>
          <p:cNvPr id="53" name="Graphic 52" descr="Open quotation mark with solid fill">
            <a:extLst>
              <a:ext uri="{FF2B5EF4-FFF2-40B4-BE49-F238E27FC236}">
                <a16:creationId xmlns:a16="http://schemas.microsoft.com/office/drawing/2014/main" id="{81E1EC35-2959-899A-6DBA-59D2ED2B364B}"/>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10800000">
            <a:off x="42589320" y="17666052"/>
            <a:ext cx="1615920" cy="1615920"/>
          </a:xfrm>
          <a:prstGeom prst="rect">
            <a:avLst/>
          </a:prstGeom>
        </p:spPr>
      </p:pic>
      <p:pic>
        <p:nvPicPr>
          <p:cNvPr id="55" name="Graphic 54" descr="Open quotation mark with solid fill">
            <a:extLst>
              <a:ext uri="{FF2B5EF4-FFF2-40B4-BE49-F238E27FC236}">
                <a16:creationId xmlns:a16="http://schemas.microsoft.com/office/drawing/2014/main" id="{AE1E48DA-8E55-0A41-AF6C-7CC1A15A4E7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flipV="1">
            <a:off x="32161219" y="12634573"/>
            <a:ext cx="1615921" cy="1615921"/>
          </a:xfrm>
          <a:prstGeom prst="rect">
            <a:avLst/>
          </a:prstGeom>
        </p:spPr>
      </p:pic>
      <p:sp>
        <p:nvSpPr>
          <p:cNvPr id="29" name="TextBox 28">
            <a:extLst>
              <a:ext uri="{FF2B5EF4-FFF2-40B4-BE49-F238E27FC236}">
                <a16:creationId xmlns:a16="http://schemas.microsoft.com/office/drawing/2014/main" id="{1E8779A8-F900-4D57-079C-D3872A564023}"/>
              </a:ext>
            </a:extLst>
          </p:cNvPr>
          <p:cNvSpPr txBox="1"/>
          <p:nvPr/>
        </p:nvSpPr>
        <p:spPr>
          <a:xfrm>
            <a:off x="12610817" y="7055115"/>
            <a:ext cx="19771759" cy="584775"/>
          </a:xfrm>
          <a:prstGeom prst="rect">
            <a:avLst/>
          </a:prstGeom>
          <a:noFill/>
        </p:spPr>
        <p:txBody>
          <a:bodyPr wrap="none" rtlCol="0">
            <a:spAutoFit/>
          </a:bodyPr>
          <a:lstStyle/>
          <a:p>
            <a:r>
              <a:rPr lang="en-US" sz="3200" b="1" dirty="0"/>
              <a:t>Figure 1: </a:t>
            </a:r>
            <a:r>
              <a:rPr lang="en-US" sz="3200" dirty="0"/>
              <a:t>Descriptive mental model of GOC* decision-making in CCI* shows a complex, iterative process.  </a:t>
            </a:r>
          </a:p>
        </p:txBody>
      </p:sp>
      <p:sp>
        <p:nvSpPr>
          <p:cNvPr id="34" name="TextBox 33">
            <a:extLst>
              <a:ext uri="{FF2B5EF4-FFF2-40B4-BE49-F238E27FC236}">
                <a16:creationId xmlns:a16="http://schemas.microsoft.com/office/drawing/2014/main" id="{F8F23CAE-DCC5-E749-2B65-6B20B5C93B2A}"/>
              </a:ext>
            </a:extLst>
          </p:cNvPr>
          <p:cNvSpPr txBox="1"/>
          <p:nvPr/>
        </p:nvSpPr>
        <p:spPr>
          <a:xfrm>
            <a:off x="11522890" y="21265108"/>
            <a:ext cx="11069056" cy="584775"/>
          </a:xfrm>
          <a:prstGeom prst="rect">
            <a:avLst/>
          </a:prstGeom>
          <a:noFill/>
        </p:spPr>
        <p:txBody>
          <a:bodyPr wrap="none" rtlCol="0">
            <a:spAutoFit/>
          </a:bodyPr>
          <a:lstStyle/>
          <a:p>
            <a:r>
              <a:rPr lang="en-US" sz="3200" b="1" dirty="0"/>
              <a:t>Figure 2: </a:t>
            </a:r>
            <a:r>
              <a:rPr lang="en-US" sz="3200" dirty="0"/>
              <a:t>Influencing factors on physician approach to GOC</a:t>
            </a:r>
          </a:p>
        </p:txBody>
      </p:sp>
      <p:sp>
        <p:nvSpPr>
          <p:cNvPr id="33" name="Curved Right Arrow 32">
            <a:extLst>
              <a:ext uri="{FF2B5EF4-FFF2-40B4-BE49-F238E27FC236}">
                <a16:creationId xmlns:a16="http://schemas.microsoft.com/office/drawing/2014/main" id="{68CBE5AB-BE5A-B2A3-F995-AE977506CD6A}"/>
              </a:ext>
            </a:extLst>
          </p:cNvPr>
          <p:cNvSpPr/>
          <p:nvPr/>
        </p:nvSpPr>
        <p:spPr>
          <a:xfrm>
            <a:off x="10994568" y="18287998"/>
            <a:ext cx="1639181" cy="4678203"/>
          </a:xfrm>
          <a:prstGeom prst="curvedRight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AD3F050-7E2F-323F-5856-F96CA4463000}"/>
              </a:ext>
            </a:extLst>
          </p:cNvPr>
          <p:cNvSpPr txBox="1"/>
          <p:nvPr/>
        </p:nvSpPr>
        <p:spPr>
          <a:xfrm>
            <a:off x="23703994" y="23900293"/>
            <a:ext cx="8786602" cy="584775"/>
          </a:xfrm>
          <a:prstGeom prst="rect">
            <a:avLst/>
          </a:prstGeom>
          <a:noFill/>
        </p:spPr>
        <p:txBody>
          <a:bodyPr wrap="square" rtlCol="0">
            <a:spAutoFit/>
          </a:bodyPr>
          <a:lstStyle/>
          <a:p>
            <a:r>
              <a:rPr lang="en-US" sz="3200" b="1" dirty="0"/>
              <a:t>Figure 3: </a:t>
            </a:r>
            <a:r>
              <a:rPr lang="en-US" sz="3200" dirty="0"/>
              <a:t>Threshold model of  GOC discussion</a:t>
            </a:r>
          </a:p>
        </p:txBody>
      </p:sp>
      <p:sp>
        <p:nvSpPr>
          <p:cNvPr id="36" name="TextBox 35">
            <a:extLst>
              <a:ext uri="{FF2B5EF4-FFF2-40B4-BE49-F238E27FC236}">
                <a16:creationId xmlns:a16="http://schemas.microsoft.com/office/drawing/2014/main" id="{744187AE-0A2F-3A45-03E0-96AA0D749335}"/>
              </a:ext>
            </a:extLst>
          </p:cNvPr>
          <p:cNvSpPr txBox="1"/>
          <p:nvPr/>
        </p:nvSpPr>
        <p:spPr>
          <a:xfrm>
            <a:off x="11328825" y="31381767"/>
            <a:ext cx="7795724" cy="523220"/>
          </a:xfrm>
          <a:prstGeom prst="rect">
            <a:avLst/>
          </a:prstGeom>
          <a:noFill/>
        </p:spPr>
        <p:txBody>
          <a:bodyPr wrap="none" rtlCol="0">
            <a:spAutoFit/>
          </a:bodyPr>
          <a:lstStyle/>
          <a:p>
            <a:r>
              <a:rPr lang="en-US" sz="2800" dirty="0"/>
              <a:t>*GOC: goals of care; CCI: chronic critical illness</a:t>
            </a:r>
          </a:p>
        </p:txBody>
      </p:sp>
    </p:spTree>
    <p:extLst>
      <p:ext uri="{BB962C8B-B14F-4D97-AF65-F5344CB8AC3E}">
        <p14:creationId xmlns:p14="http://schemas.microsoft.com/office/powerpoint/2010/main" val="2691293505"/>
      </p:ext>
    </p:extLst>
  </p:cSld>
  <p:clrMapOvr>
    <a:masterClrMapping/>
  </p:clrMapOvr>
</p:sld>
</file>

<file path=ppt/theme/theme1.xml><?xml version="1.0" encoding="utf-8"?>
<a:theme xmlns:a="http://schemas.openxmlformats.org/drawingml/2006/main" name="Office Theme">
  <a:themeElements>
    <a:clrScheme name="Forge Ahead Palette">
      <a:dk1>
        <a:srgbClr val="003493"/>
      </a:dk1>
      <a:lt1>
        <a:srgbClr val="FFFFFF"/>
      </a:lt1>
      <a:dk2>
        <a:srgbClr val="00205B"/>
      </a:dk2>
      <a:lt2>
        <a:srgbClr val="FFB71B"/>
      </a:lt2>
      <a:accent1>
        <a:srgbClr val="B48400"/>
      </a:accent1>
      <a:accent2>
        <a:srgbClr val="49C1E0"/>
      </a:accent2>
      <a:accent3>
        <a:srgbClr val="96989A"/>
      </a:accent3>
      <a:accent4>
        <a:srgbClr val="000000"/>
      </a:accent4>
      <a:accent5>
        <a:srgbClr val="DB5729"/>
      </a:accent5>
      <a:accent6>
        <a:srgbClr val="00816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11276</TotalTime>
  <Words>915</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Open Sans</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Dudley, Jane</dc:creator>
  <cp:lastModifiedBy>Evelyn Castillo</cp:lastModifiedBy>
  <cp:revision>278</cp:revision>
  <cp:lastPrinted>2020-01-09T21:07:11Z</cp:lastPrinted>
  <dcterms:created xsi:type="dcterms:W3CDTF">2019-11-26T14:30:31Z</dcterms:created>
  <dcterms:modified xsi:type="dcterms:W3CDTF">2022-09-13T16:13:35Z</dcterms:modified>
</cp:coreProperties>
</file>