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sldIdLst>
    <p:sldId id="257" r:id="rId6"/>
  </p:sldIdLst>
  <p:sldSz cx="43891200" cy="32918400"/>
  <p:notesSz cx="6997700" cy="9283700"/>
  <p:defaultTextStyle>
    <a:defPPr>
      <a:defRPr lang="en-US"/>
    </a:defPPr>
    <a:lvl1pPr marL="0" algn="l" defTabSz="2194007" rtl="0" eaLnBrk="1" latinLnBrk="0" hangingPunct="1">
      <a:defRPr sz="8660" kern="1200">
        <a:solidFill>
          <a:schemeClr val="tx1"/>
        </a:solidFill>
        <a:latin typeface="+mn-lt"/>
        <a:ea typeface="+mn-ea"/>
        <a:cs typeface="+mn-cs"/>
      </a:defRPr>
    </a:lvl1pPr>
    <a:lvl2pPr marL="2194007" algn="l" defTabSz="2194007" rtl="0" eaLnBrk="1" latinLnBrk="0" hangingPunct="1">
      <a:defRPr sz="8660" kern="1200">
        <a:solidFill>
          <a:schemeClr val="tx1"/>
        </a:solidFill>
        <a:latin typeface="+mn-lt"/>
        <a:ea typeface="+mn-ea"/>
        <a:cs typeface="+mn-cs"/>
      </a:defRPr>
    </a:lvl2pPr>
    <a:lvl3pPr marL="4388014" algn="l" defTabSz="2194007" rtl="0" eaLnBrk="1" latinLnBrk="0" hangingPunct="1">
      <a:defRPr sz="8660" kern="1200">
        <a:solidFill>
          <a:schemeClr val="tx1"/>
        </a:solidFill>
        <a:latin typeface="+mn-lt"/>
        <a:ea typeface="+mn-ea"/>
        <a:cs typeface="+mn-cs"/>
      </a:defRPr>
    </a:lvl3pPr>
    <a:lvl4pPr marL="6582023" algn="l" defTabSz="2194007" rtl="0" eaLnBrk="1" latinLnBrk="0" hangingPunct="1">
      <a:defRPr sz="8660" kern="1200">
        <a:solidFill>
          <a:schemeClr val="tx1"/>
        </a:solidFill>
        <a:latin typeface="+mn-lt"/>
        <a:ea typeface="+mn-ea"/>
        <a:cs typeface="+mn-cs"/>
      </a:defRPr>
    </a:lvl4pPr>
    <a:lvl5pPr marL="8776030" algn="l" defTabSz="2194007" rtl="0" eaLnBrk="1" latinLnBrk="0" hangingPunct="1">
      <a:defRPr sz="8660" kern="1200">
        <a:solidFill>
          <a:schemeClr val="tx1"/>
        </a:solidFill>
        <a:latin typeface="+mn-lt"/>
        <a:ea typeface="+mn-ea"/>
        <a:cs typeface="+mn-cs"/>
      </a:defRPr>
    </a:lvl5pPr>
    <a:lvl6pPr marL="10970039" algn="l" defTabSz="2194007" rtl="0" eaLnBrk="1" latinLnBrk="0" hangingPunct="1">
      <a:defRPr sz="8660" kern="1200">
        <a:solidFill>
          <a:schemeClr val="tx1"/>
        </a:solidFill>
        <a:latin typeface="+mn-lt"/>
        <a:ea typeface="+mn-ea"/>
        <a:cs typeface="+mn-cs"/>
      </a:defRPr>
    </a:lvl6pPr>
    <a:lvl7pPr marL="13164047" algn="l" defTabSz="2194007" rtl="0" eaLnBrk="1" latinLnBrk="0" hangingPunct="1">
      <a:defRPr sz="8660" kern="1200">
        <a:solidFill>
          <a:schemeClr val="tx1"/>
        </a:solidFill>
        <a:latin typeface="+mn-lt"/>
        <a:ea typeface="+mn-ea"/>
        <a:cs typeface="+mn-cs"/>
      </a:defRPr>
    </a:lvl7pPr>
    <a:lvl8pPr marL="15358053" algn="l" defTabSz="2194007" rtl="0" eaLnBrk="1" latinLnBrk="0" hangingPunct="1">
      <a:defRPr sz="8660" kern="1200">
        <a:solidFill>
          <a:schemeClr val="tx1"/>
        </a:solidFill>
        <a:latin typeface="+mn-lt"/>
        <a:ea typeface="+mn-ea"/>
        <a:cs typeface="+mn-cs"/>
      </a:defRPr>
    </a:lvl8pPr>
    <a:lvl9pPr marL="17552060" algn="l" defTabSz="2194007" rtl="0" eaLnBrk="1" latinLnBrk="0" hangingPunct="1">
      <a:defRPr sz="86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80" userDrawn="1">
          <p15:clr>
            <a:srgbClr val="A4A3A4"/>
          </p15:clr>
        </p15:guide>
        <p15:guide id="2" pos="41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ed Chiarchiaro" initials="JC" lastIdx="28" clrIdx="0"/>
  <p:cmAuthor id="2" name="Natalie C. Ernecoff" initials="Nce" lastIdx="2" clrIdx="1"/>
  <p:cmAuthor id="3" name="White, Douglas" initials="DBW" lastIdx="4" clrIdx="2"/>
  <p:cmAuthor id="4" name="Whitedb" initials="W" lastIdx="4" clrIdx="3"/>
  <p:cmAuthor id="5" name="Praew" initials="PB" lastIdx="8" clrIdx="4"/>
  <p:cmAuthor id="6" name="Rak, Kimberly Joy" initials="RJ" lastIdx="13" clrIdx="5">
    <p:extLst>
      <p:ext uri="{19B8F6BF-5375-455C-9EA6-DF929625EA0E}">
        <p15:presenceInfo xmlns:p15="http://schemas.microsoft.com/office/powerpoint/2012/main" userId="S::kjr8@pitt.edu::a8952816-5963-4c0b-b786-fc76c859b3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91B5"/>
    <a:srgbClr val="F5B5C8"/>
    <a:srgbClr val="FF8F80"/>
    <a:srgbClr val="FFC374"/>
    <a:srgbClr val="A3D977"/>
    <a:srgbClr val="FBE172"/>
    <a:srgbClr val="D9D9D9"/>
    <a:srgbClr val="7C4678"/>
    <a:srgbClr val="F2F2F2"/>
    <a:srgbClr val="D2D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4" autoAdjust="0"/>
    <p:restoredTop sz="93934" autoAdjust="0"/>
  </p:normalViewPr>
  <p:slideViewPr>
    <p:cSldViewPr snapToGrid="0" snapToObjects="1">
      <p:cViewPr varScale="1">
        <p:scale>
          <a:sx n="14" d="100"/>
          <a:sy n="14" d="100"/>
        </p:scale>
        <p:origin x="1256" y="36"/>
      </p:cViewPr>
      <p:guideLst>
        <p:guide orient="horz" pos="4680"/>
        <p:guide pos="4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471DF-E77D-43A7-8B38-A8033CF1BCA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970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67225"/>
            <a:ext cx="5597525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FA910-5788-48CA-8F65-9B238FD1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7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9862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1pPr>
    <a:lvl2pPr marL="599932" algn="l" defTabSz="1199862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2pPr>
    <a:lvl3pPr marL="1199862" algn="l" defTabSz="1199862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3pPr>
    <a:lvl4pPr marL="1799792" algn="l" defTabSz="1199862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4pPr>
    <a:lvl5pPr marL="2399725" algn="l" defTabSz="1199862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5pPr>
    <a:lvl6pPr marL="2999655" algn="l" defTabSz="1199862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6pPr>
    <a:lvl7pPr marL="3599585" algn="l" defTabSz="1199862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7pPr>
    <a:lvl8pPr marL="4199517" algn="l" defTabSz="1199862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8pPr>
    <a:lvl9pPr marL="4799449" algn="l" defTabSz="1199862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970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FA910-5788-48CA-8F65-9B238FD129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50"/>
            <a:ext cx="37307520" cy="70561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72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44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16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8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61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33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05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77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9666-5D4E-214C-ACB8-E25F5BD2AC6D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BD92-6B27-564D-BCA6-A0BC37B971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9666-5D4E-214C-ACB8-E25F5BD2AC6D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BD92-6B27-564D-BCA6-A0BC37B971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0017504" y="3512831"/>
            <a:ext cx="43449240" cy="749046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4543" y="3512831"/>
            <a:ext cx="129631440" cy="74904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9666-5D4E-214C-ACB8-E25F5BD2AC6D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BD92-6B27-564D-BCA6-A0BC37B971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9666-5D4E-214C-ACB8-E25F5BD2AC6D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BD92-6B27-564D-BCA6-A0BC37B971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123"/>
            <a:ext cx="37307520" cy="6537960"/>
          </a:xfrm>
        </p:spPr>
        <p:txBody>
          <a:bodyPr anchor="t"/>
          <a:lstStyle>
            <a:lvl1pPr algn="l">
              <a:defRPr sz="146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230"/>
            <a:ext cx="37307520" cy="7200899"/>
          </a:xfrm>
        </p:spPr>
        <p:txBody>
          <a:bodyPr anchor="b"/>
          <a:lstStyle>
            <a:lvl1pPr marL="0" indent="0">
              <a:buNone/>
              <a:defRPr sz="7302">
                <a:solidFill>
                  <a:schemeClr val="tx1">
                    <a:tint val="75000"/>
                  </a:schemeClr>
                </a:solidFill>
              </a:defRPr>
            </a:lvl1pPr>
            <a:lvl2pPr marL="1672244" indent="0">
              <a:buNone/>
              <a:defRPr sz="6602">
                <a:solidFill>
                  <a:schemeClr val="tx1">
                    <a:tint val="75000"/>
                  </a:schemeClr>
                </a:solidFill>
              </a:defRPr>
            </a:lvl2pPr>
            <a:lvl3pPr marL="3344487" indent="0">
              <a:buNone/>
              <a:defRPr sz="5901">
                <a:solidFill>
                  <a:schemeClr val="tx1">
                    <a:tint val="75000"/>
                  </a:schemeClr>
                </a:solidFill>
              </a:defRPr>
            </a:lvl3pPr>
            <a:lvl4pPr marL="501673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688974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361218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1003346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705705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377948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9666-5D4E-214C-ACB8-E25F5BD2AC6D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BD92-6B27-564D-BCA6-A0BC37B971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4549" y="20482566"/>
            <a:ext cx="86540339" cy="57934863"/>
          </a:xfrm>
        </p:spPr>
        <p:txBody>
          <a:bodyPr/>
          <a:lstStyle>
            <a:lvl1pPr>
              <a:defRPr sz="10202"/>
            </a:lvl1pPr>
            <a:lvl2pPr>
              <a:defRPr sz="8802"/>
            </a:lvl2pPr>
            <a:lvl3pPr>
              <a:defRPr sz="7302"/>
            </a:lvl3pPr>
            <a:lvl4pPr>
              <a:defRPr sz="6602"/>
            </a:lvl4pPr>
            <a:lvl5pPr>
              <a:defRPr sz="6602"/>
            </a:lvl5pPr>
            <a:lvl6pPr>
              <a:defRPr sz="6602"/>
            </a:lvl6pPr>
            <a:lvl7pPr>
              <a:defRPr sz="6602"/>
            </a:lvl7pPr>
            <a:lvl8pPr>
              <a:defRPr sz="6602"/>
            </a:lvl8pPr>
            <a:lvl9pPr>
              <a:defRPr sz="66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26406" y="20482566"/>
            <a:ext cx="86540343" cy="57934863"/>
          </a:xfrm>
        </p:spPr>
        <p:txBody>
          <a:bodyPr/>
          <a:lstStyle>
            <a:lvl1pPr>
              <a:defRPr sz="10202"/>
            </a:lvl1pPr>
            <a:lvl2pPr>
              <a:defRPr sz="8802"/>
            </a:lvl2pPr>
            <a:lvl3pPr>
              <a:defRPr sz="7302"/>
            </a:lvl3pPr>
            <a:lvl4pPr>
              <a:defRPr sz="6602"/>
            </a:lvl4pPr>
            <a:lvl5pPr>
              <a:defRPr sz="6602"/>
            </a:lvl5pPr>
            <a:lvl6pPr>
              <a:defRPr sz="6602"/>
            </a:lvl6pPr>
            <a:lvl7pPr>
              <a:defRPr sz="6602"/>
            </a:lvl7pPr>
            <a:lvl8pPr>
              <a:defRPr sz="6602"/>
            </a:lvl8pPr>
            <a:lvl9pPr>
              <a:defRPr sz="66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9666-5D4E-214C-ACB8-E25F5BD2AC6D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BD92-6B27-564D-BCA6-A0BC37B971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6" y="7368545"/>
            <a:ext cx="19392903" cy="3070859"/>
          </a:xfrm>
        </p:spPr>
        <p:txBody>
          <a:bodyPr anchor="b"/>
          <a:lstStyle>
            <a:lvl1pPr marL="0" indent="0">
              <a:buNone/>
              <a:defRPr sz="8802" b="1"/>
            </a:lvl1pPr>
            <a:lvl2pPr marL="1672244" indent="0">
              <a:buNone/>
              <a:defRPr sz="7302" b="1"/>
            </a:lvl2pPr>
            <a:lvl3pPr marL="3344487" indent="0">
              <a:buNone/>
              <a:defRPr sz="6602" b="1"/>
            </a:lvl3pPr>
            <a:lvl4pPr marL="5016731" indent="0">
              <a:buNone/>
              <a:defRPr sz="5901" b="1"/>
            </a:lvl4pPr>
            <a:lvl5pPr marL="6688974" indent="0">
              <a:buNone/>
              <a:defRPr sz="5901" b="1"/>
            </a:lvl5pPr>
            <a:lvl6pPr marL="8361218" indent="0">
              <a:buNone/>
              <a:defRPr sz="5901" b="1"/>
            </a:lvl6pPr>
            <a:lvl7pPr marL="10033461" indent="0">
              <a:buNone/>
              <a:defRPr sz="5901" b="1"/>
            </a:lvl7pPr>
            <a:lvl8pPr marL="11705705" indent="0">
              <a:buNone/>
              <a:defRPr sz="5901" b="1"/>
            </a:lvl8pPr>
            <a:lvl9pPr marL="13377948" indent="0">
              <a:buNone/>
              <a:defRPr sz="59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6" y="10439404"/>
            <a:ext cx="19392903" cy="18966182"/>
          </a:xfrm>
        </p:spPr>
        <p:txBody>
          <a:bodyPr/>
          <a:lstStyle>
            <a:lvl1pPr>
              <a:defRPr sz="8802"/>
            </a:lvl1pPr>
            <a:lvl2pPr>
              <a:defRPr sz="7302"/>
            </a:lvl2pPr>
            <a:lvl3pPr>
              <a:defRPr sz="6602"/>
            </a:lvl3pPr>
            <a:lvl4pPr>
              <a:defRPr sz="5901"/>
            </a:lvl4pPr>
            <a:lvl5pPr>
              <a:defRPr sz="5901"/>
            </a:lvl5pPr>
            <a:lvl6pPr>
              <a:defRPr sz="5901"/>
            </a:lvl6pPr>
            <a:lvl7pPr>
              <a:defRPr sz="5901"/>
            </a:lvl7pPr>
            <a:lvl8pPr>
              <a:defRPr sz="5901"/>
            </a:lvl8pPr>
            <a:lvl9pPr>
              <a:defRPr sz="59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5"/>
            <a:ext cx="19400520" cy="3070859"/>
          </a:xfrm>
        </p:spPr>
        <p:txBody>
          <a:bodyPr anchor="b"/>
          <a:lstStyle>
            <a:lvl1pPr marL="0" indent="0">
              <a:buNone/>
              <a:defRPr sz="8802" b="1"/>
            </a:lvl1pPr>
            <a:lvl2pPr marL="1672244" indent="0">
              <a:buNone/>
              <a:defRPr sz="7302" b="1"/>
            </a:lvl2pPr>
            <a:lvl3pPr marL="3344487" indent="0">
              <a:buNone/>
              <a:defRPr sz="6602" b="1"/>
            </a:lvl3pPr>
            <a:lvl4pPr marL="5016731" indent="0">
              <a:buNone/>
              <a:defRPr sz="5901" b="1"/>
            </a:lvl4pPr>
            <a:lvl5pPr marL="6688974" indent="0">
              <a:buNone/>
              <a:defRPr sz="5901" b="1"/>
            </a:lvl5pPr>
            <a:lvl6pPr marL="8361218" indent="0">
              <a:buNone/>
              <a:defRPr sz="5901" b="1"/>
            </a:lvl6pPr>
            <a:lvl7pPr marL="10033461" indent="0">
              <a:buNone/>
              <a:defRPr sz="5901" b="1"/>
            </a:lvl7pPr>
            <a:lvl8pPr marL="11705705" indent="0">
              <a:buNone/>
              <a:defRPr sz="5901" b="1"/>
            </a:lvl8pPr>
            <a:lvl9pPr marL="13377948" indent="0">
              <a:buNone/>
              <a:defRPr sz="59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4"/>
            <a:ext cx="19400520" cy="18966182"/>
          </a:xfrm>
        </p:spPr>
        <p:txBody>
          <a:bodyPr/>
          <a:lstStyle>
            <a:lvl1pPr>
              <a:defRPr sz="8802"/>
            </a:lvl1pPr>
            <a:lvl2pPr>
              <a:defRPr sz="7302"/>
            </a:lvl2pPr>
            <a:lvl3pPr>
              <a:defRPr sz="6602"/>
            </a:lvl3pPr>
            <a:lvl4pPr>
              <a:defRPr sz="5901"/>
            </a:lvl4pPr>
            <a:lvl5pPr>
              <a:defRPr sz="5901"/>
            </a:lvl5pPr>
            <a:lvl6pPr>
              <a:defRPr sz="5901"/>
            </a:lvl6pPr>
            <a:lvl7pPr>
              <a:defRPr sz="5901"/>
            </a:lvl7pPr>
            <a:lvl8pPr>
              <a:defRPr sz="5901"/>
            </a:lvl8pPr>
            <a:lvl9pPr>
              <a:defRPr sz="59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9666-5D4E-214C-ACB8-E25F5BD2AC6D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BD92-6B27-564D-BCA6-A0BC37B971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9666-5D4E-214C-ACB8-E25F5BD2AC6D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BD92-6B27-564D-BCA6-A0BC37B971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9666-5D4E-214C-ACB8-E25F5BD2AC6D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BD92-6B27-564D-BCA6-A0BC37B971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39"/>
            <a:ext cx="14439903" cy="5577840"/>
          </a:xfrm>
        </p:spPr>
        <p:txBody>
          <a:bodyPr anchor="b"/>
          <a:lstStyle>
            <a:lvl1pPr algn="l">
              <a:defRPr sz="730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8"/>
            <a:ext cx="24536400" cy="28094942"/>
          </a:xfrm>
        </p:spPr>
        <p:txBody>
          <a:bodyPr/>
          <a:lstStyle>
            <a:lvl1pPr>
              <a:defRPr sz="11702"/>
            </a:lvl1pPr>
            <a:lvl2pPr>
              <a:defRPr sz="10202"/>
            </a:lvl2pPr>
            <a:lvl3pPr>
              <a:defRPr sz="8802"/>
            </a:lvl3pPr>
            <a:lvl4pPr>
              <a:defRPr sz="7302"/>
            </a:lvl4pPr>
            <a:lvl5pPr>
              <a:defRPr sz="7302"/>
            </a:lvl5pPr>
            <a:lvl6pPr>
              <a:defRPr sz="7302"/>
            </a:lvl6pPr>
            <a:lvl7pPr>
              <a:defRPr sz="7302"/>
            </a:lvl7pPr>
            <a:lvl8pPr>
              <a:defRPr sz="7302"/>
            </a:lvl8pPr>
            <a:lvl9pPr>
              <a:defRPr sz="73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8"/>
            <a:ext cx="14439903" cy="22517102"/>
          </a:xfrm>
        </p:spPr>
        <p:txBody>
          <a:bodyPr/>
          <a:lstStyle>
            <a:lvl1pPr marL="0" indent="0">
              <a:buNone/>
              <a:defRPr sz="5100"/>
            </a:lvl1pPr>
            <a:lvl2pPr marL="1672244" indent="0">
              <a:buNone/>
              <a:defRPr sz="4400"/>
            </a:lvl2pPr>
            <a:lvl3pPr marL="3344487" indent="0">
              <a:buNone/>
              <a:defRPr sz="3701"/>
            </a:lvl3pPr>
            <a:lvl4pPr marL="5016731" indent="0">
              <a:buNone/>
              <a:defRPr sz="3300"/>
            </a:lvl4pPr>
            <a:lvl5pPr marL="6688974" indent="0">
              <a:buNone/>
              <a:defRPr sz="3300"/>
            </a:lvl5pPr>
            <a:lvl6pPr marL="8361218" indent="0">
              <a:buNone/>
              <a:defRPr sz="3300"/>
            </a:lvl6pPr>
            <a:lvl7pPr marL="10033461" indent="0">
              <a:buNone/>
              <a:defRPr sz="3300"/>
            </a:lvl7pPr>
            <a:lvl8pPr marL="11705705" indent="0">
              <a:buNone/>
              <a:defRPr sz="3300"/>
            </a:lvl8pPr>
            <a:lvl9pPr marL="13377948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9666-5D4E-214C-ACB8-E25F5BD2AC6D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BD92-6B27-564D-BCA6-A0BC37B971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5"/>
            <a:ext cx="26334720" cy="2720342"/>
          </a:xfrm>
        </p:spPr>
        <p:txBody>
          <a:bodyPr anchor="b"/>
          <a:lstStyle>
            <a:lvl1pPr algn="l">
              <a:defRPr sz="730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2"/>
            <a:ext cx="26334720" cy="19751040"/>
          </a:xfrm>
        </p:spPr>
        <p:txBody>
          <a:bodyPr/>
          <a:lstStyle>
            <a:lvl1pPr marL="0" indent="0">
              <a:buNone/>
              <a:defRPr sz="11702"/>
            </a:lvl1pPr>
            <a:lvl2pPr marL="1672244" indent="0">
              <a:buNone/>
              <a:defRPr sz="10202"/>
            </a:lvl2pPr>
            <a:lvl3pPr marL="3344487" indent="0">
              <a:buNone/>
              <a:defRPr sz="8802"/>
            </a:lvl3pPr>
            <a:lvl4pPr marL="5016731" indent="0">
              <a:buNone/>
              <a:defRPr sz="7302"/>
            </a:lvl4pPr>
            <a:lvl5pPr marL="6688974" indent="0">
              <a:buNone/>
              <a:defRPr sz="7302"/>
            </a:lvl5pPr>
            <a:lvl6pPr marL="8361218" indent="0">
              <a:buNone/>
              <a:defRPr sz="7302"/>
            </a:lvl6pPr>
            <a:lvl7pPr marL="10033461" indent="0">
              <a:buNone/>
              <a:defRPr sz="7302"/>
            </a:lvl7pPr>
            <a:lvl8pPr marL="11705705" indent="0">
              <a:buNone/>
              <a:defRPr sz="7302"/>
            </a:lvl8pPr>
            <a:lvl9pPr marL="13377948" indent="0">
              <a:buNone/>
              <a:defRPr sz="7302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7"/>
            <a:ext cx="26334720" cy="3863339"/>
          </a:xfrm>
        </p:spPr>
        <p:txBody>
          <a:bodyPr/>
          <a:lstStyle>
            <a:lvl1pPr marL="0" indent="0">
              <a:buNone/>
              <a:defRPr sz="5100"/>
            </a:lvl1pPr>
            <a:lvl2pPr marL="1672244" indent="0">
              <a:buNone/>
              <a:defRPr sz="4400"/>
            </a:lvl2pPr>
            <a:lvl3pPr marL="3344487" indent="0">
              <a:buNone/>
              <a:defRPr sz="3701"/>
            </a:lvl3pPr>
            <a:lvl4pPr marL="5016731" indent="0">
              <a:buNone/>
              <a:defRPr sz="3300"/>
            </a:lvl4pPr>
            <a:lvl5pPr marL="6688974" indent="0">
              <a:buNone/>
              <a:defRPr sz="3300"/>
            </a:lvl5pPr>
            <a:lvl6pPr marL="8361218" indent="0">
              <a:buNone/>
              <a:defRPr sz="3300"/>
            </a:lvl6pPr>
            <a:lvl7pPr marL="10033461" indent="0">
              <a:buNone/>
              <a:defRPr sz="3300"/>
            </a:lvl7pPr>
            <a:lvl8pPr marL="11705705" indent="0">
              <a:buNone/>
              <a:defRPr sz="3300"/>
            </a:lvl8pPr>
            <a:lvl9pPr marL="13377948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9666-5D4E-214C-ACB8-E25F5BD2AC6D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BD92-6B27-564D-BCA6-A0BC37B971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334405" tIns="167203" rIns="334405" bIns="1672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6"/>
            <a:ext cx="39502080" cy="21724623"/>
          </a:xfrm>
          <a:prstGeom prst="rect">
            <a:avLst/>
          </a:prstGeom>
        </p:spPr>
        <p:txBody>
          <a:bodyPr vert="horz" lIns="334405" tIns="167203" rIns="334405" bIns="1672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90"/>
            <a:ext cx="10241280" cy="1752602"/>
          </a:xfrm>
          <a:prstGeom prst="rect">
            <a:avLst/>
          </a:prstGeom>
        </p:spPr>
        <p:txBody>
          <a:bodyPr vert="horz" lIns="334405" tIns="167203" rIns="334405" bIns="167203" rtlCol="0" anchor="ctr"/>
          <a:lstStyle>
            <a:lvl1pPr algn="l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A9666-5D4E-214C-ACB8-E25F5BD2AC6D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90"/>
            <a:ext cx="13898880" cy="1752602"/>
          </a:xfrm>
          <a:prstGeom prst="rect">
            <a:avLst/>
          </a:prstGeom>
        </p:spPr>
        <p:txBody>
          <a:bodyPr vert="horz" lIns="334405" tIns="167203" rIns="334405" bIns="167203" rtlCol="0" anchor="ctr"/>
          <a:lstStyle>
            <a:lvl1pPr algn="ct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90"/>
            <a:ext cx="10241280" cy="1752602"/>
          </a:xfrm>
          <a:prstGeom prst="rect">
            <a:avLst/>
          </a:prstGeom>
        </p:spPr>
        <p:txBody>
          <a:bodyPr vert="horz" lIns="334405" tIns="167203" rIns="334405" bIns="167203" rtlCol="0" anchor="ctr"/>
          <a:lstStyle>
            <a:lvl1pPr algn="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5BD92-6B27-564D-BCA6-A0BC37B971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72244" rtl="0" eaLnBrk="1" latinLnBrk="0" hangingPunct="1">
        <a:spcBef>
          <a:spcPct val="0"/>
        </a:spcBef>
        <a:buNone/>
        <a:defRPr sz="161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183" indent="-1254183" algn="l" defTabSz="1672244" rtl="0" eaLnBrk="1" latinLnBrk="0" hangingPunct="1">
        <a:spcBef>
          <a:spcPct val="20000"/>
        </a:spcBef>
        <a:buFont typeface="Arial"/>
        <a:buChar char="•"/>
        <a:defRPr sz="11702" kern="1200">
          <a:solidFill>
            <a:schemeClr val="tx1"/>
          </a:solidFill>
          <a:latin typeface="+mn-lt"/>
          <a:ea typeface="+mn-ea"/>
          <a:cs typeface="+mn-cs"/>
        </a:defRPr>
      </a:lvl1pPr>
      <a:lvl2pPr marL="2717396" indent="-1045152" algn="l" defTabSz="1672244" rtl="0" eaLnBrk="1" latinLnBrk="0" hangingPunct="1">
        <a:spcBef>
          <a:spcPct val="20000"/>
        </a:spcBef>
        <a:buFont typeface="Arial"/>
        <a:buChar char="–"/>
        <a:defRPr sz="10202" kern="1200">
          <a:solidFill>
            <a:schemeClr val="tx1"/>
          </a:solidFill>
          <a:latin typeface="+mn-lt"/>
          <a:ea typeface="+mn-ea"/>
          <a:cs typeface="+mn-cs"/>
        </a:defRPr>
      </a:lvl2pPr>
      <a:lvl3pPr marL="4180608" indent="-836123" algn="l" defTabSz="1672244" rtl="0" eaLnBrk="1" latinLnBrk="0" hangingPunct="1">
        <a:spcBef>
          <a:spcPct val="20000"/>
        </a:spcBef>
        <a:buFont typeface="Arial"/>
        <a:buChar char="•"/>
        <a:defRPr sz="8802" kern="1200">
          <a:solidFill>
            <a:schemeClr val="tx1"/>
          </a:solidFill>
          <a:latin typeface="+mn-lt"/>
          <a:ea typeface="+mn-ea"/>
          <a:cs typeface="+mn-cs"/>
        </a:defRPr>
      </a:lvl3pPr>
      <a:lvl4pPr marL="5852852" indent="-836123" algn="l" defTabSz="1672244" rtl="0" eaLnBrk="1" latinLnBrk="0" hangingPunct="1">
        <a:spcBef>
          <a:spcPct val="20000"/>
        </a:spcBef>
        <a:buFont typeface="Arial"/>
        <a:buChar char="–"/>
        <a:defRPr sz="7302" kern="1200">
          <a:solidFill>
            <a:schemeClr val="tx1"/>
          </a:solidFill>
          <a:latin typeface="+mn-lt"/>
          <a:ea typeface="+mn-ea"/>
          <a:cs typeface="+mn-cs"/>
        </a:defRPr>
      </a:lvl4pPr>
      <a:lvl5pPr marL="7525097" indent="-836123" algn="l" defTabSz="1672244" rtl="0" eaLnBrk="1" latinLnBrk="0" hangingPunct="1">
        <a:spcBef>
          <a:spcPct val="20000"/>
        </a:spcBef>
        <a:buFont typeface="Arial"/>
        <a:buChar char="»"/>
        <a:defRPr sz="7302" kern="1200">
          <a:solidFill>
            <a:schemeClr val="tx1"/>
          </a:solidFill>
          <a:latin typeface="+mn-lt"/>
          <a:ea typeface="+mn-ea"/>
          <a:cs typeface="+mn-cs"/>
        </a:defRPr>
      </a:lvl5pPr>
      <a:lvl6pPr marL="9197340" indent="-836123" algn="l" defTabSz="1672244" rtl="0" eaLnBrk="1" latinLnBrk="0" hangingPunct="1">
        <a:spcBef>
          <a:spcPct val="20000"/>
        </a:spcBef>
        <a:buFont typeface="Arial"/>
        <a:buChar char="•"/>
        <a:defRPr sz="7302" kern="1200">
          <a:solidFill>
            <a:schemeClr val="tx1"/>
          </a:solidFill>
          <a:latin typeface="+mn-lt"/>
          <a:ea typeface="+mn-ea"/>
          <a:cs typeface="+mn-cs"/>
        </a:defRPr>
      </a:lvl6pPr>
      <a:lvl7pPr marL="10869582" indent="-836123" algn="l" defTabSz="1672244" rtl="0" eaLnBrk="1" latinLnBrk="0" hangingPunct="1">
        <a:spcBef>
          <a:spcPct val="20000"/>
        </a:spcBef>
        <a:buFont typeface="Arial"/>
        <a:buChar char="•"/>
        <a:defRPr sz="7302" kern="1200">
          <a:solidFill>
            <a:schemeClr val="tx1"/>
          </a:solidFill>
          <a:latin typeface="+mn-lt"/>
          <a:ea typeface="+mn-ea"/>
          <a:cs typeface="+mn-cs"/>
        </a:defRPr>
      </a:lvl7pPr>
      <a:lvl8pPr marL="12541826" indent="-836123" algn="l" defTabSz="1672244" rtl="0" eaLnBrk="1" latinLnBrk="0" hangingPunct="1">
        <a:spcBef>
          <a:spcPct val="20000"/>
        </a:spcBef>
        <a:buFont typeface="Arial"/>
        <a:buChar char="•"/>
        <a:defRPr sz="7302" kern="1200">
          <a:solidFill>
            <a:schemeClr val="tx1"/>
          </a:solidFill>
          <a:latin typeface="+mn-lt"/>
          <a:ea typeface="+mn-ea"/>
          <a:cs typeface="+mn-cs"/>
        </a:defRPr>
      </a:lvl8pPr>
      <a:lvl9pPr marL="14214069" indent="-836123" algn="l" defTabSz="1672244" rtl="0" eaLnBrk="1" latinLnBrk="0" hangingPunct="1">
        <a:spcBef>
          <a:spcPct val="20000"/>
        </a:spcBef>
        <a:buFont typeface="Arial"/>
        <a:buChar char="•"/>
        <a:defRPr sz="73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2244" rtl="0" eaLnBrk="1" latinLnBrk="0" hangingPunct="1">
        <a:defRPr sz="6602" kern="1200">
          <a:solidFill>
            <a:schemeClr val="tx1"/>
          </a:solidFill>
          <a:latin typeface="+mn-lt"/>
          <a:ea typeface="+mn-ea"/>
          <a:cs typeface="+mn-cs"/>
        </a:defRPr>
      </a:lvl1pPr>
      <a:lvl2pPr marL="1672244" algn="l" defTabSz="1672244" rtl="0" eaLnBrk="1" latinLnBrk="0" hangingPunct="1">
        <a:defRPr sz="6602" kern="1200">
          <a:solidFill>
            <a:schemeClr val="tx1"/>
          </a:solidFill>
          <a:latin typeface="+mn-lt"/>
          <a:ea typeface="+mn-ea"/>
          <a:cs typeface="+mn-cs"/>
        </a:defRPr>
      </a:lvl2pPr>
      <a:lvl3pPr marL="3344487" algn="l" defTabSz="1672244" rtl="0" eaLnBrk="1" latinLnBrk="0" hangingPunct="1">
        <a:defRPr sz="6602" kern="1200">
          <a:solidFill>
            <a:schemeClr val="tx1"/>
          </a:solidFill>
          <a:latin typeface="+mn-lt"/>
          <a:ea typeface="+mn-ea"/>
          <a:cs typeface="+mn-cs"/>
        </a:defRPr>
      </a:lvl3pPr>
      <a:lvl4pPr marL="5016731" algn="l" defTabSz="1672244" rtl="0" eaLnBrk="1" latinLnBrk="0" hangingPunct="1">
        <a:defRPr sz="6602" kern="1200">
          <a:solidFill>
            <a:schemeClr val="tx1"/>
          </a:solidFill>
          <a:latin typeface="+mn-lt"/>
          <a:ea typeface="+mn-ea"/>
          <a:cs typeface="+mn-cs"/>
        </a:defRPr>
      </a:lvl4pPr>
      <a:lvl5pPr marL="6688974" algn="l" defTabSz="1672244" rtl="0" eaLnBrk="1" latinLnBrk="0" hangingPunct="1">
        <a:defRPr sz="6602" kern="1200">
          <a:solidFill>
            <a:schemeClr val="tx1"/>
          </a:solidFill>
          <a:latin typeface="+mn-lt"/>
          <a:ea typeface="+mn-ea"/>
          <a:cs typeface="+mn-cs"/>
        </a:defRPr>
      </a:lvl5pPr>
      <a:lvl6pPr marL="8361218" algn="l" defTabSz="1672244" rtl="0" eaLnBrk="1" latinLnBrk="0" hangingPunct="1">
        <a:defRPr sz="6602" kern="1200">
          <a:solidFill>
            <a:schemeClr val="tx1"/>
          </a:solidFill>
          <a:latin typeface="+mn-lt"/>
          <a:ea typeface="+mn-ea"/>
          <a:cs typeface="+mn-cs"/>
        </a:defRPr>
      </a:lvl6pPr>
      <a:lvl7pPr marL="10033461" algn="l" defTabSz="1672244" rtl="0" eaLnBrk="1" latinLnBrk="0" hangingPunct="1">
        <a:defRPr sz="6602" kern="1200">
          <a:solidFill>
            <a:schemeClr val="tx1"/>
          </a:solidFill>
          <a:latin typeface="+mn-lt"/>
          <a:ea typeface="+mn-ea"/>
          <a:cs typeface="+mn-cs"/>
        </a:defRPr>
      </a:lvl7pPr>
      <a:lvl8pPr marL="11705705" algn="l" defTabSz="1672244" rtl="0" eaLnBrk="1" latinLnBrk="0" hangingPunct="1">
        <a:defRPr sz="6602" kern="1200">
          <a:solidFill>
            <a:schemeClr val="tx1"/>
          </a:solidFill>
          <a:latin typeface="+mn-lt"/>
          <a:ea typeface="+mn-ea"/>
          <a:cs typeface="+mn-cs"/>
        </a:defRPr>
      </a:lvl8pPr>
      <a:lvl9pPr marL="13377948" algn="l" defTabSz="1672244" rtl="0" eaLnBrk="1" latinLnBrk="0" hangingPunct="1">
        <a:defRPr sz="6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twitter.com/PittPalCare" TargetMode="External"/><Relationship Id="rId4" Type="http://schemas.openxmlformats.org/officeDocument/2006/relationships/hyperlink" Target="https://www.palcare.pitt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" y="0"/>
            <a:ext cx="43891199" cy="46663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6602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TextBox 27"/>
          <p:cNvSpPr txBox="1">
            <a:spLocks noChangeArrowheads="1"/>
          </p:cNvSpPr>
          <p:nvPr/>
        </p:nvSpPr>
        <p:spPr bwMode="auto">
          <a:xfrm>
            <a:off x="7135170" y="160248"/>
            <a:ext cx="2967802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 dirty="0">
                <a:solidFill>
                  <a:srgbClr val="7C4678"/>
                </a:solidFill>
                <a:latin typeface="Century Gothic" charset="0"/>
                <a:ea typeface="Century Gothic" charset="0"/>
                <a:cs typeface="Century Gothic" charset="0"/>
              </a:rPr>
              <a:t>Overcoming End of Life Discussion Hesitancy in Advance Care Planning for Patients with Advanced Cancer and Their Caregivers</a:t>
            </a:r>
          </a:p>
          <a:p>
            <a:endParaRPr lang="en-US" sz="6600" dirty="0">
              <a:solidFill>
                <a:srgbClr val="FFC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7110363"/>
            <a:ext cx="10972800" cy="25808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6602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1147502" y="4799164"/>
            <a:ext cx="32743698" cy="11430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6000" b="1" dirty="0">
                <a:solidFill>
                  <a:srgbClr val="7C4678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765999" y="20721507"/>
            <a:ext cx="8839200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SzPct val="100000"/>
            </a:pPr>
            <a:endParaRPr lang="en-US" sz="3401" dirty="0">
              <a:latin typeface="Century Gothic"/>
              <a:cs typeface="Century Gothic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-16204" y="21590830"/>
            <a:ext cx="10972800" cy="11430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6000" b="1" dirty="0">
                <a:solidFill>
                  <a:srgbClr val="7C4678"/>
                </a:solidFill>
                <a:latin typeface="Century Gothic" panose="020B0502020202020204" pitchFamily="34" charset="0"/>
              </a:rPr>
              <a:t>Methods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6204" y="14416323"/>
            <a:ext cx="10972800" cy="11430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6000" b="1" dirty="0">
                <a:solidFill>
                  <a:srgbClr val="7C4678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226198" y="26200986"/>
            <a:ext cx="15665003" cy="1056069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6000" b="1" dirty="0">
                <a:solidFill>
                  <a:srgbClr val="7C4678"/>
                </a:solidFill>
                <a:latin typeface="Century Gothic" panose="020B0502020202020204" pitchFamily="34" charset="0"/>
              </a:rPr>
              <a:t>Implications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1147501" y="26206513"/>
            <a:ext cx="15749217" cy="11430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6000" b="1" dirty="0">
                <a:solidFill>
                  <a:srgbClr val="7C4678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7" name="TextBox 29"/>
          <p:cNvSpPr txBox="1">
            <a:spLocks noChangeArrowheads="1"/>
          </p:cNvSpPr>
          <p:nvPr/>
        </p:nvSpPr>
        <p:spPr bwMode="auto">
          <a:xfrm>
            <a:off x="7106589" y="4096111"/>
            <a:ext cx="29338782" cy="93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5400" baseline="30000" dirty="0">
                <a:latin typeface="Century Gothic" charset="0"/>
                <a:ea typeface="Century Gothic" charset="0"/>
                <a:cs typeface="Century Gothic" charset="0"/>
              </a:rPr>
              <a:t>1. University of Pittsburgh School of Medicine; 2. Northwestern University Feinberg School of Medicine</a:t>
            </a:r>
          </a:p>
          <a:p>
            <a:pPr lvl="0" algn="ctr"/>
            <a:endParaRPr lang="en-US" sz="2801" baseline="30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799164"/>
            <a:ext cx="10972800" cy="11430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6000" b="1" dirty="0">
                <a:solidFill>
                  <a:srgbClr val="7C4678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55" name="TextBox 28"/>
          <p:cNvSpPr txBox="1">
            <a:spLocks noChangeArrowheads="1"/>
          </p:cNvSpPr>
          <p:nvPr/>
        </p:nvSpPr>
        <p:spPr bwMode="auto">
          <a:xfrm>
            <a:off x="3586132" y="2746994"/>
            <a:ext cx="36776098" cy="166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671638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671638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671638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671638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401" b="1" dirty="0">
                <a:latin typeface="Verdana" charset="0"/>
                <a:ea typeface="Verdana" charset="0"/>
                <a:cs typeface="Verdana" charset="0"/>
              </a:rPr>
              <a:t>Renusha Indralingam, BS</a:t>
            </a:r>
            <a:r>
              <a:rPr lang="en-US" sz="3401" b="1" baseline="30000" dirty="0">
                <a:latin typeface="Verdana" charset="0"/>
                <a:ea typeface="Verdana" charset="0"/>
                <a:cs typeface="Verdana" charset="0"/>
              </a:rPr>
              <a:t>1</a:t>
            </a:r>
            <a:r>
              <a:rPr lang="en-US" sz="3401" b="1" dirty="0">
                <a:latin typeface="Verdana" charset="0"/>
                <a:ea typeface="Verdana" charset="0"/>
                <a:cs typeface="Verdana" charset="0"/>
              </a:rPr>
              <a:t>; Kimberly J. </a:t>
            </a:r>
            <a:r>
              <a:rPr lang="en-US" sz="3401" b="1" dirty="0" err="1">
                <a:latin typeface="Verdana" charset="0"/>
                <a:ea typeface="Verdana" charset="0"/>
                <a:cs typeface="Verdana" charset="0"/>
              </a:rPr>
              <a:t>Rak</a:t>
            </a:r>
            <a:r>
              <a:rPr lang="en-US" sz="3401" b="1" dirty="0">
                <a:latin typeface="Verdana" charset="0"/>
                <a:ea typeface="Verdana" charset="0"/>
                <a:cs typeface="Verdana" charset="0"/>
              </a:rPr>
              <a:t>, PhD, MPH</a:t>
            </a:r>
            <a:r>
              <a:rPr lang="en-US" sz="3401" b="1" baseline="30000" dirty="0">
                <a:latin typeface="Verdana" charset="0"/>
                <a:ea typeface="Verdana" charset="0"/>
                <a:cs typeface="Verdana" charset="0"/>
              </a:rPr>
              <a:t>1</a:t>
            </a:r>
            <a:r>
              <a:rPr lang="en-US" sz="3401" b="1" dirty="0">
                <a:latin typeface="Verdana" charset="0"/>
                <a:ea typeface="Verdana" charset="0"/>
                <a:cs typeface="Verdana" charset="0"/>
              </a:rPr>
              <a:t>; Aaron Richardson, MS</a:t>
            </a:r>
            <a:r>
              <a:rPr lang="en-US" sz="3401" b="1" baseline="30000" dirty="0">
                <a:latin typeface="Verdana" charset="0"/>
                <a:ea typeface="Verdana" charset="0"/>
                <a:cs typeface="Verdana" charset="0"/>
              </a:rPr>
              <a:t>1</a:t>
            </a:r>
            <a:r>
              <a:rPr lang="en-US" sz="3401" b="1" dirty="0">
                <a:latin typeface="Verdana" charset="0"/>
                <a:ea typeface="Verdana" charset="0"/>
                <a:cs typeface="Verdana" charset="0"/>
              </a:rPr>
              <a:t>; Megan Crowley-</a:t>
            </a:r>
            <a:r>
              <a:rPr lang="en-US" sz="3401" b="1" dirty="0" err="1">
                <a:latin typeface="Verdana" charset="0"/>
                <a:ea typeface="Verdana" charset="0"/>
                <a:cs typeface="Verdana" charset="0"/>
              </a:rPr>
              <a:t>Matoka</a:t>
            </a:r>
            <a:r>
              <a:rPr lang="en-US" sz="3401" b="1" dirty="0">
                <a:latin typeface="Verdana" charset="0"/>
                <a:ea typeface="Verdana" charset="0"/>
                <a:cs typeface="Verdana" charset="0"/>
              </a:rPr>
              <a:t>, PhD</a:t>
            </a:r>
            <a:r>
              <a:rPr lang="en-US" sz="3401" b="1" baseline="30000" dirty="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sz="3401" b="1" dirty="0">
                <a:latin typeface="Verdana" charset="0"/>
                <a:ea typeface="Verdana" charset="0"/>
                <a:cs typeface="Verdana" charset="0"/>
              </a:rPr>
              <a:t>;</a:t>
            </a:r>
          </a:p>
          <a:p>
            <a:pPr algn="ctr"/>
            <a:r>
              <a:rPr lang="en-US" sz="3401" b="1" dirty="0">
                <a:latin typeface="Verdana" charset="0"/>
                <a:ea typeface="Verdana" charset="0"/>
                <a:cs typeface="Verdana" charset="0"/>
              </a:rPr>
              <a:t>Douglas B. White, MD, MAS</a:t>
            </a:r>
            <a:r>
              <a:rPr lang="en-US" sz="3401" b="1" baseline="30000" dirty="0">
                <a:latin typeface="Verdana" charset="0"/>
                <a:ea typeface="Verdana" charset="0"/>
                <a:cs typeface="Verdana" charset="0"/>
              </a:rPr>
              <a:t>1</a:t>
            </a:r>
            <a:r>
              <a:rPr lang="en-US" sz="3401" b="1" dirty="0">
                <a:latin typeface="Verdana" charset="0"/>
                <a:ea typeface="Verdana" charset="0"/>
                <a:cs typeface="Verdana" charset="0"/>
              </a:rPr>
              <a:t>; Robert M. Arnold, MD, FACP, FAAHPM</a:t>
            </a:r>
            <a:r>
              <a:rPr lang="en-US" sz="3401" b="1" baseline="30000" dirty="0">
                <a:latin typeface="Verdana" charset="0"/>
                <a:ea typeface="Verdana" charset="0"/>
                <a:cs typeface="Verdana" charset="0"/>
              </a:rPr>
              <a:t>1</a:t>
            </a:r>
            <a:r>
              <a:rPr lang="en-US" sz="3401" b="1" dirty="0">
                <a:latin typeface="Verdana" charset="0"/>
                <a:ea typeface="Verdana" charset="0"/>
                <a:cs typeface="Verdana" charset="0"/>
              </a:rPr>
              <a:t>; Yael Schenker, MD, MAS, FAAHPM</a:t>
            </a:r>
            <a:r>
              <a:rPr lang="en-US" sz="3401" b="1" baseline="30000" dirty="0">
                <a:latin typeface="Verdana" charset="0"/>
                <a:ea typeface="Verdana" charset="0"/>
                <a:cs typeface="Verdana" charset="0"/>
              </a:rPr>
              <a:t>1</a:t>
            </a:r>
            <a:r>
              <a:rPr lang="en-US" sz="3401" b="1" dirty="0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endParaRPr lang="en-US" sz="3401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6198028"/>
            <a:ext cx="10972799" cy="8156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29" indent="-457223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Century Gothic" panose="020B0502020202020204" pitchFamily="34" charset="0"/>
              </a:rPr>
              <a:t>There is a need to increase end of life(EOL) care discussions between patients and caregivers who are limited by their avoidance of topics concerning death and dying.</a:t>
            </a:r>
            <a:endParaRPr lang="en-US" sz="4400" baseline="30000" dirty="0">
              <a:latin typeface="Century Gothic" panose="020B0502020202020204" pitchFamily="34" charset="0"/>
            </a:endParaRPr>
          </a:p>
          <a:p>
            <a:pPr marL="571529" indent="-457223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Century Gothic" panose="020B0502020202020204" pitchFamily="34" charset="0"/>
              </a:rPr>
              <a:t>It is unclear how patients and caregivers can overcome their initial reluctance to engage with advance care planning (ACP) or EOL discussions.</a:t>
            </a:r>
          </a:p>
          <a:p>
            <a:pPr marL="571529" indent="-457223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F4E09-F576-DD43-ABDD-3BE127136020}"/>
              </a:ext>
            </a:extLst>
          </p:cNvPr>
          <p:cNvSpPr txBox="1"/>
          <p:nvPr/>
        </p:nvSpPr>
        <p:spPr>
          <a:xfrm>
            <a:off x="-1" y="15952655"/>
            <a:ext cx="109191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6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Century Gothic" panose="020B0502020202020204" pitchFamily="34" charset="0"/>
              </a:rPr>
              <a:t>Explore advanced cancer patients’ and their caregivers’ experiences with EOL discussions after participating in ACP intervention</a:t>
            </a:r>
          </a:p>
          <a:p>
            <a:pPr marL="685806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Century Gothic" panose="020B0502020202020204" pitchFamily="34" charset="0"/>
              </a:rPr>
              <a:t>Describe facilitators that participants identified for overcoming death/dying topic avoidance</a:t>
            </a:r>
          </a:p>
          <a:p>
            <a:pPr marL="114306">
              <a:spcAft>
                <a:spcPts val="2400"/>
              </a:spcAft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DFD8F0-27EB-1A44-BC41-3903DBD00501}"/>
              </a:ext>
            </a:extLst>
          </p:cNvPr>
          <p:cNvSpPr txBox="1"/>
          <p:nvPr/>
        </p:nvSpPr>
        <p:spPr>
          <a:xfrm>
            <a:off x="11199752" y="6349553"/>
            <a:ext cx="3277491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Tables 1a-c:  Participant Demographics (N = 14 patients and 8 caregivers) </a:t>
            </a:r>
            <a:endParaRPr lang="en-US" sz="4800" b="1" baseline="30000" dirty="0">
              <a:latin typeface="Century Gothic" panose="020B0502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EADDCA-2374-0442-981E-7DC8FE9CD25B}"/>
              </a:ext>
            </a:extLst>
          </p:cNvPr>
          <p:cNvSpPr txBox="1"/>
          <p:nvPr/>
        </p:nvSpPr>
        <p:spPr>
          <a:xfrm>
            <a:off x="10989004" y="27705304"/>
            <a:ext cx="155934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6">
              <a:spcAft>
                <a:spcPts val="2400"/>
              </a:spcAft>
            </a:pPr>
            <a:r>
              <a:rPr lang="en-US" sz="4400" dirty="0">
                <a:latin typeface="Century Gothic" panose="020B0502020202020204" pitchFamily="34" charset="0"/>
              </a:rPr>
              <a:t>After participating in an ACP intervention, participants found it easier to engage in EOL conversations when</a:t>
            </a:r>
          </a:p>
          <a:p>
            <a:pPr marL="857256" indent="-7429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Century Gothic" panose="020B0502020202020204" pitchFamily="34" charset="0"/>
              </a:rPr>
              <a:t>Characteristics of the ACP interventions worked to increase participants’ sense of control</a:t>
            </a:r>
          </a:p>
          <a:p>
            <a:pPr marL="857256" indent="-7429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Century Gothic" panose="020B0502020202020204" pitchFamily="34" charset="0"/>
              </a:rPr>
              <a:t>Participants believed ACP could achieve certain psychological and care-related goals 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ED2630D-F44A-4278-AB19-BAB1FF158FD6}"/>
              </a:ext>
            </a:extLst>
          </p:cNvPr>
          <p:cNvSpPr txBox="1"/>
          <p:nvPr/>
        </p:nvSpPr>
        <p:spPr>
          <a:xfrm>
            <a:off x="11196520" y="13423836"/>
            <a:ext cx="3254922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Figure 1. Patient and Caregiver Participants Identified Certain ACP Intervention Attributes and Personal Beliefs about ACP that Facilitated Subsequent EOL Care Discussions 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F8B8842-F690-0945-BBCB-D8BD93158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1" y="367749"/>
            <a:ext cx="6896340" cy="279684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E5BA20B-3FB4-E64D-AA02-7D49FE32FDB3}"/>
              </a:ext>
            </a:extLst>
          </p:cNvPr>
          <p:cNvSpPr txBox="1"/>
          <p:nvPr/>
        </p:nvSpPr>
        <p:spPr>
          <a:xfrm>
            <a:off x="110568" y="2607359"/>
            <a:ext cx="6465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Website: </a:t>
            </a:r>
            <a:r>
              <a:rPr lang="en-US" sz="3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palcare.pitt.edu </a:t>
            </a:r>
            <a:endParaRPr lang="en-US" sz="3600" dirty="0"/>
          </a:p>
          <a:p>
            <a:pPr algn="r"/>
            <a:r>
              <a:rPr lang="en-US" sz="3600" dirty="0"/>
              <a:t>Twitter: </a:t>
            </a:r>
            <a:r>
              <a:rPr lang="en-US" sz="3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@PittPalCare</a:t>
            </a:r>
            <a:endParaRPr lang="en-US" sz="36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0799B4-465F-774C-BE9A-242FD68F1315}"/>
              </a:ext>
            </a:extLst>
          </p:cNvPr>
          <p:cNvSpPr txBox="1"/>
          <p:nvPr/>
        </p:nvSpPr>
        <p:spPr>
          <a:xfrm>
            <a:off x="28226198" y="27705304"/>
            <a:ext cx="155934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6">
              <a:spcAft>
                <a:spcPts val="2400"/>
              </a:spcAft>
            </a:pPr>
            <a:r>
              <a:rPr lang="en-US" sz="4400" dirty="0">
                <a:latin typeface="Century Gothic" panose="020B0502020202020204" pitchFamily="34" charset="0"/>
              </a:rPr>
              <a:t>To foster EOL discussions between patients and caregivers </a:t>
            </a:r>
          </a:p>
          <a:p>
            <a:pPr marL="857256" indent="-7429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Century Gothic" panose="020B0502020202020204" pitchFamily="34" charset="0"/>
              </a:rPr>
              <a:t>Death/dying topic avoidance should be recognized as a common response</a:t>
            </a:r>
          </a:p>
          <a:p>
            <a:pPr marL="857256" indent="-7429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Century Gothic" panose="020B0502020202020204" pitchFamily="34" charset="0"/>
              </a:rPr>
              <a:t>ACP  should be goal-oriented and focus on increasing sense of agency</a:t>
            </a:r>
          </a:p>
          <a:p>
            <a:pPr marL="114306">
              <a:spcAft>
                <a:spcPts val="2400"/>
              </a:spcAft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4455DAF0-B286-7846-8BDF-AF11E9A30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59888"/>
              </p:ext>
            </p:extLst>
          </p:nvPr>
        </p:nvGraphicFramePr>
        <p:xfrm>
          <a:off x="32765999" y="7924584"/>
          <a:ext cx="10347603" cy="43061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73551">
                  <a:extLst>
                    <a:ext uri="{9D8B030D-6E8A-4147-A177-3AD203B41FA5}">
                      <a16:colId xmlns:a16="http://schemas.microsoft.com/office/drawing/2014/main" val="4067185261"/>
                    </a:ext>
                  </a:extLst>
                </a:gridCol>
                <a:gridCol w="2937026">
                  <a:extLst>
                    <a:ext uri="{9D8B030D-6E8A-4147-A177-3AD203B41FA5}">
                      <a16:colId xmlns:a16="http://schemas.microsoft.com/office/drawing/2014/main" val="1156364187"/>
                    </a:ext>
                  </a:extLst>
                </a:gridCol>
                <a:gridCol w="2937026">
                  <a:extLst>
                    <a:ext uri="{9D8B030D-6E8A-4147-A177-3AD203B41FA5}">
                      <a16:colId xmlns:a16="http://schemas.microsoft.com/office/drawing/2014/main" val="2393492905"/>
                    </a:ext>
                  </a:extLst>
                </a:gridCol>
              </a:tblGrid>
              <a:tr h="828545">
                <a:tc>
                  <a:txBody>
                    <a:bodyPr/>
                    <a:lstStyle/>
                    <a:p>
                      <a:pPr marL="91440" algn="l" fontAlgn="b"/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Patients</a:t>
                      </a:r>
                    </a:p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Caregivers</a:t>
                      </a:r>
                    </a:p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520019"/>
                  </a:ext>
                </a:extLst>
              </a:tr>
              <a:tr h="682502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4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90068"/>
                  </a:ext>
                </a:extLst>
              </a:tr>
              <a:tr h="1166238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4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Caucasian/White</a:t>
                      </a:r>
                      <a:endParaRPr lang="en-US" sz="4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 (93%)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 (88%)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20228"/>
                  </a:ext>
                </a:extLst>
              </a:tr>
              <a:tr h="1166238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4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African American/ Black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 (1%)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 (12%)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483312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8AD6BF2F-D2D1-7347-8C11-D49900716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678804"/>
              </p:ext>
            </p:extLst>
          </p:nvPr>
        </p:nvGraphicFramePr>
        <p:xfrm>
          <a:off x="21945600" y="8017305"/>
          <a:ext cx="10347603" cy="42437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73551">
                  <a:extLst>
                    <a:ext uri="{9D8B030D-6E8A-4147-A177-3AD203B41FA5}">
                      <a16:colId xmlns:a16="http://schemas.microsoft.com/office/drawing/2014/main" val="4067185261"/>
                    </a:ext>
                  </a:extLst>
                </a:gridCol>
                <a:gridCol w="2937026">
                  <a:extLst>
                    <a:ext uri="{9D8B030D-6E8A-4147-A177-3AD203B41FA5}">
                      <a16:colId xmlns:a16="http://schemas.microsoft.com/office/drawing/2014/main" val="1156364187"/>
                    </a:ext>
                  </a:extLst>
                </a:gridCol>
                <a:gridCol w="2937026">
                  <a:extLst>
                    <a:ext uri="{9D8B030D-6E8A-4147-A177-3AD203B41FA5}">
                      <a16:colId xmlns:a16="http://schemas.microsoft.com/office/drawing/2014/main" val="2393492905"/>
                    </a:ext>
                  </a:extLst>
                </a:gridCol>
              </a:tblGrid>
              <a:tr h="624506">
                <a:tc>
                  <a:txBody>
                    <a:bodyPr/>
                    <a:lstStyle/>
                    <a:p>
                      <a:pPr marL="91440" algn="l" fontAlgn="b"/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Patients </a:t>
                      </a:r>
                    </a:p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Caregivers </a:t>
                      </a:r>
                    </a:p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520019"/>
                  </a:ext>
                </a:extLst>
              </a:tr>
              <a:tr h="682502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4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90068"/>
                  </a:ext>
                </a:extLst>
              </a:tr>
              <a:tr h="1166238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4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Female</a:t>
                      </a:r>
                      <a:endParaRPr lang="en-US" sz="4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 (50%)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 (50%)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20228"/>
                  </a:ext>
                </a:extLst>
              </a:tr>
              <a:tr h="1166238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4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 (50%)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 (50%)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483312"/>
                  </a:ext>
                </a:extLst>
              </a:tr>
            </a:tbl>
          </a:graphicData>
        </a:graphic>
      </p:graphicFrame>
      <p:pic>
        <p:nvPicPr>
          <p:cNvPr id="25" name="Picture 24" descr="Text, timeline&#10;&#10;Description automatically generated">
            <a:extLst>
              <a:ext uri="{FF2B5EF4-FFF2-40B4-BE49-F238E27FC236}">
                <a16:creationId xmlns:a16="http://schemas.microsoft.com/office/drawing/2014/main" id="{319F554B-C9C9-3845-B01A-72CEA18C1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9122" y="14671179"/>
            <a:ext cx="32713443" cy="118509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B32758D-42E3-45C8-9D9E-6A290DEE2B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98911" y="1680138"/>
            <a:ext cx="4103680" cy="1494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25E169-F488-446E-956D-07D481D829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18664" y="1168147"/>
            <a:ext cx="2147948" cy="217772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B60229-1781-4FB7-AC5C-774C2AB53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76703"/>
              </p:ext>
            </p:extLst>
          </p:nvPr>
        </p:nvGraphicFramePr>
        <p:xfrm>
          <a:off x="11196520" y="8017305"/>
          <a:ext cx="10347603" cy="42710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674160">
                  <a:extLst>
                    <a:ext uri="{9D8B030D-6E8A-4147-A177-3AD203B41FA5}">
                      <a16:colId xmlns:a16="http://schemas.microsoft.com/office/drawing/2014/main" val="452373308"/>
                    </a:ext>
                  </a:extLst>
                </a:gridCol>
                <a:gridCol w="4673443">
                  <a:extLst>
                    <a:ext uri="{9D8B030D-6E8A-4147-A177-3AD203B41FA5}">
                      <a16:colId xmlns:a16="http://schemas.microsoft.com/office/drawing/2014/main" val="4199740355"/>
                    </a:ext>
                  </a:extLst>
                </a:gridCol>
              </a:tblGrid>
              <a:tr h="624506">
                <a:tc>
                  <a:txBody>
                    <a:bodyPr/>
                    <a:lstStyle/>
                    <a:p>
                      <a:pPr marL="91440" algn="l" fontAlgn="b"/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Caregivers</a:t>
                      </a:r>
                    </a:p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904926"/>
                  </a:ext>
                </a:extLst>
              </a:tr>
              <a:tr h="61425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4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Relationship to Patient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81077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4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Spouse/Partner</a:t>
                      </a:r>
                      <a:endParaRPr lang="en-US" sz="4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 (50%)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82998"/>
                  </a:ext>
                </a:extLst>
              </a:tr>
              <a:tr h="76771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4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Child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 (38%)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863870"/>
                  </a:ext>
                </a:extLst>
              </a:tr>
              <a:tr h="87820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4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Sibling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 (12%)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734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80146E6-C585-4191-A757-1A7D849ECEB6}"/>
              </a:ext>
            </a:extLst>
          </p:cNvPr>
          <p:cNvSpPr txBox="1"/>
          <p:nvPr/>
        </p:nvSpPr>
        <p:spPr>
          <a:xfrm>
            <a:off x="582581" y="22963749"/>
            <a:ext cx="9235440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latin typeface="Century Gothic" panose="020B0502020202020204" pitchFamily="34" charset="0"/>
              </a:rPr>
              <a:t>Conducted as part of NCI-funded R01 (CA235730)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latin typeface="Century Gothic" panose="020B0502020202020204" pitchFamily="34" charset="0"/>
              </a:rPr>
              <a:t>Participants recruited from UPMC Hillman Cancer Center Network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latin typeface="Century Gothic" panose="020B0502020202020204" pitchFamily="34" charset="0"/>
              </a:rPr>
              <a:t>Patient-caregiver pairs randomized to discussion-based vs. online-video-based ACP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latin typeface="Century Gothic" panose="020B0502020202020204" pitchFamily="34" charset="0"/>
              </a:rPr>
              <a:t>After 12 weeks, participants completed semi-structured, in-depth, audio-recorded phone interviews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latin typeface="Century Gothic" panose="020B0502020202020204" pitchFamily="34" charset="0"/>
              </a:rPr>
              <a:t>Interviews were transcribed and coded for major thematic content </a:t>
            </a:r>
          </a:p>
          <a:p>
            <a:pPr marL="2765507" lvl="1" indent="-571500">
              <a:buFont typeface="Arial" panose="020B0604020202020204" pitchFamily="34" charset="0"/>
              <a:buChar char="•"/>
            </a:pPr>
            <a:endParaRPr lang="en-US" sz="4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2FC962-25F9-4C90-AEF2-27E0F884397E}"/>
              </a:ext>
            </a:extLst>
          </p:cNvPr>
          <p:cNvSpPr/>
          <p:nvPr/>
        </p:nvSpPr>
        <p:spPr>
          <a:xfrm>
            <a:off x="29785962" y="17194562"/>
            <a:ext cx="13157282" cy="1056069"/>
          </a:xfrm>
          <a:prstGeom prst="roundRect">
            <a:avLst/>
          </a:prstGeom>
          <a:solidFill>
            <a:srgbClr val="FBE1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22509D-5236-40FA-B8E5-DA966A1082EB}"/>
              </a:ext>
            </a:extLst>
          </p:cNvPr>
          <p:cNvSpPr txBox="1"/>
          <p:nvPr/>
        </p:nvSpPr>
        <p:spPr>
          <a:xfrm>
            <a:off x="29732284" y="17204957"/>
            <a:ext cx="12994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“…there [were] specific, different steps that she could take – almost like easing her into it, and it was less emotional for her. It became more…of a problem-solving or something like you do at work.”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E7D5A7A-4C96-496E-9A35-938F55759465}"/>
              </a:ext>
            </a:extLst>
          </p:cNvPr>
          <p:cNvSpPr/>
          <p:nvPr/>
        </p:nvSpPr>
        <p:spPr>
          <a:xfrm>
            <a:off x="29948697" y="15441745"/>
            <a:ext cx="12789867" cy="1216436"/>
          </a:xfrm>
          <a:prstGeom prst="roundRect">
            <a:avLst/>
          </a:prstGeom>
          <a:solidFill>
            <a:srgbClr val="A3D9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63A8CC-060D-4E61-AE98-27D7438733C0}"/>
              </a:ext>
            </a:extLst>
          </p:cNvPr>
          <p:cNvSpPr txBox="1"/>
          <p:nvPr/>
        </p:nvSpPr>
        <p:spPr>
          <a:xfrm>
            <a:off x="29948697" y="15494211"/>
            <a:ext cx="12994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“…the videos [in the intervention] show that you think nobody else is thinking [about this] except yourself – but other people that are going through this kind of thing are thinking the same things….They have the same kinds of decisions to make.”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878283-CBD3-435E-80EF-4E280A4C1E92}"/>
              </a:ext>
            </a:extLst>
          </p:cNvPr>
          <p:cNvSpPr/>
          <p:nvPr/>
        </p:nvSpPr>
        <p:spPr>
          <a:xfrm>
            <a:off x="29867329" y="18905308"/>
            <a:ext cx="12994547" cy="1176051"/>
          </a:xfrm>
          <a:prstGeom prst="roundRect">
            <a:avLst/>
          </a:prstGeom>
          <a:solidFill>
            <a:srgbClr val="FFC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161AAD-0DBB-4C46-A7BE-FABA9AE0D682}"/>
              </a:ext>
            </a:extLst>
          </p:cNvPr>
          <p:cNvSpPr txBox="1"/>
          <p:nvPr/>
        </p:nvSpPr>
        <p:spPr>
          <a:xfrm>
            <a:off x="29948697" y="18905308"/>
            <a:ext cx="12789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“Anytime you get some more information and have a dialogue back and forth…is a good thing….It helps you get a little bit clearer picture….And you know how you want to handle different things along the way.”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8D658A0-B179-4846-8C8C-6A892F68ECA5}"/>
              </a:ext>
            </a:extLst>
          </p:cNvPr>
          <p:cNvSpPr/>
          <p:nvPr/>
        </p:nvSpPr>
        <p:spPr>
          <a:xfrm>
            <a:off x="29867329" y="20735167"/>
            <a:ext cx="12994547" cy="1200329"/>
          </a:xfrm>
          <a:prstGeom prst="roundRect">
            <a:avLst/>
          </a:prstGeom>
          <a:solidFill>
            <a:srgbClr val="FF8F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853770-2956-47B1-805A-DBFD0B4BC1A3}"/>
              </a:ext>
            </a:extLst>
          </p:cNvPr>
          <p:cNvSpPr txBox="1"/>
          <p:nvPr/>
        </p:nvSpPr>
        <p:spPr>
          <a:xfrm>
            <a:off x="29988781" y="20966111"/>
            <a:ext cx="12913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need to think about what’s going to happen when I go to die. Everybody dies, but I know I’m going to die soon….I had to face the grim reaper and think about what I want.”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18D398-6921-4A8C-9B4A-1038F46BB0E5}"/>
              </a:ext>
            </a:extLst>
          </p:cNvPr>
          <p:cNvSpPr/>
          <p:nvPr/>
        </p:nvSpPr>
        <p:spPr>
          <a:xfrm>
            <a:off x="29867329" y="22584531"/>
            <a:ext cx="12994547" cy="1056069"/>
          </a:xfrm>
          <a:prstGeom prst="roundRect">
            <a:avLst/>
          </a:prstGeom>
          <a:solidFill>
            <a:srgbClr val="F5B5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F75183-B92F-4811-B2D8-E39C9515F010}"/>
              </a:ext>
            </a:extLst>
          </p:cNvPr>
          <p:cNvSpPr txBox="1"/>
          <p:nvPr/>
        </p:nvSpPr>
        <p:spPr>
          <a:xfrm>
            <a:off x="29948697" y="22608809"/>
            <a:ext cx="12913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“You need to do [it] so that people aren’t stressed out thinking, ‘Is this what you want or not?’….I want to just make it easy for other people who have to take care of me.”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0295E52-84D3-4F7F-8C54-BC0B6255D3FC}"/>
              </a:ext>
            </a:extLst>
          </p:cNvPr>
          <p:cNvSpPr/>
          <p:nvPr/>
        </p:nvSpPr>
        <p:spPr>
          <a:xfrm>
            <a:off x="29948697" y="24170185"/>
            <a:ext cx="12994547" cy="1652485"/>
          </a:xfrm>
          <a:prstGeom prst="roundRect">
            <a:avLst/>
          </a:prstGeom>
          <a:solidFill>
            <a:srgbClr val="B391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7B2624-4275-4A7C-AA40-BEC7B611D023}"/>
              </a:ext>
            </a:extLst>
          </p:cNvPr>
          <p:cNvSpPr txBox="1"/>
          <p:nvPr/>
        </p:nvSpPr>
        <p:spPr>
          <a:xfrm>
            <a:off x="29948697" y="24376985"/>
            <a:ext cx="12994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“[The intervention] forced me to sit down with my son and go through the [advance directive] and emphatically tell him what I want and what I didn’t want. And I expected him to follow it….I don’t want anyone to substitute their judgment for the decisions I made.”</a:t>
            </a:r>
          </a:p>
        </p:txBody>
      </p:sp>
    </p:spTree>
    <p:extLst>
      <p:ext uri="{BB962C8B-B14F-4D97-AF65-F5344CB8AC3E}">
        <p14:creationId xmlns:p14="http://schemas.microsoft.com/office/powerpoint/2010/main" val="2042839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C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c85a3ef-d517-49d5-bf50-ea711030562b">PK5ZUJHDJ46Z-1978269939-226</_dlc_DocId>
    <_dlc_DocIdUrl xmlns="fc85a3ef-d517-49d5-bf50-ea711030562b">
      <Url>https://pitt.sharepoint.com/sites/CCM/CRISMA/TraCS/Girard/_layouts/15/DocIdRedir.aspx?ID=PK5ZUJHDJ46Z-1978269939-226</Url>
      <Description>PK5ZUJHDJ46Z-1978269939-226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8903798784043A0FA22EBA30E9279" ma:contentTypeVersion="10" ma:contentTypeDescription="Create a new document." ma:contentTypeScope="" ma:versionID="45b13dbce0223c181969a5c5c375eb88">
  <xsd:schema xmlns:xsd="http://www.w3.org/2001/XMLSchema" xmlns:xs="http://www.w3.org/2001/XMLSchema" xmlns:p="http://schemas.microsoft.com/office/2006/metadata/properties" xmlns:ns2="fc85a3ef-d517-49d5-bf50-ea711030562b" xmlns:ns3="6e3b1d5c-f5c2-4d7c-82e2-ddc1d6d22423" targetNamespace="http://schemas.microsoft.com/office/2006/metadata/properties" ma:root="true" ma:fieldsID="8bb494f75cbfb87629a7950987b74887" ns2:_="" ns3:_="">
    <xsd:import namespace="fc85a3ef-d517-49d5-bf50-ea711030562b"/>
    <xsd:import namespace="6e3b1d5c-f5c2-4d7c-82e2-ddc1d6d2242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5a3ef-d517-49d5-bf50-ea711030562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b1d5c-f5c2-4d7c-82e2-ddc1d6d224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DB645F3-CD14-4B4F-9753-AEB57C72DD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065152-7EB9-422F-940A-88493F79E920}">
  <ds:schemaRefs>
    <ds:schemaRef ds:uri="fc85a3ef-d517-49d5-bf50-ea711030562b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e3b1d5c-f5c2-4d7c-82e2-ddc1d6d2242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20A6C03-2631-41CE-BBA6-0FDCE2AE64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85a3ef-d517-49d5-bf50-ea711030562b"/>
    <ds:schemaRef ds:uri="6e3b1d5c-f5c2-4d7c-82e2-ddc1d6d22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520F33F-7956-4D7A-A324-69691C79274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30576</TotalTime>
  <Words>703</Words>
  <Application>Microsoft Office PowerPoint</Application>
  <PresentationFormat>Custom</PresentationFormat>
  <Paragraphs>67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Tahoma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Wallace</dc:creator>
  <cp:lastModifiedBy>Indralingam, Renusha</cp:lastModifiedBy>
  <cp:revision>455</cp:revision>
  <cp:lastPrinted>2014-03-25T18:59:51Z</cp:lastPrinted>
  <dcterms:created xsi:type="dcterms:W3CDTF">2012-04-30T21:55:22Z</dcterms:created>
  <dcterms:modified xsi:type="dcterms:W3CDTF">2022-09-13T02:34:53Z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0x0101008BD8903798784043A0FA22EBA30E9279</vt:lpwstr>
  </property>
  <property fmtid="{D5CDD505-2E9C-101B-9397-08002B2CF9AE}" pid="3" name="_dlc_DocIdItemGuid">
    <vt:lpwstr>4052cd67-d572-41be-8d70-3427deb76227</vt:lpwstr>
  </property>
  <property fmtid="{D5CDD505-2E9C-101B-9397-08002B2CF9AE}" pid="4" name="AuthorIds_UIVersion_512">
    <vt:lpwstr>49</vt:lpwstr>
  </property>
</Properties>
</file>