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319" r:id="rId5"/>
  </p:sldIdLst>
  <p:sldSz cx="34137600" cy="192024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0769" userDrawn="1">
          <p15:clr>
            <a:srgbClr val="A4A3A4"/>
          </p15:clr>
        </p15:guide>
        <p15:guide id="3" pos="4165" userDrawn="1">
          <p15:clr>
            <a:srgbClr val="A4A3A4"/>
          </p15:clr>
        </p15:guide>
        <p15:guide id="4" pos="183" userDrawn="1">
          <p15:clr>
            <a:srgbClr val="A4A3A4"/>
          </p15:clr>
        </p15:guide>
        <p15:guide id="5" pos="514" userDrawn="1">
          <p15:clr>
            <a:srgbClr val="A4A3A4"/>
          </p15:clr>
        </p15:guide>
        <p15:guide id="6" orient="horz" pos="60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ay Herr" initials="LH" lastIdx="1" clrIdx="0"/>
  <p:cmAuthor id="2" name="Arnold, R. M." initials="ARM" lastIdx="12" clrIdx="1"/>
  <p:cmAuthor id="3" name="Yael Schenker" initials="YS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26"/>
    <a:srgbClr val="FFDD03"/>
    <a:srgbClr val="FFE01F"/>
    <a:srgbClr val="942092"/>
    <a:srgbClr val="263238"/>
    <a:srgbClr val="EEEBE9"/>
    <a:srgbClr val="EA4C89"/>
    <a:srgbClr val="FFF59D"/>
    <a:srgbClr val="FFFFFF"/>
    <a:srgbClr val="EFF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669" autoAdjust="0"/>
    <p:restoredTop sz="95144" autoAdjust="0"/>
  </p:normalViewPr>
  <p:slideViewPr>
    <p:cSldViewPr snapToGrid="0" showGuides="1">
      <p:cViewPr varScale="1">
        <p:scale>
          <a:sx n="45" d="100"/>
          <a:sy n="45" d="100"/>
        </p:scale>
        <p:origin x="536" y="248"/>
      </p:cViewPr>
      <p:guideLst>
        <p:guide pos="10769"/>
        <p:guide pos="4165"/>
        <p:guide pos="183"/>
        <p:guide pos="514"/>
        <p:guide orient="horz" pos="60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D1CB04D-1C75-43E0-9B64-B7DDAA42BB2C}" type="datetimeFigureOut">
              <a:rPr lang="en-US" smtClean="0"/>
              <a:t>9/13/22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1pPr>
    <a:lvl2pPr marL="283235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2pPr>
    <a:lvl3pPr marL="566471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3pPr>
    <a:lvl4pPr marL="849706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4pPr>
    <a:lvl5pPr marL="1132942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5pPr>
    <a:lvl6pPr marL="1416177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6pPr>
    <a:lvl7pPr marL="1699412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7pPr>
    <a:lvl8pPr marL="1982648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8pPr>
    <a:lvl9pPr marL="2265883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6675" y="914400"/>
            <a:ext cx="4387850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" dirty="0"/>
              <a:t>Questions:</a:t>
            </a:r>
          </a:p>
          <a:p>
            <a:r>
              <a:rPr lang="en-US" sz="600" dirty="0"/>
              <a:t>[ ] QR code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5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3142616"/>
            <a:ext cx="25603200" cy="6685280"/>
          </a:xfrm>
        </p:spPr>
        <p:txBody>
          <a:bodyPr anchor="b"/>
          <a:lstStyle>
            <a:lvl1pPr algn="ctr">
              <a:defRPr sz="1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10085706"/>
            <a:ext cx="25603200" cy="4636134"/>
          </a:xfrm>
        </p:spPr>
        <p:txBody>
          <a:bodyPr/>
          <a:lstStyle>
            <a:lvl1pPr marL="0" indent="0" algn="ctr">
              <a:buNone/>
              <a:defRPr sz="6720"/>
            </a:lvl1pPr>
            <a:lvl2pPr marL="1280160" indent="0" algn="ctr">
              <a:buNone/>
              <a:defRPr sz="5600"/>
            </a:lvl2pPr>
            <a:lvl3pPr marL="2560320" indent="0" algn="ctr">
              <a:buNone/>
              <a:defRPr sz="5040"/>
            </a:lvl3pPr>
            <a:lvl4pPr marL="3840480" indent="0" algn="ctr">
              <a:buNone/>
              <a:defRPr sz="4480"/>
            </a:lvl4pPr>
            <a:lvl5pPr marL="5120640" indent="0" algn="ctr">
              <a:buNone/>
              <a:defRPr sz="4480"/>
            </a:lvl5pPr>
            <a:lvl6pPr marL="6400800" indent="0" algn="ctr">
              <a:buNone/>
              <a:defRPr sz="4480"/>
            </a:lvl6pPr>
            <a:lvl7pPr marL="7680960" indent="0" algn="ctr">
              <a:buNone/>
              <a:defRPr sz="4480"/>
            </a:lvl7pPr>
            <a:lvl8pPr marL="8961120" indent="0" algn="ctr">
              <a:buNone/>
              <a:defRPr sz="4480"/>
            </a:lvl8pPr>
            <a:lvl9pPr marL="10241280" indent="0" algn="ctr">
              <a:buNone/>
              <a:defRPr sz="44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6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7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29720" y="1022350"/>
            <a:ext cx="7360920" cy="162731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46960" y="1022350"/>
            <a:ext cx="21656040" cy="162731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7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4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180" y="4787268"/>
            <a:ext cx="29443680" cy="7987664"/>
          </a:xfrm>
        </p:spPr>
        <p:txBody>
          <a:bodyPr anchor="b"/>
          <a:lstStyle>
            <a:lvl1pPr>
              <a:defRPr sz="1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9180" y="12850498"/>
            <a:ext cx="29443680" cy="4200524"/>
          </a:xfrm>
        </p:spPr>
        <p:txBody>
          <a:bodyPr/>
          <a:lstStyle>
            <a:lvl1pPr marL="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1pPr>
            <a:lvl2pPr marL="128016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5603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38404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1206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64008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76809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8961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7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46960" y="5111750"/>
            <a:ext cx="14508480" cy="1218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82160" y="5111750"/>
            <a:ext cx="14508480" cy="1218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8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406" y="1022352"/>
            <a:ext cx="29443680" cy="371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408" y="4707256"/>
            <a:ext cx="14441804" cy="2306954"/>
          </a:xfrm>
        </p:spPr>
        <p:txBody>
          <a:bodyPr anchor="b"/>
          <a:lstStyle>
            <a:lvl1pPr marL="0" indent="0">
              <a:buNone/>
              <a:defRPr sz="6720" b="1"/>
            </a:lvl1pPr>
            <a:lvl2pPr marL="1280160" indent="0">
              <a:buNone/>
              <a:defRPr sz="5600" b="1"/>
            </a:lvl2pPr>
            <a:lvl3pPr marL="2560320" indent="0">
              <a:buNone/>
              <a:defRPr sz="5040" b="1"/>
            </a:lvl3pPr>
            <a:lvl4pPr marL="3840480" indent="0">
              <a:buNone/>
              <a:defRPr sz="4480" b="1"/>
            </a:lvl4pPr>
            <a:lvl5pPr marL="5120640" indent="0">
              <a:buNone/>
              <a:defRPr sz="4480" b="1"/>
            </a:lvl5pPr>
            <a:lvl6pPr marL="6400800" indent="0">
              <a:buNone/>
              <a:defRPr sz="4480" b="1"/>
            </a:lvl6pPr>
            <a:lvl7pPr marL="7680960" indent="0">
              <a:buNone/>
              <a:defRPr sz="4480" b="1"/>
            </a:lvl7pPr>
            <a:lvl8pPr marL="8961120" indent="0">
              <a:buNone/>
              <a:defRPr sz="4480" b="1"/>
            </a:lvl8pPr>
            <a:lvl9pPr marL="10241280" indent="0">
              <a:buNone/>
              <a:defRPr sz="4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1408" y="7014210"/>
            <a:ext cx="14441804" cy="10316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282160" y="4707256"/>
            <a:ext cx="14512926" cy="2306954"/>
          </a:xfrm>
        </p:spPr>
        <p:txBody>
          <a:bodyPr anchor="b"/>
          <a:lstStyle>
            <a:lvl1pPr marL="0" indent="0">
              <a:buNone/>
              <a:defRPr sz="6720" b="1"/>
            </a:lvl1pPr>
            <a:lvl2pPr marL="1280160" indent="0">
              <a:buNone/>
              <a:defRPr sz="5600" b="1"/>
            </a:lvl2pPr>
            <a:lvl3pPr marL="2560320" indent="0">
              <a:buNone/>
              <a:defRPr sz="5040" b="1"/>
            </a:lvl3pPr>
            <a:lvl4pPr marL="3840480" indent="0">
              <a:buNone/>
              <a:defRPr sz="4480" b="1"/>
            </a:lvl4pPr>
            <a:lvl5pPr marL="5120640" indent="0">
              <a:buNone/>
              <a:defRPr sz="4480" b="1"/>
            </a:lvl5pPr>
            <a:lvl6pPr marL="6400800" indent="0">
              <a:buNone/>
              <a:defRPr sz="4480" b="1"/>
            </a:lvl6pPr>
            <a:lvl7pPr marL="7680960" indent="0">
              <a:buNone/>
              <a:defRPr sz="4480" b="1"/>
            </a:lvl7pPr>
            <a:lvl8pPr marL="8961120" indent="0">
              <a:buNone/>
              <a:defRPr sz="4480" b="1"/>
            </a:lvl8pPr>
            <a:lvl9pPr marL="10241280" indent="0">
              <a:buNone/>
              <a:defRPr sz="4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282160" y="7014210"/>
            <a:ext cx="14512926" cy="10316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7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0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4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408" y="1280160"/>
            <a:ext cx="11010264" cy="4480560"/>
          </a:xfrm>
        </p:spPr>
        <p:txBody>
          <a:bodyPr anchor="b"/>
          <a:lstStyle>
            <a:lvl1pPr>
              <a:defRPr sz="8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2926" y="2764791"/>
            <a:ext cx="17282160" cy="13646150"/>
          </a:xfrm>
        </p:spPr>
        <p:txBody>
          <a:bodyPr/>
          <a:lstStyle>
            <a:lvl1pPr>
              <a:defRPr sz="8960"/>
            </a:lvl1pPr>
            <a:lvl2pPr>
              <a:defRPr sz="7840"/>
            </a:lvl2pPr>
            <a:lvl3pPr>
              <a:defRPr sz="672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1408" y="5760720"/>
            <a:ext cx="11010264" cy="10672446"/>
          </a:xfrm>
        </p:spPr>
        <p:txBody>
          <a:bodyPr/>
          <a:lstStyle>
            <a:lvl1pPr marL="0" indent="0">
              <a:buNone/>
              <a:defRPr sz="4480"/>
            </a:lvl1pPr>
            <a:lvl2pPr marL="1280160" indent="0">
              <a:buNone/>
              <a:defRPr sz="3920"/>
            </a:lvl2pPr>
            <a:lvl3pPr marL="2560320" indent="0">
              <a:buNone/>
              <a:defRPr sz="3360"/>
            </a:lvl3pPr>
            <a:lvl4pPr marL="3840480" indent="0">
              <a:buNone/>
              <a:defRPr sz="2800"/>
            </a:lvl4pPr>
            <a:lvl5pPr marL="5120640" indent="0">
              <a:buNone/>
              <a:defRPr sz="2800"/>
            </a:lvl5pPr>
            <a:lvl6pPr marL="6400800" indent="0">
              <a:buNone/>
              <a:defRPr sz="2800"/>
            </a:lvl6pPr>
            <a:lvl7pPr marL="7680960" indent="0">
              <a:buNone/>
              <a:defRPr sz="2800"/>
            </a:lvl7pPr>
            <a:lvl8pPr marL="8961120" indent="0">
              <a:buNone/>
              <a:defRPr sz="2800"/>
            </a:lvl8pPr>
            <a:lvl9pPr marL="10241280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0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408" y="1280160"/>
            <a:ext cx="11010264" cy="4480560"/>
          </a:xfrm>
        </p:spPr>
        <p:txBody>
          <a:bodyPr anchor="b"/>
          <a:lstStyle>
            <a:lvl1pPr>
              <a:defRPr sz="8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12926" y="2764791"/>
            <a:ext cx="17282160" cy="13646150"/>
          </a:xfrm>
        </p:spPr>
        <p:txBody>
          <a:bodyPr anchor="t"/>
          <a:lstStyle>
            <a:lvl1pPr marL="0" indent="0">
              <a:buNone/>
              <a:defRPr sz="8960"/>
            </a:lvl1pPr>
            <a:lvl2pPr marL="1280160" indent="0">
              <a:buNone/>
              <a:defRPr sz="7840"/>
            </a:lvl2pPr>
            <a:lvl3pPr marL="2560320" indent="0">
              <a:buNone/>
              <a:defRPr sz="6720"/>
            </a:lvl3pPr>
            <a:lvl4pPr marL="3840480" indent="0">
              <a:buNone/>
              <a:defRPr sz="5600"/>
            </a:lvl4pPr>
            <a:lvl5pPr marL="5120640" indent="0">
              <a:buNone/>
              <a:defRPr sz="5600"/>
            </a:lvl5pPr>
            <a:lvl6pPr marL="6400800" indent="0">
              <a:buNone/>
              <a:defRPr sz="5600"/>
            </a:lvl6pPr>
            <a:lvl7pPr marL="7680960" indent="0">
              <a:buNone/>
              <a:defRPr sz="5600"/>
            </a:lvl7pPr>
            <a:lvl8pPr marL="8961120" indent="0">
              <a:buNone/>
              <a:defRPr sz="5600"/>
            </a:lvl8pPr>
            <a:lvl9pPr marL="10241280" indent="0">
              <a:buNone/>
              <a:defRPr sz="5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1408" y="5760720"/>
            <a:ext cx="11010264" cy="10672446"/>
          </a:xfrm>
        </p:spPr>
        <p:txBody>
          <a:bodyPr/>
          <a:lstStyle>
            <a:lvl1pPr marL="0" indent="0">
              <a:buNone/>
              <a:defRPr sz="4480"/>
            </a:lvl1pPr>
            <a:lvl2pPr marL="1280160" indent="0">
              <a:buNone/>
              <a:defRPr sz="3920"/>
            </a:lvl2pPr>
            <a:lvl3pPr marL="2560320" indent="0">
              <a:buNone/>
              <a:defRPr sz="3360"/>
            </a:lvl3pPr>
            <a:lvl4pPr marL="3840480" indent="0">
              <a:buNone/>
              <a:defRPr sz="2800"/>
            </a:lvl4pPr>
            <a:lvl5pPr marL="5120640" indent="0">
              <a:buNone/>
              <a:defRPr sz="2800"/>
            </a:lvl5pPr>
            <a:lvl6pPr marL="6400800" indent="0">
              <a:buNone/>
              <a:defRPr sz="2800"/>
            </a:lvl6pPr>
            <a:lvl7pPr marL="7680960" indent="0">
              <a:buNone/>
              <a:defRPr sz="2800"/>
            </a:lvl7pPr>
            <a:lvl8pPr marL="8961120" indent="0">
              <a:buNone/>
              <a:defRPr sz="2800"/>
            </a:lvl8pPr>
            <a:lvl9pPr marL="10241280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8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46960" y="1022352"/>
            <a:ext cx="2944368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6960" y="5111750"/>
            <a:ext cx="2944368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6960" y="17797781"/>
            <a:ext cx="76809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8080" y="17797781"/>
            <a:ext cx="115214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09680" y="17797781"/>
            <a:ext cx="76809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2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60320" rtl="0" eaLnBrk="1" latinLnBrk="0" hangingPunct="1">
        <a:lnSpc>
          <a:spcPct val="90000"/>
        </a:lnSpc>
        <a:spcBef>
          <a:spcPct val="0"/>
        </a:spcBef>
        <a:buNone/>
        <a:defRPr sz="12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AD944-7D57-4665-971F-668A33F598C8}"/>
              </a:ext>
            </a:extLst>
          </p:cNvPr>
          <p:cNvSpPr txBox="1"/>
          <p:nvPr/>
        </p:nvSpPr>
        <p:spPr>
          <a:xfrm>
            <a:off x="0" y="7619"/>
            <a:ext cx="34137600" cy="339971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 algn="ct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Description and Outcomes of an Innovative </a:t>
            </a:r>
          </a:p>
          <a:p>
            <a:pPr algn="ct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Concurrent Hospice-Dialysis Program</a:t>
            </a:r>
          </a:p>
          <a:p>
            <a:pPr algn="ctr"/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Mayumi T. Robinson, MA</a:t>
            </a:r>
            <a:r>
              <a:rPr lang="en-US" sz="3200" baseline="30000" dirty="0">
                <a:latin typeface="Avenir Book" charset="0"/>
                <a:ea typeface="Avenir Book" charset="0"/>
                <a:cs typeface="Avenir Book" charset="0"/>
              </a:rPr>
              <a:t>1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, Natalie C. </a:t>
            </a:r>
            <a:r>
              <a:rPr lang="en-US" sz="3200" dirty="0" err="1">
                <a:latin typeface="Avenir Book" charset="0"/>
                <a:ea typeface="Avenir Book" charset="0"/>
                <a:cs typeface="Avenir Book" charset="0"/>
              </a:rPr>
              <a:t>Ernecoff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, PhD, MPH</a:t>
            </a:r>
            <a:r>
              <a:rPr lang="en-US" sz="3200" baseline="30000" dirty="0">
                <a:latin typeface="Avenir Book" charset="0"/>
                <a:ea typeface="Avenir Book" charset="0"/>
                <a:cs typeface="Avenir Book" charset="0"/>
              </a:rPr>
              <a:t>2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, Alexandra </a:t>
            </a:r>
            <a:r>
              <a:rPr lang="en-US" sz="3200" dirty="0" err="1">
                <a:latin typeface="Avenir Book" charset="0"/>
                <a:ea typeface="Avenir Book" charset="0"/>
                <a:cs typeface="Avenir Book" charset="0"/>
              </a:rPr>
              <a:t>Bursic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, MD</a:t>
            </a:r>
            <a:r>
              <a:rPr lang="en-US" sz="3200" baseline="30000" dirty="0">
                <a:latin typeface="Avenir Book" charset="0"/>
                <a:ea typeface="Avenir Book" charset="0"/>
                <a:cs typeface="Avenir Book" charset="0"/>
              </a:rPr>
              <a:t>1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, Erica M. </a:t>
            </a:r>
            <a:r>
              <a:rPr lang="en-US" sz="3200" dirty="0" err="1">
                <a:latin typeface="Avenir Book" charset="0"/>
                <a:ea typeface="Avenir Book" charset="0"/>
                <a:cs typeface="Avenir Book" charset="0"/>
              </a:rPr>
              <a:t>Motter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, MA</a:t>
            </a:r>
            <a:r>
              <a:rPr lang="en-US" sz="3200" baseline="30000" dirty="0">
                <a:latin typeface="Avenir Book" charset="0"/>
                <a:ea typeface="Avenir Book" charset="0"/>
                <a:cs typeface="Avenir Book" charset="0"/>
              </a:rPr>
              <a:t>1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, Keith </a:t>
            </a:r>
            <a:r>
              <a:rPr lang="en-US" sz="3200" dirty="0" err="1">
                <a:latin typeface="Avenir Book" charset="0"/>
                <a:ea typeface="Avenir Book" charset="0"/>
                <a:cs typeface="Avenir Book" charset="0"/>
              </a:rPr>
              <a:t>Lagnese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, MD</a:t>
            </a:r>
            <a:r>
              <a:rPr lang="en-US" sz="3200" baseline="30000" dirty="0">
                <a:latin typeface="Avenir Book" charset="0"/>
                <a:ea typeface="Avenir Book" charset="0"/>
                <a:cs typeface="Avenir Book" charset="0"/>
              </a:rPr>
              <a:t>3</a:t>
            </a:r>
            <a:r>
              <a:rPr lang="en-GB" sz="32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Robert Taylor, MD</a:t>
            </a:r>
            <a:r>
              <a:rPr lang="en-US" sz="3200" baseline="30000" dirty="0">
                <a:latin typeface="Avenir Book" charset="0"/>
                <a:ea typeface="Avenir Book" charset="0"/>
                <a:cs typeface="Avenir Book" charset="0"/>
              </a:rPr>
              <a:t>4</a:t>
            </a:r>
            <a:r>
              <a:rPr lang="en-GB" sz="32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Jane O. Schell, MD, MHS</a:t>
            </a:r>
            <a:r>
              <a:rPr lang="en-US" sz="3200" baseline="30000" dirty="0">
                <a:latin typeface="Avenir Book" charset="0"/>
                <a:ea typeface="Avenir Book" charset="0"/>
                <a:cs typeface="Avenir Book" charset="0"/>
              </a:rPr>
              <a:t>1 </a:t>
            </a:r>
          </a:p>
          <a:p>
            <a:pPr algn="ctr"/>
            <a:r>
              <a:rPr lang="en-US" sz="2800" baseline="30000" dirty="0">
                <a:latin typeface="Avenir Book" charset="0"/>
                <a:ea typeface="Avenir Book" charset="0"/>
                <a:cs typeface="Avenir Book" charset="0"/>
              </a:rPr>
              <a:t>1</a:t>
            </a: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University of Pittsburgh School of Medicine, Pittsburgh, PA, </a:t>
            </a:r>
            <a:r>
              <a:rPr lang="en-US" sz="2800" baseline="30000" dirty="0">
                <a:latin typeface="Avenir Book" charset="0"/>
                <a:ea typeface="Avenir Book" charset="0"/>
                <a:cs typeface="Avenir Book" charset="0"/>
              </a:rPr>
              <a:t>2</a:t>
            </a: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RAND Corporation, Pittsburgh, PA, </a:t>
            </a:r>
            <a:r>
              <a:rPr lang="en-US" sz="2800" baseline="30000" dirty="0">
                <a:latin typeface="Avenir Book" charset="0"/>
                <a:ea typeface="Avenir Book" charset="0"/>
                <a:cs typeface="Avenir Book" charset="0"/>
              </a:rPr>
              <a:t>3</a:t>
            </a: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Prospero Health, Boston, MA, </a:t>
            </a:r>
            <a:r>
              <a:rPr lang="en-US" sz="2800" baseline="30000" dirty="0">
                <a:latin typeface="Avenir Book" charset="0"/>
                <a:ea typeface="Avenir Book" charset="0"/>
                <a:cs typeface="Avenir Book" charset="0"/>
              </a:rPr>
              <a:t>4</a:t>
            </a: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Dialysis Clinic, Inc., Nashville, TN</a:t>
            </a:r>
            <a:endParaRPr lang="en-US" sz="2800" b="1" dirty="0"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7E0184-1599-4CA6-A246-A096FD37DD48}"/>
              </a:ext>
            </a:extLst>
          </p:cNvPr>
          <p:cNvSpPr txBox="1"/>
          <p:nvPr/>
        </p:nvSpPr>
        <p:spPr>
          <a:xfrm>
            <a:off x="658851" y="3728760"/>
            <a:ext cx="11032406" cy="417994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4800" dirty="0">
                <a:latin typeface="Avenir Book" charset="0"/>
                <a:ea typeface="Avenir Book" charset="0"/>
                <a:cs typeface="Avenir Book" charset="0"/>
              </a:rPr>
              <a:t>BACKGROUND</a:t>
            </a:r>
          </a:p>
          <a:p>
            <a:r>
              <a:rPr lang="en-US" sz="4000" b="1" dirty="0">
                <a:latin typeface="Avenir Next Demi Bold" charset="0"/>
                <a:ea typeface="Avenir Next Demi Bold" charset="0"/>
                <a:cs typeface="Avenir Next Demi Bold" charset="0"/>
              </a:rPr>
              <a:t>Hospice care is too little, too late for people living with ESKD</a:t>
            </a:r>
          </a:p>
          <a:p>
            <a:pPr marL="719138" lvl="1" indent="-261938">
              <a:buFont typeface="Arial" charset="0"/>
              <a:buChar char="•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25% of patients receive hospice services at end-of-life</a:t>
            </a:r>
          </a:p>
          <a:p>
            <a:pPr marL="719138" lvl="1" indent="-261938">
              <a:buFont typeface="Arial" charset="0"/>
              <a:buChar char="•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40% receive hospice services for ≤3 days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19C1F6-3D38-4E5E-A734-7BC16958D47A}"/>
              </a:ext>
            </a:extLst>
          </p:cNvPr>
          <p:cNvSpPr txBox="1"/>
          <p:nvPr/>
        </p:nvSpPr>
        <p:spPr>
          <a:xfrm>
            <a:off x="11988615" y="7796509"/>
            <a:ext cx="6751546" cy="17177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4800" dirty="0">
                <a:latin typeface="Avenir Book" charset="0"/>
                <a:ea typeface="Avenir Book" charset="0"/>
                <a:cs typeface="Avenir Book" charset="0"/>
              </a:rPr>
              <a:t>METHODS</a:t>
            </a:r>
          </a:p>
          <a:p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Retrospective chart review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0672C-393D-4C8C-BD57-83F777616BF2}"/>
              </a:ext>
            </a:extLst>
          </p:cNvPr>
          <p:cNvSpPr txBox="1"/>
          <p:nvPr/>
        </p:nvSpPr>
        <p:spPr>
          <a:xfrm>
            <a:off x="11992790" y="9992805"/>
            <a:ext cx="6747371" cy="8488817"/>
          </a:xfrm>
          <a:prstGeom prst="rect">
            <a:avLst/>
          </a:prstGeom>
          <a:solidFill>
            <a:srgbClr val="FFA726">
              <a:alpha val="83000"/>
            </a:srgbClr>
          </a:solidFill>
          <a:ln w="19050">
            <a:solidFill>
              <a:schemeClr val="tx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4800" dirty="0">
                <a:latin typeface="Avenir Book" charset="0"/>
                <a:ea typeface="Avenir Book" charset="0"/>
                <a:cs typeface="Avenir Book" charset="0"/>
              </a:rPr>
              <a:t>CONCLUSIONS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Patients had a median hospice length of stay </a:t>
            </a:r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longer</a:t>
            </a: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 than previously reported 5-day median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Most patients received </a:t>
            </a:r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no further dialysis treatments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Our findings support the development of </a:t>
            </a:r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innovative care models </a:t>
            </a: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for patients with ESKD at end of life</a:t>
            </a:r>
            <a:endParaRPr lang="en-US" sz="48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77C1B5-B76E-4891-94E7-C0B1C3DCC5EF}"/>
              </a:ext>
            </a:extLst>
          </p:cNvPr>
          <p:cNvSpPr txBox="1"/>
          <p:nvPr/>
        </p:nvSpPr>
        <p:spPr>
          <a:xfrm>
            <a:off x="12011281" y="3714860"/>
            <a:ext cx="6747370" cy="356439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4800" dirty="0">
                <a:latin typeface="Avenir Book" charset="0"/>
                <a:ea typeface="Avenir Book" charset="0"/>
                <a:cs typeface="Avenir Book" charset="0"/>
              </a:rPr>
              <a:t>OBJECTIVE</a:t>
            </a:r>
            <a:r>
              <a:rPr lang="en-US" sz="4800" dirty="0"/>
              <a:t>: </a:t>
            </a: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Describe (1) the Program and (2) enrollment and utilization characteristics of Program participants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7007" y="-87871"/>
            <a:ext cx="6544920" cy="26543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4461" y="8386265"/>
            <a:ext cx="11066796" cy="1008576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r>
              <a:rPr lang="en-US" sz="4800" dirty="0">
                <a:latin typeface="Avenir Book" charset="0"/>
                <a:ea typeface="Avenir Book" charset="0"/>
                <a:cs typeface="Avenir Book" charset="0"/>
              </a:rPr>
              <a:t>CONCURRENT CARE PROGRAM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148966"/>
              </p:ext>
            </p:extLst>
          </p:nvPr>
        </p:nvGraphicFramePr>
        <p:xfrm>
          <a:off x="19078675" y="4873622"/>
          <a:ext cx="14424515" cy="1360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8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00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Utilization</a:t>
                      </a:r>
                      <a:r>
                        <a:rPr lang="en-GB" sz="3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N=43</a:t>
                      </a:r>
                      <a:r>
                        <a:rPr lang="en-GB" sz="3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n (%)</a:t>
                      </a:r>
                      <a:endParaRPr lang="en-GB" sz="36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180975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Number of patients who received ≥1 dialysis treatment after hospice enrollment</a:t>
                      </a:r>
                      <a:endParaRPr lang="en-GB" sz="3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20 (46.5)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180975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Dialysis treatments received during hospice </a:t>
                      </a:r>
                      <a:r>
                        <a:rPr lang="en-GB" sz="3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enrollment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 (mean ± SD, range)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1280160" marR="0" lvl="1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Hemodialysis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3.5 ± 2.8, 1-9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1280160" marR="0" lvl="1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 Peritoneal</a:t>
                      </a:r>
                      <a:r>
                        <a:rPr lang="en-GB" sz="32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 dialysis</a:t>
                      </a:r>
                      <a:endParaRPr lang="en-GB" sz="3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56032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19.2 ± 26.3, 3-65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 Hospice length of stay (days) (median,</a:t>
                      </a:r>
                      <a:r>
                        <a:rPr lang="en-US" sz="32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range)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9.0, 1-76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1461135" marR="0" lvl="1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Among patients who received ≥ 1 dialysis treatment after hospice enrollment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56032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13.0, 4-76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 Location of death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1280160" marR="0" lvl="1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Home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28 (65.1)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1280160" marR="0" lvl="1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Inpatient hospice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10 (23.2)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1280160" marR="0" lvl="1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Skilled nursing facility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5 (11.6)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34000">
                <a:tc>
                  <a:txBody>
                    <a:bodyPr/>
                    <a:lstStyle/>
                    <a:p>
                      <a:pPr marL="1280160" marR="0" lvl="1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Hospital 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0</a:t>
                      </a:r>
                      <a:r>
                        <a:rPr lang="en-GB" sz="3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C1FBA2DA-21B9-1245-B4F9-4A14028883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626" y="9687798"/>
            <a:ext cx="3419849" cy="67119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56316" y="9341221"/>
            <a:ext cx="6885455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Arial" charset="0"/>
              <a:buChar char="•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Collaborative pilot between Family Hospice, UPMC Palliative Supportive Institute, &amp; Dialysis Clinics Inc.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Provides palliative dialysis alongside hospice care</a:t>
            </a:r>
          </a:p>
          <a:p>
            <a:endParaRPr lang="en-US" sz="4000" u="sng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4000" u="sng" dirty="0">
                <a:latin typeface="Avenir Book" charset="0"/>
                <a:ea typeface="Avenir Book" charset="0"/>
                <a:cs typeface="Avenir Book" charset="0"/>
              </a:rPr>
              <a:t>Goals: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Increase hospital length of stay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Improve patient, family and provider experience</a:t>
            </a:r>
          </a:p>
          <a:p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  <a:p>
            <a:pPr lvl="0"/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19137085" y="3686895"/>
            <a:ext cx="14303829" cy="11079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venir Book" charset="0"/>
                <a:ea typeface="Avenir Book" charset="0"/>
                <a:cs typeface="Avenir Book" charset="0"/>
              </a:rPr>
              <a:t>RESULTS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A426EDA5-7F53-904C-A9B8-390CB4A1572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3027003" y="2199892"/>
            <a:ext cx="6902011" cy="21336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410" y="560163"/>
            <a:ext cx="4393003" cy="13582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33811" y="18560353"/>
            <a:ext cx="4969379" cy="43088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2200" dirty="0">
                <a:latin typeface="Avenir Book" charset="0"/>
                <a:ea typeface="Avenir Book" charset="0"/>
                <a:cs typeface="Avenir Book" charset="0"/>
              </a:rPr>
              <a:t>Mayumi Robinson mtr40@pitt.edu</a:t>
            </a:r>
          </a:p>
        </p:txBody>
      </p:sp>
    </p:spTree>
    <p:extLst>
      <p:ext uri="{BB962C8B-B14F-4D97-AF65-F5344CB8AC3E}">
        <p14:creationId xmlns:p14="http://schemas.microsoft.com/office/powerpoint/2010/main" val="191292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24C4ACFCE9A48B8FB24D317AF858B" ma:contentTypeVersion="12" ma:contentTypeDescription="Create a new document." ma:contentTypeScope="" ma:versionID="57617d509fbf826dc059d49637aea493">
  <xsd:schema xmlns:xsd="http://www.w3.org/2001/XMLSchema" xmlns:xs="http://www.w3.org/2001/XMLSchema" xmlns:p="http://schemas.microsoft.com/office/2006/metadata/properties" xmlns:ns2="7c3013fe-70f9-4ff4-8610-8d1cdb634c0d" xmlns:ns3="c358cfc3-f71e-41a5-9d77-25d9b3a30863" targetNamespace="http://schemas.microsoft.com/office/2006/metadata/properties" ma:root="true" ma:fieldsID="20a276d81431d8b95807eb994ce1c865" ns2:_="" ns3:_="">
    <xsd:import namespace="7c3013fe-70f9-4ff4-8610-8d1cdb634c0d"/>
    <xsd:import namespace="c358cfc3-f71e-41a5-9d77-25d9b3a308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013fe-70f9-4ff4-8610-8d1cdb634c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8cfc3-f71e-41a5-9d77-25d9b3a308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3943FB-B30E-4EA8-AC49-4555611B5C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A6537-1BFF-4A37-BC53-1AE7D3FE1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3013fe-70f9-4ff4-8610-8d1cdb634c0d"/>
    <ds:schemaRef ds:uri="c358cfc3-f71e-41a5-9d77-25d9b3a308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DF4B4D-E2FB-4D27-8E56-E0FB6F9C2260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c358cfc3-f71e-41a5-9d77-25d9b3a30863"/>
    <ds:schemaRef ds:uri="http://schemas.microsoft.com/office/infopath/2007/PartnerControls"/>
    <ds:schemaRef ds:uri="7c3013fe-70f9-4ff4-8610-8d1cdb634c0d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9920</TotalTime>
  <Words>341</Words>
  <Application>Microsoft Macintosh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Book</vt:lpstr>
      <vt:lpstr>Avenir Heavy</vt:lpstr>
      <vt:lpstr>Avenir Next Demi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 goes here, translated into plain English. Emphasize the important words.</dc:title>
  <dc:creator>Lisa Greaves</dc:creator>
  <cp:lastModifiedBy>Evelyn Castillo</cp:lastModifiedBy>
  <cp:revision>130</cp:revision>
  <cp:lastPrinted>2022-08-31T21:58:10Z</cp:lastPrinted>
  <dcterms:created xsi:type="dcterms:W3CDTF">2019-07-25T20:43:26Z</dcterms:created>
  <dcterms:modified xsi:type="dcterms:W3CDTF">2022-09-13T16:20:47Z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0x010100B1C24C4ACFCE9A48B8FB24D317AF858B</vt:lpwstr>
  </property>
</Properties>
</file>