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12344400" cy="73152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9B5D"/>
    <a:srgbClr val="E97824"/>
    <a:srgbClr val="BFBFA5"/>
    <a:srgbClr val="DDD0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32DED0E-A072-C642-817E-E8D865F60934}" v="93" dt="2022-09-13T19:28:04.056"/>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solidFill>
                <a:schemeClr val="accent3"/>
              </a:solidFill>
              <a:prstDash val="solid"/>
              <a:round/>
            </a:ln>
          </a:top>
          <a:bottom>
            <a:ln w="12700" cap="flat">
              <a:solidFill>
                <a:schemeClr val="accent3"/>
              </a:solidFill>
              <a:prstDash val="solid"/>
              <a:round/>
            </a:ln>
          </a:bottom>
          <a:insideH>
            <a:ln w="12700" cap="flat">
              <a:solidFill>
                <a:schemeClr val="accent3"/>
              </a:solidFill>
              <a:prstDash val="solid"/>
              <a:round/>
            </a:ln>
          </a:insideH>
          <a:insideV>
            <a:ln w="12700" cap="flat">
              <a:noFill/>
              <a:miter lim="400000"/>
            </a:ln>
          </a:insideV>
        </a:tcBdr>
        <a:fill>
          <a:solidFill>
            <a:srgbClr val="F0F0F0"/>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chemeClr val="accent3"/>
              </a:solidFill>
              <a:prstDash val="solid"/>
              <a:round/>
            </a:ln>
          </a:left>
          <a:right>
            <a:ln w="12700" cap="flat">
              <a:noFill/>
              <a:miter lim="400000"/>
            </a:ln>
          </a:right>
          <a:top>
            <a:ln w="12700" cap="flat">
              <a:solidFill>
                <a:schemeClr val="accent3"/>
              </a:solidFill>
              <a:prstDash val="solid"/>
              <a:round/>
            </a:ln>
          </a:top>
          <a:bottom>
            <a:ln w="12700" cap="flat">
              <a:solidFill>
                <a:schemeClr val="accent3"/>
              </a:solidFill>
              <a:prstDash val="solid"/>
              <a:round/>
            </a:ln>
          </a:bottom>
          <a:insideH>
            <a:ln w="12700" cap="flat">
              <a:solidFill>
                <a:schemeClr val="accent3"/>
              </a:solidFill>
              <a:prstDash val="solid"/>
              <a:round/>
            </a:ln>
          </a:insideH>
          <a:insideV>
            <a:ln w="12700" cap="flat">
              <a:solidFill>
                <a:schemeClr val="accent3"/>
              </a:solidFill>
              <a:prstDash val="solid"/>
              <a:round/>
            </a:ln>
          </a:insideV>
        </a:tcBdr>
        <a:fill>
          <a:solidFill>
            <a:srgbClr val="F0F0F0"/>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chemeClr val="accent3"/>
              </a:solidFill>
              <a:prstDash val="solid"/>
              <a:round/>
            </a:ln>
          </a:top>
          <a:bottom>
            <a:ln w="12700" cap="flat">
              <a:solidFill>
                <a:schemeClr val="accent3"/>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12700" cap="flat">
              <a:solidFill>
                <a:schemeClr val="accent3"/>
              </a:solidFill>
              <a:prstDash val="solid"/>
              <a:round/>
            </a:ln>
          </a:top>
          <a:bottom>
            <a:ln w="12700" cap="flat">
              <a:solidFill>
                <a:schemeClr val="accent3"/>
              </a:solidFill>
              <a:prstDash val="solid"/>
              <a:round/>
            </a:ln>
          </a:bottom>
          <a:insideH>
            <a:ln w="12700" cap="flat">
              <a:noFill/>
              <a:miter lim="400000"/>
            </a:ln>
          </a:insideH>
          <a:insideV>
            <a:ln w="12700" cap="flat">
              <a:noFill/>
              <a:miter lim="400000"/>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75"/>
    <p:restoredTop sz="94626"/>
  </p:normalViewPr>
  <p:slideViewPr>
    <p:cSldViewPr snapToGrid="0">
      <p:cViewPr varScale="1">
        <p:scale>
          <a:sx n="113" d="100"/>
          <a:sy n="113" d="100"/>
        </p:scale>
        <p:origin x="136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nchor="t" anchorCtr="1"/>
          <a:lstStyle/>
          <a:p>
            <a:pPr>
              <a:defRPr sz="1200" b="0" i="0" u="none" strike="noStrike">
                <a:solidFill>
                  <a:srgbClr val="000000"/>
                </a:solidFill>
                <a:latin typeface="Calibri"/>
              </a:defRPr>
            </a:pPr>
            <a:r>
              <a:rPr lang="en-US" sz="1200" b="0" i="0" u="none" strike="noStrike">
                <a:solidFill>
                  <a:srgbClr val="000000"/>
                </a:solidFill>
                <a:latin typeface="Calibri"/>
              </a:rPr>
              <a:t>Relationship to Patient</a:t>
            </a:r>
          </a:p>
        </c:rich>
      </c:tx>
      <c:layout>
        <c:manualLayout>
          <c:xMode val="edge"/>
          <c:yMode val="edge"/>
          <c:x val="0.13645666076463095"/>
          <c:y val="3.8280570616987114E-2"/>
          <c:w val="0.83121599999999995"/>
          <c:h val="0.16148999999999999"/>
        </c:manualLayout>
      </c:layout>
      <c:overlay val="1"/>
      <c:spPr>
        <a:noFill/>
        <a:effectLst/>
      </c:spPr>
    </c:title>
    <c:autoTitleDeleted val="0"/>
    <c:plotArea>
      <c:layout>
        <c:manualLayout>
          <c:layoutTarget val="inner"/>
          <c:xMode val="edge"/>
          <c:yMode val="edge"/>
          <c:x val="5.5199999999999999E-2"/>
          <c:y val="0.16148999999999999"/>
          <c:w val="0.88959999999999995"/>
          <c:h val="0.77702000000000004"/>
        </c:manualLayout>
      </c:layout>
      <c:pieChart>
        <c:varyColors val="0"/>
        <c:ser>
          <c:idx val="0"/>
          <c:order val="0"/>
          <c:tx>
            <c:strRef>
              <c:f>Sheet1!$A$2</c:f>
              <c:strCache>
                <c:ptCount val="1"/>
                <c:pt idx="0">
                  <c:v>Relationship to Patient</c:v>
                </c:pt>
              </c:strCache>
            </c:strRef>
          </c:tx>
          <c:spPr>
            <a:solidFill>
              <a:srgbClr val="6F6F6F"/>
            </a:solidFill>
            <a:ln w="19050" cap="flat">
              <a:solidFill>
                <a:srgbClr val="000000"/>
              </a:solidFill>
              <a:prstDash val="solid"/>
              <a:round/>
            </a:ln>
            <a:effectLst/>
          </c:spPr>
          <c:dPt>
            <c:idx val="0"/>
            <c:bubble3D val="0"/>
            <c:spPr>
              <a:solidFill>
                <a:srgbClr val="E97824">
                  <a:alpha val="74118"/>
                </a:srgbClr>
              </a:solidFill>
              <a:ln w="19050" cap="flat">
                <a:solidFill>
                  <a:srgbClr val="000000"/>
                </a:solidFill>
                <a:prstDash val="solid"/>
                <a:round/>
              </a:ln>
              <a:effectLst/>
            </c:spPr>
            <c:extLst>
              <c:ext xmlns:c16="http://schemas.microsoft.com/office/drawing/2014/chart" uri="{C3380CC4-5D6E-409C-BE32-E72D297353CC}">
                <c16:uniqueId val="{00000001-09CE-5A40-B2C7-AC30841C8119}"/>
              </c:ext>
            </c:extLst>
          </c:dPt>
          <c:dPt>
            <c:idx val="1"/>
            <c:bubble3D val="0"/>
            <c:spPr>
              <a:solidFill>
                <a:schemeClr val="accent5">
                  <a:lumMod val="75000"/>
                </a:schemeClr>
              </a:solidFill>
              <a:ln w="19050" cap="flat">
                <a:solidFill>
                  <a:srgbClr val="000000"/>
                </a:solidFill>
                <a:prstDash val="solid"/>
                <a:round/>
              </a:ln>
              <a:effectLst/>
            </c:spPr>
            <c:extLst>
              <c:ext xmlns:c16="http://schemas.microsoft.com/office/drawing/2014/chart" uri="{C3380CC4-5D6E-409C-BE32-E72D297353CC}">
                <c16:uniqueId val="{00000003-09CE-5A40-B2C7-AC30841C8119}"/>
              </c:ext>
            </c:extLst>
          </c:dPt>
          <c:dPt>
            <c:idx val="2"/>
            <c:bubble3D val="0"/>
            <c:spPr>
              <a:solidFill>
                <a:schemeClr val="tx2"/>
              </a:solidFill>
              <a:ln w="19050" cap="flat">
                <a:solidFill>
                  <a:srgbClr val="000000"/>
                </a:solidFill>
                <a:prstDash val="solid"/>
                <a:round/>
              </a:ln>
              <a:effectLst/>
            </c:spPr>
            <c:extLst>
              <c:ext xmlns:c16="http://schemas.microsoft.com/office/drawing/2014/chart" uri="{C3380CC4-5D6E-409C-BE32-E72D297353CC}">
                <c16:uniqueId val="{00000005-09CE-5A40-B2C7-AC30841C8119}"/>
              </c:ext>
            </c:extLst>
          </c:dPt>
          <c:dLbls>
            <c:dLbl>
              <c:idx val="0"/>
              <c:numFmt formatCode="0%" sourceLinked="0"/>
              <c:spPr/>
              <c:txPr>
                <a:bodyPr vertOverflow="overflow" horzOverflow="overflow">
                  <a:noAutofit/>
                </a:bodyPr>
                <a:lstStyle/>
                <a:p>
                  <a:pPr>
                    <a:defRPr sz="900" b="0" i="0" u="none" strike="noStrike">
                      <a:solidFill>
                        <a:schemeClr val="tx1"/>
                      </a:solidFill>
                      <a:latin typeface="Calibri"/>
                    </a:defRPr>
                  </a:pPr>
                  <a:endParaRPr lang="en-US"/>
                </a:p>
              </c:txPr>
              <c:dLblPos val="inEnd"/>
              <c:showLegendKey val="0"/>
              <c:showVal val="1"/>
              <c:showCatName val="1"/>
              <c:showSerName val="0"/>
              <c:showPercent val="1"/>
              <c:showBubbleSize val="0"/>
              <c:extLst>
                <c:ext xmlns:c15="http://schemas.microsoft.com/office/drawing/2012/chart" uri="{CE6537A1-D6FC-4f65-9D91-7224C49458BB}">
                  <c15:layout>
                    <c:manualLayout>
                      <c:w val="0.34176248565642414"/>
                      <c:h val="0.23378375403374238"/>
                    </c:manualLayout>
                  </c15:layout>
                </c:ext>
                <c:ext xmlns:c16="http://schemas.microsoft.com/office/drawing/2014/chart" uri="{C3380CC4-5D6E-409C-BE32-E72D297353CC}">
                  <c16:uniqueId val="{00000001-09CE-5A40-B2C7-AC30841C8119}"/>
                </c:ext>
              </c:extLst>
            </c:dLbl>
            <c:dLbl>
              <c:idx val="1"/>
              <c:numFmt formatCode="0%" sourceLinked="0"/>
              <c:spPr/>
              <c:txPr>
                <a:bodyPr/>
                <a:lstStyle/>
                <a:p>
                  <a:pPr>
                    <a:defRPr sz="900" b="0" i="0" u="none" strike="noStrike">
                      <a:solidFill>
                        <a:schemeClr val="tx1"/>
                      </a:solidFill>
                      <a:latin typeface="Calibri"/>
                    </a:defRPr>
                  </a:pPr>
                  <a:endParaRPr lang="en-US"/>
                </a:p>
              </c:txPr>
              <c:dLblPos val="inEnd"/>
              <c:showLegendKey val="0"/>
              <c:showVal val="1"/>
              <c:showCatName val="1"/>
              <c:showSerName val="0"/>
              <c:showPercent val="1"/>
              <c:showBubbleSize val="0"/>
              <c:extLst>
                <c:ext xmlns:c15="http://schemas.microsoft.com/office/drawing/2012/chart" uri="{CE6537A1-D6FC-4f65-9D91-7224C49458BB}">
                  <c15:layout>
                    <c:manualLayout>
                      <c:w val="0.24979203724086113"/>
                      <c:h val="0.30520921702775583"/>
                    </c:manualLayout>
                  </c15:layout>
                </c:ext>
                <c:ext xmlns:c16="http://schemas.microsoft.com/office/drawing/2014/chart" uri="{C3380CC4-5D6E-409C-BE32-E72D297353CC}">
                  <c16:uniqueId val="{00000003-09CE-5A40-B2C7-AC30841C8119}"/>
                </c:ext>
              </c:extLst>
            </c:dLbl>
            <c:dLbl>
              <c:idx val="2"/>
              <c:numFmt formatCode="0%" sourceLinked="0"/>
              <c:spPr/>
              <c:txPr>
                <a:bodyPr/>
                <a:lstStyle/>
                <a:p>
                  <a:pPr>
                    <a:defRPr sz="900" b="0" i="0" u="none" strike="noStrike">
                      <a:solidFill>
                        <a:schemeClr val="tx1"/>
                      </a:solidFill>
                      <a:latin typeface="Calibri"/>
                    </a:defRPr>
                  </a:pPr>
                  <a:endParaRPr lang="en-US"/>
                </a:p>
              </c:txPr>
              <c:dLblPos val="inEnd"/>
              <c:showLegendKey val="0"/>
              <c:showVal val="1"/>
              <c:showCatName val="1"/>
              <c:showSerName val="0"/>
              <c:showPercent val="1"/>
              <c:showBubbleSize val="0"/>
              <c:extLst>
                <c:ext xmlns:c16="http://schemas.microsoft.com/office/drawing/2014/chart" uri="{C3380CC4-5D6E-409C-BE32-E72D297353CC}">
                  <c16:uniqueId val="{00000005-09CE-5A40-B2C7-AC30841C8119}"/>
                </c:ext>
              </c:extLst>
            </c:dLbl>
            <c:numFmt formatCode="0%" sourceLinked="0"/>
            <c:spPr>
              <a:noFill/>
              <a:ln>
                <a:noFill/>
              </a:ln>
              <a:effectLst/>
            </c:spPr>
            <c:txPr>
              <a:bodyPr/>
              <a:lstStyle/>
              <a:p>
                <a:pPr>
                  <a:defRPr sz="900" b="0" i="0" u="none" strike="noStrike">
                    <a:solidFill>
                      <a:schemeClr val="tx1"/>
                    </a:solidFill>
                    <a:latin typeface="Calibri"/>
                  </a:defRPr>
                </a:pPr>
                <a:endParaRPr lang="en-US"/>
              </a:p>
            </c:txPr>
            <c:dLblPos val="inEnd"/>
            <c:showLegendKey val="0"/>
            <c:showVal val="1"/>
            <c:showCatName val="1"/>
            <c:showSerName val="0"/>
            <c:showPercent val="1"/>
            <c:showBubbleSize val="0"/>
            <c:showLeaderLines val="1"/>
            <c:leaderLines>
              <c:spPr>
                <a:ln w="9525" cap="flat">
                  <a:solidFill>
                    <a:srgbClr val="A6A6A6"/>
                  </a:solidFill>
                  <a:prstDash val="solid"/>
                  <a:round/>
                </a:ln>
                <a:effectLst/>
              </c:spPr>
            </c:leaderLines>
            <c:extLst>
              <c:ext xmlns:c15="http://schemas.microsoft.com/office/drawing/2012/chart" uri="{CE6537A1-D6FC-4f65-9D91-7224C49458BB}"/>
            </c:extLst>
          </c:dLbls>
          <c:cat>
            <c:strRef>
              <c:f>Sheet1!$B$1:$D$1</c:f>
              <c:strCache>
                <c:ptCount val="3"/>
                <c:pt idx="0">
                  <c:v>Spouse</c:v>
                </c:pt>
                <c:pt idx="1">
                  <c:v>Adult Child</c:v>
                </c:pt>
                <c:pt idx="2">
                  <c:v>Other</c:v>
                </c:pt>
              </c:strCache>
            </c:strRef>
          </c:cat>
          <c:val>
            <c:numRef>
              <c:f>Sheet1!$B$2:$D$2</c:f>
              <c:numCache>
                <c:formatCode>General</c:formatCode>
                <c:ptCount val="3"/>
                <c:pt idx="0">
                  <c:v>261</c:v>
                </c:pt>
                <c:pt idx="1">
                  <c:v>111</c:v>
                </c:pt>
                <c:pt idx="2">
                  <c:v>66</c:v>
                </c:pt>
              </c:numCache>
            </c:numRef>
          </c:val>
          <c:extLst>
            <c:ext xmlns:c16="http://schemas.microsoft.com/office/drawing/2014/chart" uri="{C3380CC4-5D6E-409C-BE32-E72D297353CC}">
              <c16:uniqueId val="{00000006-09CE-5A40-B2C7-AC30841C8119}"/>
            </c:ext>
          </c:extLst>
        </c:ser>
        <c:dLbls>
          <c:showLegendKey val="0"/>
          <c:showVal val="0"/>
          <c:showCatName val="0"/>
          <c:showSerName val="0"/>
          <c:showPercent val="0"/>
          <c:showBubbleSize val="0"/>
          <c:showLeaderLines val="1"/>
        </c:dLbls>
        <c:firstSliceAng val="0"/>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a:lstStyle/>
          <a:p>
            <a:pPr>
              <a:defRPr sz="1200" b="0">
                <a:latin typeface="+mj-lt"/>
              </a:defRPr>
            </a:pPr>
            <a:r>
              <a:rPr lang="en-US" dirty="0"/>
              <a:t>Time Spent Caregiving (Mean hours/week)</a:t>
            </a:r>
          </a:p>
        </c:rich>
      </c:tx>
      <c:layout>
        <c:manualLayout>
          <c:xMode val="edge"/>
          <c:yMode val="edge"/>
          <c:x val="0.17809146714824242"/>
          <c:y val="1.1532098798608094E-2"/>
        </c:manualLayout>
      </c:layout>
      <c:overlay val="0"/>
    </c:title>
    <c:autoTitleDeleted val="0"/>
    <c:plotArea>
      <c:layout>
        <c:manualLayout>
          <c:layoutTarget val="inner"/>
          <c:xMode val="edge"/>
          <c:yMode val="edge"/>
          <c:x val="0.136658"/>
          <c:y val="0.23353399999999999"/>
          <c:w val="0.81785300000000005"/>
          <c:h val="0.63344100000000003"/>
        </c:manualLayout>
      </c:layout>
      <c:barChart>
        <c:barDir val="col"/>
        <c:grouping val="clustered"/>
        <c:varyColors val="0"/>
        <c:ser>
          <c:idx val="0"/>
          <c:order val="0"/>
          <c:tx>
            <c:v>Time Spent Caregiving (Mean hours/week))</c:v>
          </c:tx>
          <c:spPr>
            <a:solidFill>
              <a:srgbClr val="6F6F6F"/>
            </a:solidFill>
            <a:ln w="9525" cap="flat">
              <a:solidFill>
                <a:srgbClr val="000000"/>
              </a:solidFill>
              <a:prstDash val="solid"/>
              <a:round/>
            </a:ln>
            <a:effectLst/>
          </c:spPr>
          <c:invertIfNegative val="0"/>
          <c:dPt>
            <c:idx val="0"/>
            <c:invertIfNegative val="1"/>
            <c:bubble3D val="0"/>
            <c:spPr>
              <a:solidFill>
                <a:srgbClr val="EF9B5D"/>
              </a:solidFill>
              <a:ln w="9525" cap="flat">
                <a:solidFill>
                  <a:srgbClr val="000000"/>
                </a:solidFill>
                <a:prstDash val="solid"/>
                <a:round/>
              </a:ln>
              <a:effectLst/>
            </c:spPr>
            <c:extLst>
              <c:ext xmlns:c16="http://schemas.microsoft.com/office/drawing/2014/chart" uri="{C3380CC4-5D6E-409C-BE32-E72D297353CC}">
                <c16:uniqueId val="{00000001-6284-E947-B806-F2E5559E20D5}"/>
              </c:ext>
            </c:extLst>
          </c:dPt>
          <c:dPt>
            <c:idx val="1"/>
            <c:invertIfNegative val="1"/>
            <c:bubble3D val="0"/>
            <c:spPr>
              <a:solidFill>
                <a:schemeClr val="accent5">
                  <a:lumMod val="75000"/>
                </a:schemeClr>
              </a:solidFill>
              <a:ln w="9525" cap="flat">
                <a:solidFill>
                  <a:srgbClr val="000000"/>
                </a:solidFill>
                <a:prstDash val="solid"/>
                <a:round/>
              </a:ln>
              <a:effectLst/>
            </c:spPr>
            <c:extLst>
              <c:ext xmlns:c16="http://schemas.microsoft.com/office/drawing/2014/chart" uri="{C3380CC4-5D6E-409C-BE32-E72D297353CC}">
                <c16:uniqueId val="{00000003-6284-E947-B806-F2E5559E20D5}"/>
              </c:ext>
            </c:extLst>
          </c:dPt>
          <c:dLbls>
            <c:dLbl>
              <c:idx val="0"/>
              <c:numFmt formatCode="0" sourceLinked="0"/>
              <c:spPr/>
              <c:txPr>
                <a:bodyPr/>
                <a:lstStyle/>
                <a:p>
                  <a:pPr>
                    <a:defRPr sz="600" b="0" i="0" u="none" strike="noStrike">
                      <a:solidFill>
                        <a:srgbClr val="404040"/>
                      </a:solidFill>
                      <a:latin typeface="Calibri"/>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6284-E947-B806-F2E5559E20D5}"/>
                </c:ext>
              </c:extLst>
            </c:dLbl>
            <c:dLbl>
              <c:idx val="1"/>
              <c:numFmt formatCode="0" sourceLinked="0"/>
              <c:spPr/>
              <c:txPr>
                <a:bodyPr/>
                <a:lstStyle/>
                <a:p>
                  <a:pPr>
                    <a:defRPr sz="600" b="0" i="0" u="none" strike="noStrike">
                      <a:solidFill>
                        <a:srgbClr val="404040"/>
                      </a:solidFill>
                      <a:latin typeface="Calibri"/>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6284-E947-B806-F2E5559E20D5}"/>
                </c:ext>
              </c:extLst>
            </c:dLbl>
            <c:numFmt formatCode="0" sourceLinked="0"/>
            <c:spPr>
              <a:noFill/>
              <a:ln>
                <a:noFill/>
              </a:ln>
              <a:effectLst/>
            </c:spPr>
            <c:txPr>
              <a:bodyPr/>
              <a:lstStyle/>
              <a:p>
                <a:pPr>
                  <a:defRPr sz="600" b="0" i="0" u="none" strike="noStrike">
                    <a:solidFill>
                      <a:srgbClr val="404040"/>
                    </a:solidFill>
                    <a:latin typeface="Calibri"/>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2"/>
              <c:pt idx="0">
                <c:v>Spouse</c:v>
              </c:pt>
              <c:pt idx="1">
                <c:v>Adult Child</c:v>
              </c:pt>
            </c:strLit>
          </c:cat>
          <c:val>
            <c:numLit>
              <c:formatCode>General</c:formatCode>
              <c:ptCount val="2"/>
              <c:pt idx="0">
                <c:v>33</c:v>
              </c:pt>
              <c:pt idx="1">
                <c:v>21</c:v>
              </c:pt>
            </c:numLit>
          </c:val>
          <c:extLst>
            <c:ext xmlns:c16="http://schemas.microsoft.com/office/drawing/2014/chart" uri="{C3380CC4-5D6E-409C-BE32-E72D297353CC}">
              <c16:uniqueId val="{00000004-6284-E947-B806-F2E5559E20D5}"/>
            </c:ext>
          </c:extLst>
        </c:ser>
        <c:dLbls>
          <c:showLegendKey val="0"/>
          <c:showVal val="0"/>
          <c:showCatName val="0"/>
          <c:showSerName val="0"/>
          <c:showPercent val="0"/>
          <c:showBubbleSize val="0"/>
        </c:dLbls>
        <c:gapWidth val="100"/>
        <c:overlap val="-27"/>
        <c:axId val="2094734552"/>
        <c:axId val="2094734553"/>
      </c:barChart>
      <c:catAx>
        <c:axId val="2094734552"/>
        <c:scaling>
          <c:orientation val="minMax"/>
        </c:scaling>
        <c:delete val="0"/>
        <c:axPos val="b"/>
        <c:numFmt formatCode="General" sourceLinked="0"/>
        <c:majorTickMark val="none"/>
        <c:minorTickMark val="none"/>
        <c:tickLblPos val="low"/>
        <c:spPr>
          <a:ln w="12700" cap="flat">
            <a:solidFill>
              <a:srgbClr val="D9D9D9"/>
            </a:solidFill>
            <a:prstDash val="solid"/>
            <a:round/>
          </a:ln>
        </c:spPr>
        <c:txPr>
          <a:bodyPr rot="0"/>
          <a:lstStyle/>
          <a:p>
            <a:pPr>
              <a:defRPr sz="1100" b="0" i="0" u="none" strike="noStrike">
                <a:solidFill>
                  <a:srgbClr val="595959"/>
                </a:solidFill>
                <a:latin typeface="Calibri"/>
              </a:defRPr>
            </a:pPr>
            <a:endParaRPr lang="en-US"/>
          </a:p>
        </c:txPr>
        <c:crossAx val="2094734553"/>
        <c:crosses val="autoZero"/>
        <c:auto val="1"/>
        <c:lblAlgn val="ctr"/>
        <c:lblOffset val="100"/>
        <c:noMultiLvlLbl val="1"/>
      </c:catAx>
      <c:valAx>
        <c:axId val="2094734553"/>
        <c:scaling>
          <c:orientation val="minMax"/>
          <c:max val="40"/>
          <c:min val="0"/>
        </c:scaling>
        <c:delete val="0"/>
        <c:axPos val="l"/>
        <c:majorGridlines>
          <c:spPr>
            <a:ln w="12700" cap="flat">
              <a:solidFill>
                <a:srgbClr val="D9D9D9"/>
              </a:solidFill>
              <a:prstDash val="solid"/>
              <a:round/>
            </a:ln>
          </c:spPr>
        </c:majorGridlines>
        <c:numFmt formatCode="0" sourceLinked="0"/>
        <c:majorTickMark val="none"/>
        <c:minorTickMark val="none"/>
        <c:tickLblPos val="nextTo"/>
        <c:spPr>
          <a:ln w="12700" cap="flat">
            <a:noFill/>
            <a:prstDash val="solid"/>
            <a:round/>
          </a:ln>
        </c:spPr>
        <c:txPr>
          <a:bodyPr rot="0"/>
          <a:lstStyle/>
          <a:p>
            <a:pPr>
              <a:defRPr sz="1000" b="0" i="0" u="none" strike="noStrike">
                <a:solidFill>
                  <a:srgbClr val="595959"/>
                </a:solidFill>
                <a:latin typeface="Calibri"/>
              </a:defRPr>
            </a:pPr>
            <a:endParaRPr lang="en-US"/>
          </a:p>
        </c:txPr>
        <c:crossAx val="2094734552"/>
        <c:crosses val="autoZero"/>
        <c:crossBetween val="between"/>
        <c:majorUnit val="10"/>
        <c:minorUnit val="5"/>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lstStyle/>
          <a:p>
            <a:pPr>
              <a:defRPr sz="1200" b="0" i="0" u="none" strike="noStrike">
                <a:solidFill>
                  <a:srgbClr val="000000"/>
                </a:solidFill>
                <a:latin typeface="+mj-lt"/>
              </a:defRPr>
            </a:pPr>
            <a:r>
              <a:rPr lang="en-US" sz="1200" b="0" i="0" u="none" strike="noStrike">
                <a:solidFill>
                  <a:srgbClr val="000000"/>
                </a:solidFill>
                <a:latin typeface="+mj-lt"/>
              </a:rPr>
              <a:t>Mean Zarit Burden Score</a:t>
            </a:r>
          </a:p>
        </c:rich>
      </c:tx>
      <c:layout>
        <c:manualLayout>
          <c:xMode val="edge"/>
          <c:yMode val="edge"/>
          <c:x val="0.124101"/>
          <c:y val="0"/>
          <c:w val="0.751799"/>
          <c:h val="0.174511"/>
        </c:manualLayout>
      </c:layout>
      <c:overlay val="1"/>
      <c:spPr>
        <a:noFill/>
        <a:effectLst/>
      </c:spPr>
    </c:title>
    <c:autoTitleDeleted val="0"/>
    <c:plotArea>
      <c:layout>
        <c:manualLayout>
          <c:layoutTarget val="inner"/>
          <c:xMode val="edge"/>
          <c:yMode val="edge"/>
          <c:x val="0.130881"/>
          <c:y val="0.174511"/>
          <c:w val="0.83257000000000003"/>
          <c:h val="0.66399300000000006"/>
        </c:manualLayout>
      </c:layout>
      <c:barChart>
        <c:barDir val="col"/>
        <c:grouping val="clustered"/>
        <c:varyColors val="0"/>
        <c:ser>
          <c:idx val="0"/>
          <c:order val="0"/>
          <c:tx>
            <c:v>Mean Zarit Burden Score</c:v>
          </c:tx>
          <c:spPr>
            <a:solidFill>
              <a:srgbClr val="6F6F6F"/>
            </a:solidFill>
            <a:ln w="9525" cap="flat">
              <a:solidFill>
                <a:srgbClr val="000000"/>
              </a:solidFill>
              <a:prstDash val="solid"/>
              <a:round/>
            </a:ln>
            <a:effectLst/>
          </c:spPr>
          <c:invertIfNegative val="0"/>
          <c:dPt>
            <c:idx val="0"/>
            <c:invertIfNegative val="1"/>
            <c:bubble3D val="0"/>
            <c:spPr>
              <a:solidFill>
                <a:srgbClr val="EF9B5D"/>
              </a:solidFill>
              <a:ln w="9525" cap="flat">
                <a:solidFill>
                  <a:srgbClr val="000000"/>
                </a:solidFill>
                <a:prstDash val="solid"/>
                <a:round/>
              </a:ln>
              <a:effectLst/>
            </c:spPr>
            <c:extLst>
              <c:ext xmlns:c16="http://schemas.microsoft.com/office/drawing/2014/chart" uri="{C3380CC4-5D6E-409C-BE32-E72D297353CC}">
                <c16:uniqueId val="{00000001-C4A9-6D4B-BFEA-06BFB8A24A07}"/>
              </c:ext>
            </c:extLst>
          </c:dPt>
          <c:dPt>
            <c:idx val="1"/>
            <c:invertIfNegative val="1"/>
            <c:bubble3D val="0"/>
            <c:spPr>
              <a:solidFill>
                <a:schemeClr val="accent5">
                  <a:lumMod val="75000"/>
                </a:schemeClr>
              </a:solidFill>
              <a:ln w="9525" cap="flat">
                <a:solidFill>
                  <a:srgbClr val="000000"/>
                </a:solidFill>
                <a:prstDash val="solid"/>
                <a:round/>
              </a:ln>
              <a:effectLst/>
            </c:spPr>
            <c:extLst>
              <c:ext xmlns:c16="http://schemas.microsoft.com/office/drawing/2014/chart" uri="{C3380CC4-5D6E-409C-BE32-E72D297353CC}">
                <c16:uniqueId val="{00000003-C4A9-6D4B-BFEA-06BFB8A24A07}"/>
              </c:ext>
            </c:extLst>
          </c:dPt>
          <c:dLbls>
            <c:dLbl>
              <c:idx val="0"/>
              <c:numFmt formatCode="0" sourceLinked="0"/>
              <c:spPr/>
              <c:txPr>
                <a:bodyPr/>
                <a:lstStyle/>
                <a:p>
                  <a:pPr>
                    <a:defRPr sz="600" b="0" i="0" u="none" strike="noStrike">
                      <a:solidFill>
                        <a:srgbClr val="404040"/>
                      </a:solidFill>
                      <a:latin typeface="Calibri"/>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C4A9-6D4B-BFEA-06BFB8A24A07}"/>
                </c:ext>
              </c:extLst>
            </c:dLbl>
            <c:dLbl>
              <c:idx val="1"/>
              <c:numFmt formatCode="0.#" sourceLinked="0"/>
              <c:spPr/>
              <c:txPr>
                <a:bodyPr/>
                <a:lstStyle/>
                <a:p>
                  <a:pPr>
                    <a:defRPr sz="600" b="0" i="0" u="none" strike="noStrike">
                      <a:solidFill>
                        <a:srgbClr val="404040"/>
                      </a:solidFill>
                      <a:latin typeface="Calibri"/>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C4A9-6D4B-BFEA-06BFB8A24A07}"/>
                </c:ext>
              </c:extLst>
            </c:dLbl>
            <c:numFmt formatCode="0" sourceLinked="0"/>
            <c:spPr>
              <a:noFill/>
              <a:ln>
                <a:noFill/>
              </a:ln>
              <a:effectLst/>
            </c:spPr>
            <c:txPr>
              <a:bodyPr/>
              <a:lstStyle/>
              <a:p>
                <a:pPr>
                  <a:defRPr sz="600" b="0" i="0" u="none" strike="noStrike">
                    <a:solidFill>
                      <a:srgbClr val="404040"/>
                    </a:solidFill>
                    <a:latin typeface="Calibri"/>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2"/>
              <c:pt idx="0">
                <c:v>Spouse</c:v>
              </c:pt>
              <c:pt idx="1">
                <c:v>Adult Child</c:v>
              </c:pt>
            </c:strLit>
          </c:cat>
          <c:val>
            <c:numLit>
              <c:formatCode>General</c:formatCode>
              <c:ptCount val="2"/>
              <c:pt idx="0">
                <c:v>10</c:v>
              </c:pt>
              <c:pt idx="1">
                <c:v>11.5</c:v>
              </c:pt>
            </c:numLit>
          </c:val>
          <c:extLst>
            <c:ext xmlns:c16="http://schemas.microsoft.com/office/drawing/2014/chart" uri="{C3380CC4-5D6E-409C-BE32-E72D297353CC}">
              <c16:uniqueId val="{00000004-C4A9-6D4B-BFEA-06BFB8A24A07}"/>
            </c:ext>
          </c:extLst>
        </c:ser>
        <c:dLbls>
          <c:showLegendKey val="0"/>
          <c:showVal val="0"/>
          <c:showCatName val="0"/>
          <c:showSerName val="0"/>
          <c:showPercent val="0"/>
          <c:showBubbleSize val="0"/>
        </c:dLbls>
        <c:gapWidth val="100"/>
        <c:overlap val="-27"/>
        <c:axId val="2094734552"/>
        <c:axId val="2094734553"/>
      </c:barChart>
      <c:catAx>
        <c:axId val="2094734552"/>
        <c:scaling>
          <c:orientation val="minMax"/>
        </c:scaling>
        <c:delete val="0"/>
        <c:axPos val="b"/>
        <c:numFmt formatCode="General" sourceLinked="0"/>
        <c:majorTickMark val="none"/>
        <c:minorTickMark val="none"/>
        <c:tickLblPos val="low"/>
        <c:spPr>
          <a:ln w="12700" cap="flat">
            <a:solidFill>
              <a:srgbClr val="D9D9D9"/>
            </a:solidFill>
            <a:prstDash val="solid"/>
            <a:round/>
          </a:ln>
        </c:spPr>
        <c:txPr>
          <a:bodyPr rot="0"/>
          <a:lstStyle/>
          <a:p>
            <a:pPr>
              <a:defRPr sz="1100" b="0" i="0" u="none" strike="noStrike">
                <a:solidFill>
                  <a:srgbClr val="595959"/>
                </a:solidFill>
                <a:latin typeface="Calibri"/>
              </a:defRPr>
            </a:pPr>
            <a:endParaRPr lang="en-US"/>
          </a:p>
        </c:txPr>
        <c:crossAx val="2094734553"/>
        <c:crosses val="autoZero"/>
        <c:auto val="1"/>
        <c:lblAlgn val="ctr"/>
        <c:lblOffset val="100"/>
        <c:noMultiLvlLbl val="1"/>
      </c:catAx>
      <c:valAx>
        <c:axId val="2094734553"/>
        <c:scaling>
          <c:orientation val="minMax"/>
          <c:max val="48"/>
          <c:min val="0"/>
        </c:scaling>
        <c:delete val="0"/>
        <c:axPos val="l"/>
        <c:majorGridlines>
          <c:spPr>
            <a:ln w="12700" cap="flat">
              <a:solidFill>
                <a:srgbClr val="D9D9D9"/>
              </a:solidFill>
              <a:prstDash val="solid"/>
              <a:round/>
            </a:ln>
          </c:spPr>
        </c:majorGridlines>
        <c:numFmt formatCode="General" sourceLinked="0"/>
        <c:majorTickMark val="none"/>
        <c:minorTickMark val="none"/>
        <c:tickLblPos val="nextTo"/>
        <c:spPr>
          <a:ln w="12700" cap="flat">
            <a:noFill/>
            <a:prstDash val="solid"/>
            <a:round/>
          </a:ln>
        </c:spPr>
        <c:txPr>
          <a:bodyPr rot="0"/>
          <a:lstStyle/>
          <a:p>
            <a:pPr>
              <a:defRPr sz="1000" b="0" i="0" u="none" strike="noStrike">
                <a:solidFill>
                  <a:srgbClr val="595959"/>
                </a:solidFill>
                <a:latin typeface="Calibri"/>
              </a:defRPr>
            </a:pPr>
            <a:endParaRPr lang="en-US"/>
          </a:p>
        </c:txPr>
        <c:crossAx val="2094734552"/>
        <c:crosses val="autoZero"/>
        <c:crossBetween val="between"/>
        <c:majorUnit val="12"/>
        <c:minorUnit val="6"/>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layout>
        <c:manualLayout>
          <c:xMode val="edge"/>
          <c:yMode val="edge"/>
          <c:x val="0.12831815404803501"/>
          <c:y val="3.077721032284049E-2"/>
        </c:manualLayout>
      </c:layout>
      <c:overlay val="0"/>
      <c:txPr>
        <a:bodyPr/>
        <a:lstStyle/>
        <a:p>
          <a:pPr>
            <a:defRPr sz="1200" b="0">
              <a:latin typeface="+mj-ea"/>
              <a:ea typeface="+mj-ea"/>
            </a:defRPr>
          </a:pPr>
          <a:endParaRPr lang="en-US"/>
        </a:p>
      </c:txPr>
    </c:title>
    <c:autoTitleDeleted val="0"/>
    <c:plotArea>
      <c:layout>
        <c:manualLayout>
          <c:layoutTarget val="inner"/>
          <c:xMode val="edge"/>
          <c:yMode val="edge"/>
          <c:x val="0.13963700000000001"/>
          <c:y val="0.20774821860518483"/>
          <c:w val="0.823156"/>
          <c:h val="0.62933289310694462"/>
        </c:manualLayout>
      </c:layout>
      <c:barChart>
        <c:barDir val="col"/>
        <c:grouping val="clustered"/>
        <c:varyColors val="0"/>
        <c:ser>
          <c:idx val="0"/>
          <c:order val="0"/>
          <c:tx>
            <c:v>Mean HADS-Depression</c:v>
          </c:tx>
          <c:spPr>
            <a:solidFill>
              <a:srgbClr val="6F6F6F"/>
            </a:solidFill>
            <a:ln w="9525" cap="flat">
              <a:solidFill>
                <a:srgbClr val="000000"/>
              </a:solidFill>
              <a:prstDash val="solid"/>
              <a:round/>
            </a:ln>
            <a:effectLst/>
          </c:spPr>
          <c:invertIfNegative val="0"/>
          <c:dPt>
            <c:idx val="0"/>
            <c:invertIfNegative val="1"/>
            <c:bubble3D val="0"/>
            <c:spPr>
              <a:solidFill>
                <a:srgbClr val="EF9B5D"/>
              </a:solidFill>
              <a:ln w="9525" cap="flat">
                <a:solidFill>
                  <a:srgbClr val="000000"/>
                </a:solidFill>
                <a:prstDash val="solid"/>
                <a:round/>
              </a:ln>
              <a:effectLst/>
            </c:spPr>
            <c:extLst>
              <c:ext xmlns:c16="http://schemas.microsoft.com/office/drawing/2014/chart" uri="{C3380CC4-5D6E-409C-BE32-E72D297353CC}">
                <c16:uniqueId val="{00000001-FBEA-0D4F-A0F8-88637DE559B3}"/>
              </c:ext>
            </c:extLst>
          </c:dPt>
          <c:dPt>
            <c:idx val="1"/>
            <c:invertIfNegative val="1"/>
            <c:bubble3D val="0"/>
            <c:spPr>
              <a:solidFill>
                <a:schemeClr val="accent5">
                  <a:lumMod val="75000"/>
                </a:schemeClr>
              </a:solidFill>
              <a:ln w="9525" cap="flat">
                <a:solidFill>
                  <a:srgbClr val="000000"/>
                </a:solidFill>
                <a:prstDash val="solid"/>
                <a:round/>
              </a:ln>
              <a:effectLst/>
            </c:spPr>
            <c:extLst>
              <c:ext xmlns:c16="http://schemas.microsoft.com/office/drawing/2014/chart" uri="{C3380CC4-5D6E-409C-BE32-E72D297353CC}">
                <c16:uniqueId val="{00000003-FBEA-0D4F-A0F8-88637DE559B3}"/>
              </c:ext>
            </c:extLst>
          </c:dPt>
          <c:dLbls>
            <c:dLbl>
              <c:idx val="0"/>
              <c:numFmt formatCode="0.#" sourceLinked="0"/>
              <c:spPr/>
              <c:txPr>
                <a:bodyPr/>
                <a:lstStyle/>
                <a:p>
                  <a:pPr>
                    <a:defRPr sz="600" b="0" i="0" u="none" strike="noStrike">
                      <a:solidFill>
                        <a:srgbClr val="404040"/>
                      </a:solidFill>
                      <a:latin typeface="Calibri"/>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FBEA-0D4F-A0F8-88637DE559B3}"/>
                </c:ext>
              </c:extLst>
            </c:dLbl>
            <c:dLbl>
              <c:idx val="1"/>
              <c:numFmt formatCode="0.#" sourceLinked="0"/>
              <c:spPr/>
              <c:txPr>
                <a:bodyPr/>
                <a:lstStyle/>
                <a:p>
                  <a:pPr>
                    <a:defRPr sz="600" b="0" i="0" u="none" strike="noStrike">
                      <a:solidFill>
                        <a:srgbClr val="404040"/>
                      </a:solidFill>
                      <a:latin typeface="Calibri"/>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FBEA-0D4F-A0F8-88637DE559B3}"/>
                </c:ext>
              </c:extLst>
            </c:dLbl>
            <c:numFmt formatCode="0.#" sourceLinked="0"/>
            <c:spPr>
              <a:noFill/>
              <a:ln>
                <a:noFill/>
              </a:ln>
              <a:effectLst/>
            </c:spPr>
            <c:txPr>
              <a:bodyPr/>
              <a:lstStyle/>
              <a:p>
                <a:pPr>
                  <a:defRPr sz="600" b="0" i="0" u="none" strike="noStrike">
                    <a:solidFill>
                      <a:srgbClr val="404040"/>
                    </a:solidFill>
                    <a:latin typeface="Calibri"/>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2"/>
              <c:pt idx="0">
                <c:v>Spouse</c:v>
              </c:pt>
              <c:pt idx="1">
                <c:v>Adult Child</c:v>
              </c:pt>
            </c:strLit>
          </c:cat>
          <c:val>
            <c:numLit>
              <c:formatCode>General</c:formatCode>
              <c:ptCount val="2"/>
              <c:pt idx="0">
                <c:v>7.4</c:v>
              </c:pt>
              <c:pt idx="1">
                <c:v>7.5</c:v>
              </c:pt>
            </c:numLit>
          </c:val>
          <c:extLst>
            <c:ext xmlns:c16="http://schemas.microsoft.com/office/drawing/2014/chart" uri="{C3380CC4-5D6E-409C-BE32-E72D297353CC}">
              <c16:uniqueId val="{00000004-FBEA-0D4F-A0F8-88637DE559B3}"/>
            </c:ext>
          </c:extLst>
        </c:ser>
        <c:dLbls>
          <c:showLegendKey val="0"/>
          <c:showVal val="0"/>
          <c:showCatName val="0"/>
          <c:showSerName val="0"/>
          <c:showPercent val="0"/>
          <c:showBubbleSize val="0"/>
        </c:dLbls>
        <c:gapWidth val="100"/>
        <c:overlap val="-27"/>
        <c:axId val="2094734552"/>
        <c:axId val="2094734553"/>
      </c:barChart>
      <c:catAx>
        <c:axId val="2094734552"/>
        <c:scaling>
          <c:orientation val="minMax"/>
        </c:scaling>
        <c:delete val="0"/>
        <c:axPos val="b"/>
        <c:numFmt formatCode="General" sourceLinked="0"/>
        <c:majorTickMark val="none"/>
        <c:minorTickMark val="none"/>
        <c:tickLblPos val="low"/>
        <c:spPr>
          <a:ln w="12700" cap="flat">
            <a:solidFill>
              <a:srgbClr val="D9D9D9"/>
            </a:solidFill>
            <a:prstDash val="solid"/>
            <a:round/>
          </a:ln>
        </c:spPr>
        <c:txPr>
          <a:bodyPr rot="0"/>
          <a:lstStyle/>
          <a:p>
            <a:pPr>
              <a:defRPr sz="1100" b="0" i="0" u="none" strike="noStrike">
                <a:solidFill>
                  <a:srgbClr val="595959"/>
                </a:solidFill>
                <a:latin typeface="Calibri"/>
              </a:defRPr>
            </a:pPr>
            <a:endParaRPr lang="en-US"/>
          </a:p>
        </c:txPr>
        <c:crossAx val="2094734553"/>
        <c:crosses val="autoZero"/>
        <c:auto val="1"/>
        <c:lblAlgn val="ctr"/>
        <c:lblOffset val="100"/>
        <c:noMultiLvlLbl val="1"/>
      </c:catAx>
      <c:valAx>
        <c:axId val="2094734553"/>
        <c:scaling>
          <c:orientation val="minMax"/>
          <c:max val="10"/>
          <c:min val="0"/>
        </c:scaling>
        <c:delete val="0"/>
        <c:axPos val="l"/>
        <c:majorGridlines>
          <c:spPr>
            <a:ln w="12700" cap="flat">
              <a:solidFill>
                <a:srgbClr val="D9D9D9"/>
              </a:solidFill>
              <a:prstDash val="solid"/>
              <a:round/>
            </a:ln>
          </c:spPr>
        </c:majorGridlines>
        <c:numFmt formatCode="General" sourceLinked="0"/>
        <c:majorTickMark val="none"/>
        <c:minorTickMark val="none"/>
        <c:tickLblPos val="nextTo"/>
        <c:spPr>
          <a:ln w="12700" cap="flat">
            <a:noFill/>
            <a:prstDash val="solid"/>
            <a:round/>
          </a:ln>
        </c:spPr>
        <c:txPr>
          <a:bodyPr rot="0"/>
          <a:lstStyle/>
          <a:p>
            <a:pPr>
              <a:defRPr sz="1100" b="0" i="0" u="none" strike="noStrike">
                <a:solidFill>
                  <a:srgbClr val="595959"/>
                </a:solidFill>
                <a:latin typeface="Calibri"/>
              </a:defRPr>
            </a:pPr>
            <a:endParaRPr lang="en-US"/>
          </a:p>
        </c:txPr>
        <c:crossAx val="2094734552"/>
        <c:crosses val="autoZero"/>
        <c:crossBetween val="between"/>
        <c:majorUnit val="2"/>
        <c:minorUnit val="1"/>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lstStyle/>
          <a:p>
            <a:pPr>
              <a:defRPr sz="1200" b="0" i="0" u="none" strike="noStrike">
                <a:solidFill>
                  <a:srgbClr val="000000"/>
                </a:solidFill>
                <a:latin typeface="Calibri"/>
              </a:defRPr>
            </a:pPr>
            <a:r>
              <a:rPr lang="en-US" sz="1200" b="0" i="0" u="none" strike="noStrike">
                <a:solidFill>
                  <a:srgbClr val="000000"/>
                </a:solidFill>
                <a:latin typeface="Calibri"/>
              </a:rPr>
              <a:t>Mean HADS-Anxiety</a:t>
            </a:r>
          </a:p>
        </c:rich>
      </c:tx>
      <c:layout>
        <c:manualLayout>
          <c:xMode val="edge"/>
          <c:yMode val="edge"/>
          <c:x val="0.18359400000000001"/>
          <c:y val="0"/>
          <c:w val="0.63281200000000004"/>
          <c:h val="0.178206"/>
        </c:manualLayout>
      </c:layout>
      <c:overlay val="1"/>
      <c:spPr>
        <a:noFill/>
        <a:effectLst/>
      </c:spPr>
    </c:title>
    <c:autoTitleDeleted val="0"/>
    <c:plotArea>
      <c:layout>
        <c:manualLayout>
          <c:layoutTarget val="inner"/>
          <c:xMode val="edge"/>
          <c:yMode val="edge"/>
          <c:x val="0.13564499999999999"/>
          <c:y val="0.178206"/>
          <c:w val="0.820434"/>
          <c:h val="0.657142"/>
        </c:manualLayout>
      </c:layout>
      <c:barChart>
        <c:barDir val="col"/>
        <c:grouping val="clustered"/>
        <c:varyColors val="0"/>
        <c:ser>
          <c:idx val="0"/>
          <c:order val="0"/>
          <c:tx>
            <c:v>Mean HADS-Anxiety</c:v>
          </c:tx>
          <c:spPr>
            <a:solidFill>
              <a:srgbClr val="6F6F6F"/>
            </a:solidFill>
            <a:ln w="9525" cap="flat">
              <a:solidFill>
                <a:srgbClr val="000000"/>
              </a:solidFill>
              <a:prstDash val="solid"/>
              <a:round/>
            </a:ln>
            <a:effectLst/>
          </c:spPr>
          <c:invertIfNegative val="0"/>
          <c:dPt>
            <c:idx val="0"/>
            <c:invertIfNegative val="1"/>
            <c:bubble3D val="0"/>
            <c:spPr>
              <a:solidFill>
                <a:srgbClr val="EF9B5D"/>
              </a:solidFill>
              <a:ln w="9525" cap="flat">
                <a:solidFill>
                  <a:srgbClr val="000000"/>
                </a:solidFill>
                <a:prstDash val="solid"/>
                <a:round/>
              </a:ln>
              <a:effectLst/>
            </c:spPr>
            <c:extLst>
              <c:ext xmlns:c16="http://schemas.microsoft.com/office/drawing/2014/chart" uri="{C3380CC4-5D6E-409C-BE32-E72D297353CC}">
                <c16:uniqueId val="{00000001-039C-2343-AA33-E770DD4062A9}"/>
              </c:ext>
            </c:extLst>
          </c:dPt>
          <c:dPt>
            <c:idx val="1"/>
            <c:invertIfNegative val="1"/>
            <c:bubble3D val="0"/>
            <c:spPr>
              <a:solidFill>
                <a:schemeClr val="accent5">
                  <a:lumMod val="75000"/>
                </a:schemeClr>
              </a:solidFill>
              <a:ln w="9525" cap="flat">
                <a:solidFill>
                  <a:srgbClr val="000000"/>
                </a:solidFill>
                <a:miter lim="400000"/>
              </a:ln>
              <a:effectLst/>
            </c:spPr>
            <c:extLst>
              <c:ext xmlns:c16="http://schemas.microsoft.com/office/drawing/2014/chart" uri="{C3380CC4-5D6E-409C-BE32-E72D297353CC}">
                <c16:uniqueId val="{00000003-039C-2343-AA33-E770DD4062A9}"/>
              </c:ext>
            </c:extLst>
          </c:dPt>
          <c:dLbls>
            <c:dLbl>
              <c:idx val="0"/>
              <c:numFmt formatCode="0.#" sourceLinked="0"/>
              <c:spPr/>
              <c:txPr>
                <a:bodyPr/>
                <a:lstStyle/>
                <a:p>
                  <a:pPr>
                    <a:defRPr sz="600" b="0" i="0" u="none" strike="noStrike">
                      <a:solidFill>
                        <a:srgbClr val="404040"/>
                      </a:solidFill>
                      <a:latin typeface="Calibri"/>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039C-2343-AA33-E770DD4062A9}"/>
                </c:ext>
              </c:extLst>
            </c:dLbl>
            <c:dLbl>
              <c:idx val="1"/>
              <c:numFmt formatCode="0.#" sourceLinked="0"/>
              <c:spPr/>
              <c:txPr>
                <a:bodyPr/>
                <a:lstStyle/>
                <a:p>
                  <a:pPr>
                    <a:defRPr sz="600" b="0" i="0" u="none" strike="noStrike">
                      <a:solidFill>
                        <a:srgbClr val="404040"/>
                      </a:solidFill>
                      <a:latin typeface="Calibri"/>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039C-2343-AA33-E770DD4062A9}"/>
                </c:ext>
              </c:extLst>
            </c:dLbl>
            <c:numFmt formatCode="0.#" sourceLinked="0"/>
            <c:spPr>
              <a:noFill/>
              <a:ln>
                <a:noFill/>
              </a:ln>
              <a:effectLst/>
            </c:spPr>
            <c:txPr>
              <a:bodyPr/>
              <a:lstStyle/>
              <a:p>
                <a:pPr>
                  <a:defRPr sz="600" b="0" i="0" u="none" strike="noStrike">
                    <a:solidFill>
                      <a:srgbClr val="404040"/>
                    </a:solidFill>
                    <a:latin typeface="Calibri"/>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2"/>
              <c:pt idx="0">
                <c:v>Spouse</c:v>
              </c:pt>
              <c:pt idx="1">
                <c:v>Adult Child</c:v>
              </c:pt>
            </c:strLit>
          </c:cat>
          <c:val>
            <c:numLit>
              <c:formatCode>General</c:formatCode>
              <c:ptCount val="2"/>
              <c:pt idx="0">
                <c:v>4.8</c:v>
              </c:pt>
              <c:pt idx="1">
                <c:v>4.4000000000000004</c:v>
              </c:pt>
            </c:numLit>
          </c:val>
          <c:extLst>
            <c:ext xmlns:c16="http://schemas.microsoft.com/office/drawing/2014/chart" uri="{C3380CC4-5D6E-409C-BE32-E72D297353CC}">
              <c16:uniqueId val="{00000004-039C-2343-AA33-E770DD4062A9}"/>
            </c:ext>
          </c:extLst>
        </c:ser>
        <c:dLbls>
          <c:showLegendKey val="0"/>
          <c:showVal val="0"/>
          <c:showCatName val="0"/>
          <c:showSerName val="0"/>
          <c:showPercent val="0"/>
          <c:showBubbleSize val="0"/>
        </c:dLbls>
        <c:gapWidth val="100"/>
        <c:overlap val="-27"/>
        <c:axId val="2094734552"/>
        <c:axId val="2094734553"/>
      </c:barChart>
      <c:catAx>
        <c:axId val="2094734552"/>
        <c:scaling>
          <c:orientation val="minMax"/>
        </c:scaling>
        <c:delete val="0"/>
        <c:axPos val="b"/>
        <c:numFmt formatCode="General" sourceLinked="0"/>
        <c:majorTickMark val="none"/>
        <c:minorTickMark val="none"/>
        <c:tickLblPos val="low"/>
        <c:spPr>
          <a:ln w="12700" cap="flat">
            <a:solidFill>
              <a:srgbClr val="D9D9D9"/>
            </a:solidFill>
            <a:prstDash val="solid"/>
            <a:round/>
          </a:ln>
        </c:spPr>
        <c:txPr>
          <a:bodyPr rot="0"/>
          <a:lstStyle/>
          <a:p>
            <a:pPr>
              <a:defRPr sz="1100" b="0" i="0" u="none" strike="noStrike">
                <a:solidFill>
                  <a:srgbClr val="595959"/>
                </a:solidFill>
                <a:latin typeface="Calibri"/>
              </a:defRPr>
            </a:pPr>
            <a:endParaRPr lang="en-US"/>
          </a:p>
        </c:txPr>
        <c:crossAx val="2094734553"/>
        <c:crosses val="autoZero"/>
        <c:auto val="1"/>
        <c:lblAlgn val="ctr"/>
        <c:lblOffset val="100"/>
        <c:noMultiLvlLbl val="1"/>
      </c:catAx>
      <c:valAx>
        <c:axId val="2094734553"/>
        <c:scaling>
          <c:orientation val="minMax"/>
          <c:max val="10"/>
          <c:min val="0"/>
        </c:scaling>
        <c:delete val="0"/>
        <c:axPos val="l"/>
        <c:majorGridlines>
          <c:spPr>
            <a:ln w="12700" cap="flat">
              <a:solidFill>
                <a:srgbClr val="D9D9D9"/>
              </a:solidFill>
              <a:prstDash val="solid"/>
              <a:round/>
            </a:ln>
          </c:spPr>
        </c:majorGridlines>
        <c:numFmt formatCode="General" sourceLinked="0"/>
        <c:majorTickMark val="none"/>
        <c:minorTickMark val="none"/>
        <c:tickLblPos val="nextTo"/>
        <c:spPr>
          <a:ln w="12700" cap="flat">
            <a:noFill/>
            <a:prstDash val="solid"/>
            <a:round/>
          </a:ln>
        </c:spPr>
        <c:txPr>
          <a:bodyPr rot="0"/>
          <a:lstStyle/>
          <a:p>
            <a:pPr>
              <a:defRPr sz="1000" b="0" i="0" u="none" strike="noStrike">
                <a:solidFill>
                  <a:srgbClr val="595959"/>
                </a:solidFill>
                <a:latin typeface="Calibri"/>
              </a:defRPr>
            </a:pPr>
            <a:endParaRPr lang="en-US"/>
          </a:p>
        </c:txPr>
        <c:crossAx val="2094734552"/>
        <c:crosses val="autoZero"/>
        <c:crossBetween val="between"/>
        <c:majorUnit val="2"/>
        <c:minorUnit val="1"/>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208711" latinLnBrk="0">
      <a:defRPr sz="200">
        <a:latin typeface="+mj-lt"/>
        <a:ea typeface="+mj-ea"/>
        <a:cs typeface="+mj-cs"/>
        <a:sym typeface="Calibri"/>
      </a:defRPr>
    </a:lvl1pPr>
    <a:lvl2pPr indent="228600" defTabSz="208711" latinLnBrk="0">
      <a:defRPr sz="200">
        <a:latin typeface="+mj-lt"/>
        <a:ea typeface="+mj-ea"/>
        <a:cs typeface="+mj-cs"/>
        <a:sym typeface="Calibri"/>
      </a:defRPr>
    </a:lvl2pPr>
    <a:lvl3pPr indent="457200" defTabSz="208711" latinLnBrk="0">
      <a:defRPr sz="200">
        <a:latin typeface="+mj-lt"/>
        <a:ea typeface="+mj-ea"/>
        <a:cs typeface="+mj-cs"/>
        <a:sym typeface="Calibri"/>
      </a:defRPr>
    </a:lvl3pPr>
    <a:lvl4pPr indent="685800" defTabSz="208711" latinLnBrk="0">
      <a:defRPr sz="200">
        <a:latin typeface="+mj-lt"/>
        <a:ea typeface="+mj-ea"/>
        <a:cs typeface="+mj-cs"/>
        <a:sym typeface="Calibri"/>
      </a:defRPr>
    </a:lvl4pPr>
    <a:lvl5pPr indent="914400" defTabSz="208711" latinLnBrk="0">
      <a:defRPr sz="200">
        <a:latin typeface="+mj-lt"/>
        <a:ea typeface="+mj-ea"/>
        <a:cs typeface="+mj-cs"/>
        <a:sym typeface="Calibri"/>
      </a:defRPr>
    </a:lvl5pPr>
    <a:lvl6pPr indent="1143000" defTabSz="208711" latinLnBrk="0">
      <a:defRPr sz="200">
        <a:latin typeface="+mj-lt"/>
        <a:ea typeface="+mj-ea"/>
        <a:cs typeface="+mj-cs"/>
        <a:sym typeface="Calibri"/>
      </a:defRPr>
    </a:lvl6pPr>
    <a:lvl7pPr indent="1371600" defTabSz="208711" latinLnBrk="0">
      <a:defRPr sz="200">
        <a:latin typeface="+mj-lt"/>
        <a:ea typeface="+mj-ea"/>
        <a:cs typeface="+mj-cs"/>
        <a:sym typeface="Calibri"/>
      </a:defRPr>
    </a:lvl7pPr>
    <a:lvl8pPr indent="1600200" defTabSz="208711" latinLnBrk="0">
      <a:defRPr sz="200">
        <a:latin typeface="+mj-lt"/>
        <a:ea typeface="+mj-ea"/>
        <a:cs typeface="+mj-cs"/>
        <a:sym typeface="Calibri"/>
      </a:defRPr>
    </a:lvl8pPr>
    <a:lvl9pPr indent="1828800" defTabSz="208711" latinLnBrk="0">
      <a:defRPr sz="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543050" y="1197187"/>
            <a:ext cx="9258300" cy="2546774"/>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1543050" y="3842174"/>
            <a:ext cx="9258300" cy="1766147"/>
          </a:xfrm>
          <a:prstGeom prst="rect">
            <a:avLst/>
          </a:prstGeom>
        </p:spPr>
        <p:txBody>
          <a:bodyPr/>
          <a:lstStyle>
            <a:lvl1pPr marL="0" indent="0" algn="ctr">
              <a:buSzTx/>
              <a:buFontTx/>
              <a:buNone/>
              <a:defRPr sz="2400"/>
            </a:lvl1pPr>
            <a:lvl2pPr marL="0" indent="462915" algn="ctr">
              <a:buSzTx/>
              <a:buFontTx/>
              <a:buNone/>
              <a:defRPr sz="2400"/>
            </a:lvl2pPr>
            <a:lvl3pPr marL="0" indent="925830" algn="ctr">
              <a:buSzTx/>
              <a:buFontTx/>
              <a:buNone/>
              <a:defRPr sz="2400"/>
            </a:lvl3pPr>
            <a:lvl4pPr marL="0" indent="1388744" algn="ctr">
              <a:buSzTx/>
              <a:buFontTx/>
              <a:buNone/>
              <a:defRPr sz="2400"/>
            </a:lvl4pPr>
            <a:lvl5pPr marL="0" indent="185166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842248" y="1823721"/>
            <a:ext cx="10647045" cy="3042919"/>
          </a:xfrm>
          <a:prstGeom prst="rect">
            <a:avLst/>
          </a:prstGeom>
        </p:spPr>
        <p:txBody>
          <a:bodyPr anchor="b"/>
          <a:lstStyle>
            <a:lvl1pPr>
              <a:defRPr sz="6000"/>
            </a:lvl1pPr>
          </a:lstStyle>
          <a:p>
            <a:r>
              <a:t>Title Text</a:t>
            </a:r>
          </a:p>
        </p:txBody>
      </p:sp>
      <p:sp>
        <p:nvSpPr>
          <p:cNvPr id="30" name="Body Level One…"/>
          <p:cNvSpPr txBox="1">
            <a:spLocks noGrp="1"/>
          </p:cNvSpPr>
          <p:nvPr>
            <p:ph type="body" sz="quarter" idx="1"/>
          </p:nvPr>
        </p:nvSpPr>
        <p:spPr>
          <a:xfrm>
            <a:off x="842248" y="4895427"/>
            <a:ext cx="10647045" cy="1600200"/>
          </a:xfrm>
          <a:prstGeom prst="rect">
            <a:avLst/>
          </a:prstGeom>
        </p:spPr>
        <p:txBody>
          <a:bodyPr/>
          <a:lstStyle>
            <a:lvl1pPr marL="0" indent="0">
              <a:buSzTx/>
              <a:buFontTx/>
              <a:buNone/>
              <a:defRPr sz="2400">
                <a:solidFill>
                  <a:srgbClr val="888888"/>
                </a:solidFill>
              </a:defRPr>
            </a:lvl1pPr>
            <a:lvl2pPr marL="0" indent="462915">
              <a:buSzTx/>
              <a:buFontTx/>
              <a:buNone/>
              <a:defRPr sz="2400">
                <a:solidFill>
                  <a:srgbClr val="888888"/>
                </a:solidFill>
              </a:defRPr>
            </a:lvl2pPr>
            <a:lvl3pPr marL="0" indent="925830">
              <a:buSzTx/>
              <a:buFontTx/>
              <a:buNone/>
              <a:defRPr sz="2400">
                <a:solidFill>
                  <a:srgbClr val="888888"/>
                </a:solidFill>
              </a:defRPr>
            </a:lvl3pPr>
            <a:lvl4pPr marL="0" indent="1388744">
              <a:buSzTx/>
              <a:buFontTx/>
              <a:buNone/>
              <a:defRPr sz="2400">
                <a:solidFill>
                  <a:srgbClr val="888888"/>
                </a:solidFill>
              </a:defRPr>
            </a:lvl4pPr>
            <a:lvl5pPr marL="0" indent="1851660">
              <a:buSzTx/>
              <a:buFontTx/>
              <a:buNone/>
              <a:defRPr sz="24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848678" y="1947333"/>
            <a:ext cx="5246371" cy="464142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850285" y="389466"/>
            <a:ext cx="10647045" cy="1413936"/>
          </a:xfrm>
          <a:prstGeom prst="rect">
            <a:avLst/>
          </a:prstGeom>
        </p:spPr>
        <p:txBody>
          <a:bodyPr/>
          <a:lstStyle/>
          <a:p>
            <a:r>
              <a:t>Title Text</a:t>
            </a:r>
          </a:p>
        </p:txBody>
      </p:sp>
      <p:sp>
        <p:nvSpPr>
          <p:cNvPr id="48" name="Body Level One…"/>
          <p:cNvSpPr txBox="1">
            <a:spLocks noGrp="1"/>
          </p:cNvSpPr>
          <p:nvPr>
            <p:ph type="body" sz="quarter" idx="1"/>
          </p:nvPr>
        </p:nvSpPr>
        <p:spPr>
          <a:xfrm>
            <a:off x="850285" y="1793240"/>
            <a:ext cx="5222261" cy="878840"/>
          </a:xfrm>
          <a:prstGeom prst="rect">
            <a:avLst/>
          </a:prstGeom>
        </p:spPr>
        <p:txBody>
          <a:bodyPr anchor="b"/>
          <a:lstStyle>
            <a:lvl1pPr marL="0" indent="0">
              <a:buSzTx/>
              <a:buFontTx/>
              <a:buNone/>
              <a:defRPr sz="2400" b="1"/>
            </a:lvl1pPr>
            <a:lvl2pPr marL="0" indent="462915">
              <a:buSzTx/>
              <a:buFontTx/>
              <a:buNone/>
              <a:defRPr sz="2400" b="1"/>
            </a:lvl2pPr>
            <a:lvl3pPr marL="0" indent="925830">
              <a:buSzTx/>
              <a:buFontTx/>
              <a:buNone/>
              <a:defRPr sz="2400" b="1"/>
            </a:lvl3pPr>
            <a:lvl4pPr marL="0" indent="1388744">
              <a:buSzTx/>
              <a:buFontTx/>
              <a:buNone/>
              <a:defRPr sz="2400" b="1"/>
            </a:lvl4pPr>
            <a:lvl5pPr marL="0" indent="185166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21"/>
          </p:nvPr>
        </p:nvSpPr>
        <p:spPr>
          <a:xfrm>
            <a:off x="6249351" y="1793240"/>
            <a:ext cx="5247979" cy="878840"/>
          </a:xfrm>
          <a:prstGeom prst="rect">
            <a:avLst/>
          </a:prstGeom>
        </p:spPr>
        <p:txBody>
          <a:bodyPr anchor="b"/>
          <a:lstStyle/>
          <a:p>
            <a:pPr marL="0" indent="0">
              <a:buSzTx/>
              <a:buFontTx/>
              <a:buNone/>
              <a:defRPr sz="2400" b="1"/>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850285" y="487680"/>
            <a:ext cx="3981391" cy="1706880"/>
          </a:xfrm>
          <a:prstGeom prst="rect">
            <a:avLst/>
          </a:prstGeom>
        </p:spPr>
        <p:txBody>
          <a:bodyPr anchor="b"/>
          <a:lstStyle>
            <a:lvl1pPr>
              <a:defRPr sz="3200"/>
            </a:lvl1pPr>
          </a:lstStyle>
          <a:p>
            <a:r>
              <a:t>Title Text</a:t>
            </a:r>
          </a:p>
        </p:txBody>
      </p:sp>
      <p:sp>
        <p:nvSpPr>
          <p:cNvPr id="73" name="Body Level One…"/>
          <p:cNvSpPr txBox="1">
            <a:spLocks noGrp="1"/>
          </p:cNvSpPr>
          <p:nvPr>
            <p:ph type="body" sz="half" idx="1"/>
          </p:nvPr>
        </p:nvSpPr>
        <p:spPr>
          <a:xfrm>
            <a:off x="5247978" y="1053254"/>
            <a:ext cx="6249354" cy="5198534"/>
          </a:xfrm>
          <a:prstGeom prst="rect">
            <a:avLst/>
          </a:prstGeom>
        </p:spPr>
        <p:txBody>
          <a:bodyPr/>
          <a:lstStyle>
            <a:lvl1pPr>
              <a:defRPr sz="3200"/>
            </a:lvl1pPr>
            <a:lvl2pPr marL="727438" indent="-264523">
              <a:defRPr sz="3200"/>
            </a:lvl2pPr>
            <a:lvl3pPr marL="1234440" indent="-308610">
              <a:defRPr sz="3200"/>
            </a:lvl3pPr>
            <a:lvl4pPr marL="1759077" indent="-370332">
              <a:defRPr sz="3200"/>
            </a:lvl4pPr>
            <a:lvl5pPr marL="2221992" indent="-370332">
              <a:defRPr sz="32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21"/>
          </p:nvPr>
        </p:nvSpPr>
        <p:spPr>
          <a:xfrm>
            <a:off x="850286" y="2194559"/>
            <a:ext cx="3981390" cy="4065696"/>
          </a:xfrm>
          <a:prstGeom prst="rect">
            <a:avLst/>
          </a:prstGeom>
        </p:spPr>
        <p:txBody>
          <a:bodyPr/>
          <a:lstStyle/>
          <a:p>
            <a:pPr marL="0" indent="0">
              <a:buSzTx/>
              <a:buFontTx/>
              <a:buNone/>
              <a:defRPr sz="1600"/>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850285" y="487680"/>
            <a:ext cx="3981391" cy="1706880"/>
          </a:xfrm>
          <a:prstGeom prst="rect">
            <a:avLst/>
          </a:prstGeom>
        </p:spPr>
        <p:txBody>
          <a:bodyPr anchor="b"/>
          <a:lstStyle>
            <a:lvl1pPr>
              <a:defRPr sz="3200"/>
            </a:lvl1pPr>
          </a:lstStyle>
          <a:p>
            <a:r>
              <a:t>Title Text</a:t>
            </a:r>
          </a:p>
        </p:txBody>
      </p:sp>
      <p:sp>
        <p:nvSpPr>
          <p:cNvPr id="83" name="Picture Placeholder 2"/>
          <p:cNvSpPr>
            <a:spLocks noGrp="1"/>
          </p:cNvSpPr>
          <p:nvPr>
            <p:ph type="pic" sz="half" idx="21"/>
          </p:nvPr>
        </p:nvSpPr>
        <p:spPr>
          <a:xfrm>
            <a:off x="5247978" y="1053254"/>
            <a:ext cx="6249354" cy="5198534"/>
          </a:xfrm>
          <a:prstGeom prst="rect">
            <a:avLst/>
          </a:prstGeom>
        </p:spPr>
        <p:txBody>
          <a:bodyPr lIns="91439" rIns="91439">
            <a:noAutofit/>
          </a:bodyPr>
          <a:lstStyle/>
          <a:p>
            <a:endParaRPr/>
          </a:p>
        </p:txBody>
      </p:sp>
      <p:sp>
        <p:nvSpPr>
          <p:cNvPr id="84" name="Body Level One…"/>
          <p:cNvSpPr txBox="1">
            <a:spLocks noGrp="1"/>
          </p:cNvSpPr>
          <p:nvPr>
            <p:ph type="body" sz="quarter" idx="1"/>
          </p:nvPr>
        </p:nvSpPr>
        <p:spPr>
          <a:xfrm>
            <a:off x="850285" y="2194560"/>
            <a:ext cx="3981391" cy="4065695"/>
          </a:xfrm>
          <a:prstGeom prst="rect">
            <a:avLst/>
          </a:prstGeom>
        </p:spPr>
        <p:txBody>
          <a:bodyPr/>
          <a:lstStyle>
            <a:lvl1pPr marL="0" indent="0">
              <a:buSzTx/>
              <a:buFontTx/>
              <a:buNone/>
              <a:defRPr sz="1600"/>
            </a:lvl1pPr>
            <a:lvl2pPr marL="0" indent="462915">
              <a:buSzTx/>
              <a:buFontTx/>
              <a:buNone/>
              <a:defRPr sz="1600"/>
            </a:lvl2pPr>
            <a:lvl3pPr marL="0" indent="925830">
              <a:buSzTx/>
              <a:buFontTx/>
              <a:buNone/>
              <a:defRPr sz="1600"/>
            </a:lvl3pPr>
            <a:lvl4pPr marL="0" indent="1388744">
              <a:buSzTx/>
              <a:buFontTx/>
              <a:buNone/>
              <a:defRPr sz="1600"/>
            </a:lvl4pPr>
            <a:lvl5pPr marL="0" indent="185166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48678" y="389466"/>
            <a:ext cx="10647045" cy="141393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848678" y="1947333"/>
            <a:ext cx="10647045" cy="464142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237099" y="6850688"/>
            <a:ext cx="258624" cy="248306"/>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l" defTabSz="92583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1pPr>
      <a:lvl2pPr marL="0" marR="0" indent="0" algn="l" defTabSz="92583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2583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2583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2583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2583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2583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2583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2583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p:titleStyle>
    <p:bodyStyle>
      <a:lvl1pPr marL="231457" marR="0" indent="-231457" algn="l" defTabSz="92583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1pPr>
      <a:lvl2pPr marL="732949" marR="0" indent="-270034" algn="l" defTabSz="92583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2pPr>
      <a:lvl3pPr marL="1249871" marR="0" indent="-324041" algn="l" defTabSz="92583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3pPr>
      <a:lvl4pPr marL="1748790" marR="0" indent="-360045" algn="l" defTabSz="92583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4pPr>
      <a:lvl5pPr marL="2211705" marR="0" indent="-360045" algn="l" defTabSz="92583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5pPr>
      <a:lvl6pPr marL="2674620" marR="0" indent="-360045" algn="l" defTabSz="92583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6pPr>
      <a:lvl7pPr marL="3137535" marR="0" indent="-360045" algn="l" defTabSz="92583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7pPr>
      <a:lvl8pPr marL="3600450" marR="0" indent="-360045" algn="l" defTabSz="92583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8pPr>
      <a:lvl9pPr marL="4063365" marR="0" indent="-360045" algn="l" defTabSz="92583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9pPr>
    </p:bodyStyle>
    <p:otherStyle>
      <a:lvl1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chart" Target="../charts/chart2.xml"/><Relationship Id="rId7"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7.xml"/><Relationship Id="rId6" Type="http://schemas.openxmlformats.org/officeDocument/2006/relationships/chart" Target="../charts/chart5.xml"/><Relationship Id="rId11" Type="http://schemas.openxmlformats.org/officeDocument/2006/relationships/image" Target="../media/image5.jpeg"/><Relationship Id="rId5" Type="http://schemas.openxmlformats.org/officeDocument/2006/relationships/chart" Target="../charts/chart4.xml"/><Relationship Id="rId10" Type="http://schemas.openxmlformats.org/officeDocument/2006/relationships/image" Target="../media/image4.png"/><Relationship Id="rId4" Type="http://schemas.openxmlformats.org/officeDocument/2006/relationships/chart" Target="../charts/chart3.xml"/><Relationship Id="rId9"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TextBox 1"/>
          <p:cNvSpPr txBox="1"/>
          <p:nvPr/>
        </p:nvSpPr>
        <p:spPr>
          <a:xfrm>
            <a:off x="1818595" y="342184"/>
            <a:ext cx="7979772" cy="754053"/>
          </a:xfrm>
          <a:prstGeom prst="rect">
            <a:avLst/>
          </a:prstGeom>
          <a:solidFill>
            <a:srgbClr val="E7E6E6"/>
          </a:solidFill>
          <a:ln w="28575">
            <a:solidFill>
              <a:srgbClr val="000000"/>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defRPr sz="1700" b="1">
                <a:latin typeface="Arial"/>
                <a:ea typeface="Arial"/>
                <a:cs typeface="Arial"/>
                <a:sym typeface="Arial"/>
              </a:defRPr>
            </a:pPr>
            <a:r>
              <a:rPr dirty="0"/>
              <a:t>The Impact of Caregiver-Patient Relationship on Caregiver and Patient-Reported Outcomes in the Advanced Cancer Setting</a:t>
            </a:r>
          </a:p>
          <a:p>
            <a:pPr algn="ctr">
              <a:defRPr sz="300">
                <a:latin typeface="Arial"/>
                <a:ea typeface="Arial"/>
                <a:cs typeface="Arial"/>
                <a:sym typeface="Arial"/>
              </a:defRPr>
            </a:pPr>
            <a:r>
              <a:rPr sz="900" dirty="0"/>
              <a:t>Adam Whitsett, BS;</a:t>
            </a:r>
            <a:r>
              <a:rPr lang="en-US" sz="900" dirty="0"/>
              <a:t> </a:t>
            </a:r>
            <a:r>
              <a:rPr sz="900" dirty="0"/>
              <a:t>Andrew </a:t>
            </a:r>
            <a:r>
              <a:rPr sz="900" dirty="0" err="1"/>
              <a:t>Althouse</a:t>
            </a:r>
            <a:r>
              <a:rPr sz="900" dirty="0"/>
              <a:t>, PhD</a:t>
            </a:r>
            <a:r>
              <a:rPr lang="en-US" sz="900" dirty="0"/>
              <a:t>; Teresa Hagan Thomas, PhD, RN</a:t>
            </a:r>
            <a:endParaRPr sz="900" dirty="0"/>
          </a:p>
        </p:txBody>
      </p:sp>
      <p:sp>
        <p:nvSpPr>
          <p:cNvPr id="95" name="TextBox 4"/>
          <p:cNvSpPr txBox="1"/>
          <p:nvPr/>
        </p:nvSpPr>
        <p:spPr>
          <a:xfrm>
            <a:off x="396292" y="3721297"/>
            <a:ext cx="3638137" cy="751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a:latin typeface="Arial Black"/>
                <a:ea typeface="Arial Black"/>
                <a:cs typeface="Arial Black"/>
                <a:sym typeface="Arial Black"/>
              </a:defRPr>
            </a:lvl1pPr>
          </a:lstStyle>
          <a:p>
            <a:r>
              <a:rPr dirty="0"/>
              <a:t>CONNECT Cluster Randomized Control Trial</a:t>
            </a:r>
          </a:p>
        </p:txBody>
      </p:sp>
      <p:sp>
        <p:nvSpPr>
          <p:cNvPr id="96" name="Picture 2"/>
          <p:cNvSpPr/>
          <p:nvPr/>
        </p:nvSpPr>
        <p:spPr>
          <a:xfrm>
            <a:off x="9587913" y="175187"/>
            <a:ext cx="2816088" cy="1142081"/>
          </a:xfrm>
          <a:prstGeom prst="rect">
            <a:avLst/>
          </a:prstGeom>
          <a:ln w="12700">
            <a:miter lim="400000"/>
          </a:ln>
        </p:spPr>
        <p:txBody>
          <a:bodyPr lIns="45719" rIns="45719" anchor="ctr"/>
          <a:lstStyle/>
          <a:p>
            <a:endParaRPr/>
          </a:p>
        </p:txBody>
      </p:sp>
      <p:sp>
        <p:nvSpPr>
          <p:cNvPr id="97" name="Rectangle 8"/>
          <p:cNvSpPr/>
          <p:nvPr/>
        </p:nvSpPr>
        <p:spPr>
          <a:xfrm>
            <a:off x="270332" y="1283669"/>
            <a:ext cx="3811529" cy="2310235"/>
          </a:xfrm>
          <a:prstGeom prst="rect">
            <a:avLst/>
          </a:prstGeom>
          <a:solidFill>
            <a:schemeClr val="accent5">
              <a:lumMod val="20000"/>
              <a:lumOff val="80000"/>
            </a:schemeClr>
          </a:solidFill>
          <a:ln w="12700">
            <a:solidFill>
              <a:srgbClr val="000000"/>
            </a:solidFill>
            <a:miter/>
          </a:ln>
        </p:spPr>
        <p:txBody>
          <a:bodyPr lIns="45719" rIns="45719" anchor="ctr"/>
          <a:lstStyle/>
          <a:p>
            <a:pPr algn="ctr">
              <a:defRPr sz="300">
                <a:solidFill>
                  <a:srgbClr val="FFFFFF"/>
                </a:solidFill>
              </a:defRPr>
            </a:pPr>
            <a:endParaRPr/>
          </a:p>
        </p:txBody>
      </p:sp>
      <p:sp>
        <p:nvSpPr>
          <p:cNvPr id="98" name="TextBox 10"/>
          <p:cNvSpPr txBox="1"/>
          <p:nvPr/>
        </p:nvSpPr>
        <p:spPr>
          <a:xfrm>
            <a:off x="270331" y="1279642"/>
            <a:ext cx="3794705" cy="2208297"/>
          </a:xfrm>
          <a:prstGeom prst="rect">
            <a:avLst/>
          </a:prstGeom>
          <a:ln>
            <a:no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a:defRPr sz="1100">
                <a:latin typeface="Arial Black"/>
                <a:ea typeface="Arial Black"/>
                <a:cs typeface="Arial Black"/>
                <a:sym typeface="Arial Black"/>
              </a:defRPr>
            </a:pPr>
            <a:r>
              <a:rPr sz="1250" dirty="0"/>
              <a:t>Background &amp; Objective</a:t>
            </a:r>
          </a:p>
          <a:p>
            <a:pPr marL="270387" indent="-103332">
              <a:buSzPct val="100000"/>
              <a:buFont typeface="Arial"/>
              <a:buChar char="•"/>
              <a:defRPr sz="1100"/>
            </a:pPr>
            <a:r>
              <a:rPr sz="1250" dirty="0"/>
              <a:t>There are numerous studies that identify characteristics and demographics of caregivers as “high-risk” for negative psychological impacts(i.e</a:t>
            </a:r>
            <a:r>
              <a:rPr lang="en-US" sz="1250" dirty="0"/>
              <a:t>.</a:t>
            </a:r>
            <a:r>
              <a:rPr sz="1250" dirty="0"/>
              <a:t>, being an adult child caregiver), but there are limited studies examining the </a:t>
            </a:r>
            <a:r>
              <a:rPr lang="en-US" sz="1250" dirty="0"/>
              <a:t>role patient-caregiver relationship has on outcomes.</a:t>
            </a:r>
            <a:endParaRPr sz="1250" dirty="0"/>
          </a:p>
          <a:p>
            <a:pPr marL="270387" indent="-103332">
              <a:buSzPct val="100000"/>
              <a:buFont typeface="Arial"/>
              <a:buChar char="•"/>
              <a:defRPr sz="1100"/>
            </a:pPr>
            <a:r>
              <a:rPr sz="1250" dirty="0"/>
              <a:t>Aim: Analyze the interplay between caregiver-patient relationship status on caregiver and patient-reported outcomes in an advanced cancer primary palliative care setting</a:t>
            </a:r>
            <a:r>
              <a:rPr lang="en-US" sz="1250" dirty="0"/>
              <a:t>.</a:t>
            </a:r>
            <a:endParaRPr sz="1250" dirty="0"/>
          </a:p>
        </p:txBody>
      </p:sp>
      <p:sp>
        <p:nvSpPr>
          <p:cNvPr id="99" name="TextBox 5"/>
          <p:cNvSpPr txBox="1"/>
          <p:nvPr/>
        </p:nvSpPr>
        <p:spPr>
          <a:xfrm>
            <a:off x="10871294" y="6441728"/>
            <a:ext cx="1272184" cy="5587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indent="150405">
              <a:defRPr sz="1000">
                <a:solidFill>
                  <a:srgbClr val="FFFFFF"/>
                </a:solidFill>
              </a:defRPr>
            </a:pPr>
            <a:br/>
            <a:r>
              <a:t>t.thomas@pitt.edu </a:t>
            </a:r>
            <a:br/>
            <a:endParaRPr/>
          </a:p>
        </p:txBody>
      </p:sp>
      <p:sp>
        <p:nvSpPr>
          <p:cNvPr id="100" name="Picture 16"/>
          <p:cNvSpPr/>
          <p:nvPr/>
        </p:nvSpPr>
        <p:spPr>
          <a:xfrm>
            <a:off x="0" y="474897"/>
            <a:ext cx="1687473" cy="548883"/>
          </a:xfrm>
          <a:prstGeom prst="rect">
            <a:avLst/>
          </a:prstGeom>
          <a:ln w="12700">
            <a:miter lim="400000"/>
          </a:ln>
        </p:spPr>
        <p:txBody>
          <a:bodyPr lIns="45719" rIns="45719" anchor="ctr"/>
          <a:lstStyle/>
          <a:p>
            <a:endParaRPr/>
          </a:p>
        </p:txBody>
      </p:sp>
      <p:sp>
        <p:nvSpPr>
          <p:cNvPr id="101" name="Rectangle 13"/>
          <p:cNvSpPr/>
          <p:nvPr/>
        </p:nvSpPr>
        <p:spPr>
          <a:xfrm>
            <a:off x="8498890" y="1283668"/>
            <a:ext cx="3518801" cy="3110532"/>
          </a:xfrm>
          <a:prstGeom prst="rect">
            <a:avLst/>
          </a:prstGeom>
          <a:solidFill>
            <a:srgbClr val="EF9B5D"/>
          </a:solidFill>
          <a:ln w="12700">
            <a:solidFill>
              <a:schemeClr val="tx1"/>
            </a:solidFill>
            <a:miter/>
          </a:ln>
        </p:spPr>
        <p:txBody>
          <a:bodyPr lIns="45719" rIns="45719" anchor="ctr"/>
          <a:lstStyle/>
          <a:p>
            <a:pPr algn="ctr">
              <a:defRPr sz="300">
                <a:solidFill>
                  <a:srgbClr val="FFFFFF"/>
                </a:solidFill>
              </a:defRPr>
            </a:pPr>
            <a:endParaRPr dirty="0"/>
          </a:p>
        </p:txBody>
      </p:sp>
      <p:sp>
        <p:nvSpPr>
          <p:cNvPr id="103" name="TextBox 20"/>
          <p:cNvSpPr txBox="1"/>
          <p:nvPr/>
        </p:nvSpPr>
        <p:spPr>
          <a:xfrm>
            <a:off x="4307102" y="1249718"/>
            <a:ext cx="3638136" cy="4343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1900">
                <a:latin typeface="Arial Black"/>
                <a:ea typeface="Arial Black"/>
                <a:cs typeface="Arial Black"/>
                <a:sym typeface="Arial Black"/>
              </a:defRPr>
            </a:lvl1pPr>
          </a:lstStyle>
          <a:p>
            <a:r>
              <a:t>Results</a:t>
            </a:r>
          </a:p>
        </p:txBody>
      </p:sp>
      <p:graphicFrame>
        <p:nvGraphicFramePr>
          <p:cNvPr id="106" name="Table 25"/>
          <p:cNvGraphicFramePr/>
          <p:nvPr>
            <p:extLst>
              <p:ext uri="{D42A27DB-BD31-4B8C-83A1-F6EECF244321}">
                <p14:modId xmlns:p14="http://schemas.microsoft.com/office/powerpoint/2010/main" val="2735669986"/>
              </p:ext>
            </p:extLst>
          </p:nvPr>
        </p:nvGraphicFramePr>
        <p:xfrm>
          <a:off x="4278209" y="1594062"/>
          <a:ext cx="3978615" cy="186627"/>
        </p:xfrm>
        <a:graphic>
          <a:graphicData uri="http://schemas.openxmlformats.org/drawingml/2006/table">
            <a:tbl>
              <a:tblPr bandRow="1">
                <a:tableStyleId>{4C3C2611-4C71-4FC5-86AE-919BDF0F9419}</a:tableStyleId>
              </a:tblPr>
              <a:tblGrid>
                <a:gridCol w="3978615">
                  <a:extLst>
                    <a:ext uri="{9D8B030D-6E8A-4147-A177-3AD203B41FA5}">
                      <a16:colId xmlns:a16="http://schemas.microsoft.com/office/drawing/2014/main" val="20000"/>
                    </a:ext>
                  </a:extLst>
                </a:gridCol>
              </a:tblGrid>
              <a:tr h="186627">
                <a:tc>
                  <a:txBody>
                    <a:bodyPr/>
                    <a:lstStyle/>
                    <a:p>
                      <a:pPr algn="ctr" defTabSz="925830">
                        <a:defRPr sz="1800"/>
                      </a:pPr>
                      <a:r>
                        <a:rPr sz="800" b="1" dirty="0"/>
                        <a:t>Caregiver and Patient Demographics, ZBI, and HADS scores</a:t>
                      </a:r>
                    </a:p>
                  </a:txBody>
                  <a:tcPr marL="0" marR="0" marT="0" marB="0" horzOverflow="overflow">
                    <a:lnL w="12700">
                      <a:solidFill>
                        <a:srgbClr val="FFFFFF"/>
                      </a:solidFill>
                    </a:lnL>
                    <a:lnR w="12700">
                      <a:solidFill>
                        <a:srgbClr val="FFFFFF"/>
                      </a:solidFill>
                    </a:lnR>
                    <a:lnT w="12700">
                      <a:solidFill>
                        <a:srgbClr val="FFFFFF"/>
                      </a:solidFill>
                    </a:lnT>
                    <a:lnB w="38100">
                      <a:solidFill>
                        <a:srgbClr val="FFFFFF"/>
                      </a:solidFill>
                    </a:lnB>
                    <a:solidFill>
                      <a:srgbClr val="D9D9D9"/>
                    </a:solidFill>
                  </a:tcPr>
                </a:tc>
                <a:extLst>
                  <a:ext uri="{0D108BD9-81ED-4DB2-BD59-A6C34878D82A}">
                    <a16:rowId xmlns:a16="http://schemas.microsoft.com/office/drawing/2014/main" val="10000"/>
                  </a:ext>
                </a:extLst>
              </a:tr>
            </a:tbl>
          </a:graphicData>
        </a:graphic>
      </p:graphicFrame>
      <p:sp>
        <p:nvSpPr>
          <p:cNvPr id="107" name="Picture 2"/>
          <p:cNvSpPr/>
          <p:nvPr/>
        </p:nvSpPr>
        <p:spPr>
          <a:xfrm>
            <a:off x="11255489" y="6493174"/>
            <a:ext cx="697602" cy="418561"/>
          </a:xfrm>
          <a:prstGeom prst="rect">
            <a:avLst/>
          </a:prstGeom>
          <a:ln w="12700">
            <a:miter lim="400000"/>
          </a:ln>
        </p:spPr>
        <p:txBody>
          <a:bodyPr lIns="45719" rIns="45719" anchor="ctr"/>
          <a:lstStyle/>
          <a:p>
            <a:endParaRPr/>
          </a:p>
        </p:txBody>
      </p:sp>
      <p:sp>
        <p:nvSpPr>
          <p:cNvPr id="108" name="Picture 2"/>
          <p:cNvSpPr/>
          <p:nvPr/>
        </p:nvSpPr>
        <p:spPr>
          <a:xfrm>
            <a:off x="9999978" y="6511324"/>
            <a:ext cx="1144482" cy="400412"/>
          </a:xfrm>
          <a:prstGeom prst="rect">
            <a:avLst/>
          </a:prstGeom>
          <a:ln w="12700">
            <a:miter lim="400000"/>
          </a:ln>
        </p:spPr>
        <p:txBody>
          <a:bodyPr lIns="45719" rIns="45719" anchor="ctr"/>
          <a:lstStyle/>
          <a:p>
            <a:endParaRPr/>
          </a:p>
        </p:txBody>
      </p:sp>
      <p:sp>
        <p:nvSpPr>
          <p:cNvPr id="109" name="Picture 1026"/>
          <p:cNvSpPr/>
          <p:nvPr/>
        </p:nvSpPr>
        <p:spPr>
          <a:xfrm>
            <a:off x="9516899" y="6511324"/>
            <a:ext cx="399808" cy="413268"/>
          </a:xfrm>
          <a:prstGeom prst="rect">
            <a:avLst/>
          </a:prstGeom>
          <a:ln w="12700">
            <a:miter lim="400000"/>
          </a:ln>
        </p:spPr>
        <p:txBody>
          <a:bodyPr lIns="45719" rIns="45719" anchor="ctr"/>
          <a:lstStyle/>
          <a:p>
            <a:endParaRPr/>
          </a:p>
        </p:txBody>
      </p:sp>
      <p:sp>
        <p:nvSpPr>
          <p:cNvPr id="110" name="TextBox 29"/>
          <p:cNvSpPr txBox="1"/>
          <p:nvPr/>
        </p:nvSpPr>
        <p:spPr>
          <a:xfrm>
            <a:off x="396292" y="4345721"/>
            <a:ext cx="3611088" cy="292387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1100" b="1"/>
            </a:pPr>
            <a:r>
              <a:rPr sz="1400" dirty="0"/>
              <a:t>Trial Details:</a:t>
            </a:r>
          </a:p>
          <a:p>
            <a:pPr marL="171450" indent="-171450">
              <a:buSzPct val="100000"/>
              <a:buFont typeface="Arial"/>
              <a:buChar char="•"/>
              <a:defRPr sz="1000"/>
            </a:pPr>
            <a:r>
              <a:rPr sz="1200" dirty="0"/>
              <a:t>Intervention delivered by infusion room nurses with the aim of improving patient-reported outcomes compared to standard care alone</a:t>
            </a:r>
            <a:r>
              <a:rPr lang="en-US" sz="1200" dirty="0"/>
              <a:t>.</a:t>
            </a:r>
            <a:endParaRPr sz="1200" dirty="0"/>
          </a:p>
          <a:p>
            <a:pPr marL="171450" indent="-171450">
              <a:buSzPct val="100000"/>
              <a:buFont typeface="Arial"/>
              <a:buChar char="•"/>
              <a:defRPr sz="1000"/>
            </a:pPr>
            <a:r>
              <a:rPr sz="1200" dirty="0"/>
              <a:t>672 patients enrolled to participate</a:t>
            </a:r>
            <a:r>
              <a:rPr lang="en-US" sz="1200" dirty="0"/>
              <a:t>.</a:t>
            </a:r>
            <a:endParaRPr sz="1200" dirty="0"/>
          </a:p>
          <a:p>
            <a:pPr marL="171450" indent="-171450">
              <a:buSzPct val="100000"/>
              <a:buFont typeface="Arial"/>
              <a:buChar char="•"/>
              <a:defRPr sz="1000"/>
            </a:pPr>
            <a:r>
              <a:rPr sz="1200" dirty="0"/>
              <a:t>Baseline data consisting of demographic information, </a:t>
            </a:r>
            <a:r>
              <a:rPr sz="1200" dirty="0" err="1"/>
              <a:t>Zarit</a:t>
            </a:r>
            <a:r>
              <a:rPr sz="1200" dirty="0"/>
              <a:t> </a:t>
            </a:r>
            <a:r>
              <a:rPr sz="1200" dirty="0" err="1"/>
              <a:t>Buden</a:t>
            </a:r>
            <a:r>
              <a:rPr sz="1200" dirty="0"/>
              <a:t> score (ZBI) , HADS (anxiety and depression measures) were collected among patients and caregivers</a:t>
            </a:r>
            <a:r>
              <a:rPr lang="en-US" sz="1200" dirty="0"/>
              <a:t>.</a:t>
            </a:r>
            <a:endParaRPr sz="1200" dirty="0"/>
          </a:p>
          <a:p>
            <a:pPr>
              <a:defRPr sz="1100" b="1"/>
            </a:pPr>
            <a:r>
              <a:rPr sz="1400" dirty="0"/>
              <a:t>Data used for analysis:</a:t>
            </a:r>
          </a:p>
          <a:p>
            <a:pPr marL="171450" indent="-171450">
              <a:buSzPct val="100000"/>
              <a:buFont typeface="Arial"/>
              <a:buChar char="•"/>
              <a:defRPr sz="1000"/>
            </a:pPr>
            <a:r>
              <a:rPr sz="1200" dirty="0"/>
              <a:t>Patient and caregiver (N=431) demographic data was collected</a:t>
            </a:r>
            <a:r>
              <a:rPr lang="en-US" sz="1200" dirty="0"/>
              <a:t>.</a:t>
            </a:r>
            <a:endParaRPr sz="1200" dirty="0"/>
          </a:p>
          <a:p>
            <a:pPr marL="171450" indent="-171450">
              <a:buSzPct val="100000"/>
              <a:buFont typeface="Arial"/>
              <a:buChar char="•"/>
              <a:defRPr sz="1000"/>
            </a:pPr>
            <a:r>
              <a:rPr sz="1200" dirty="0"/>
              <a:t>Baseline data for caregivers including relationship to patient, hours spent caregiving per week, ZBI, and HADS were obtained for analysis</a:t>
            </a:r>
            <a:r>
              <a:rPr lang="en-US" sz="1200" dirty="0"/>
              <a:t>.</a:t>
            </a:r>
            <a:endParaRPr sz="1200" dirty="0"/>
          </a:p>
        </p:txBody>
      </p:sp>
      <p:graphicFrame>
        <p:nvGraphicFramePr>
          <p:cNvPr id="112" name="Content Placeholder 9"/>
          <p:cNvGraphicFramePr/>
          <p:nvPr>
            <p:extLst>
              <p:ext uri="{D42A27DB-BD31-4B8C-83A1-F6EECF244321}">
                <p14:modId xmlns:p14="http://schemas.microsoft.com/office/powerpoint/2010/main" val="3893682350"/>
              </p:ext>
            </p:extLst>
          </p:nvPr>
        </p:nvGraphicFramePr>
        <p:xfrm>
          <a:off x="4182411" y="1787326"/>
          <a:ext cx="1964294" cy="220098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3" name="Chart 9"/>
          <p:cNvGraphicFramePr/>
          <p:nvPr>
            <p:extLst>
              <p:ext uri="{D42A27DB-BD31-4B8C-83A1-F6EECF244321}">
                <p14:modId xmlns:p14="http://schemas.microsoft.com/office/powerpoint/2010/main" val="3016737924"/>
              </p:ext>
            </p:extLst>
          </p:nvPr>
        </p:nvGraphicFramePr>
        <p:xfrm>
          <a:off x="6065130" y="1827258"/>
          <a:ext cx="2191694" cy="212112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4" name="Chart 11"/>
          <p:cNvGraphicFramePr/>
          <p:nvPr>
            <p:extLst>
              <p:ext uri="{D42A27DB-BD31-4B8C-83A1-F6EECF244321}">
                <p14:modId xmlns:p14="http://schemas.microsoft.com/office/powerpoint/2010/main" val="90307435"/>
              </p:ext>
            </p:extLst>
          </p:nvPr>
        </p:nvGraphicFramePr>
        <p:xfrm>
          <a:off x="4031068" y="3988313"/>
          <a:ext cx="2050994" cy="166828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5" name="Chart 12"/>
          <p:cNvGraphicFramePr/>
          <p:nvPr>
            <p:extLst>
              <p:ext uri="{D42A27DB-BD31-4B8C-83A1-F6EECF244321}">
                <p14:modId xmlns:p14="http://schemas.microsoft.com/office/powerpoint/2010/main" val="2941876564"/>
              </p:ext>
            </p:extLst>
          </p:nvPr>
        </p:nvGraphicFramePr>
        <p:xfrm>
          <a:off x="6074187" y="3948381"/>
          <a:ext cx="2191693" cy="170821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16" name="Chart 14"/>
          <p:cNvGraphicFramePr/>
          <p:nvPr>
            <p:extLst>
              <p:ext uri="{D42A27DB-BD31-4B8C-83A1-F6EECF244321}">
                <p14:modId xmlns:p14="http://schemas.microsoft.com/office/powerpoint/2010/main" val="1607549526"/>
              </p:ext>
            </p:extLst>
          </p:nvPr>
        </p:nvGraphicFramePr>
        <p:xfrm>
          <a:off x="4045031" y="5655631"/>
          <a:ext cx="2050993" cy="1633686"/>
        </p:xfrm>
        <a:graphic>
          <a:graphicData uri="http://schemas.openxmlformats.org/drawingml/2006/chart">
            <c:chart xmlns:c="http://schemas.openxmlformats.org/drawingml/2006/chart" xmlns:r="http://schemas.openxmlformats.org/officeDocument/2006/relationships" r:id="rId6"/>
          </a:graphicData>
        </a:graphic>
      </p:graphicFrame>
      <p:pic>
        <p:nvPicPr>
          <p:cNvPr id="2" name="Picture 1" descr="Logo&#10;&#10;Description automatically generated with low confidence">
            <a:extLst>
              <a:ext uri="{FF2B5EF4-FFF2-40B4-BE49-F238E27FC236}">
                <a16:creationId xmlns:a16="http://schemas.microsoft.com/office/drawing/2014/main" id="{A1381AF7-345C-29DB-35FF-30FB5703E52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5561" y="409854"/>
            <a:ext cx="1687473" cy="548882"/>
          </a:xfrm>
          <a:prstGeom prst="rect">
            <a:avLst/>
          </a:prstGeom>
        </p:spPr>
      </p:pic>
      <p:pic>
        <p:nvPicPr>
          <p:cNvPr id="3" name="Picture 2">
            <a:extLst>
              <a:ext uri="{FF2B5EF4-FFF2-40B4-BE49-F238E27FC236}">
                <a16:creationId xmlns:a16="http://schemas.microsoft.com/office/drawing/2014/main" id="{E068C6A0-D8C3-FD42-474A-528C412851E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587914" y="175188"/>
            <a:ext cx="2816086" cy="1142080"/>
          </a:xfrm>
          <a:prstGeom prst="rect">
            <a:avLst/>
          </a:prstGeom>
        </p:spPr>
      </p:pic>
      <p:sp>
        <p:nvSpPr>
          <p:cNvPr id="4" name="TextBox 3">
            <a:extLst>
              <a:ext uri="{FF2B5EF4-FFF2-40B4-BE49-F238E27FC236}">
                <a16:creationId xmlns:a16="http://schemas.microsoft.com/office/drawing/2014/main" id="{251AE13F-8117-22DF-0657-965BE5B94A85}"/>
              </a:ext>
            </a:extLst>
          </p:cNvPr>
          <p:cNvSpPr txBox="1"/>
          <p:nvPr/>
        </p:nvSpPr>
        <p:spPr>
          <a:xfrm>
            <a:off x="6218723" y="5830369"/>
            <a:ext cx="2050993" cy="136190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171450" marR="0" indent="-171450" algn="l" defTabSz="457200" rtl="0" fontAlgn="auto" latinLnBrk="0" hangingPunct="0">
              <a:lnSpc>
                <a:spcPct val="100000"/>
              </a:lnSpc>
              <a:spcBef>
                <a:spcPts val="0"/>
              </a:spcBef>
              <a:spcAft>
                <a:spcPts val="0"/>
              </a:spcAft>
              <a:buClrTx/>
              <a:buSzTx/>
              <a:buFont typeface="Arial" panose="020B0604020202020204" pitchFamily="34" charset="0"/>
              <a:buChar char="•"/>
              <a:tabLst/>
            </a:pPr>
            <a:r>
              <a:rPr lang="en-US" sz="750" dirty="0"/>
              <a:t>Time spent caregiving: 212 Spouse caregiver respondents (28 reported “around-the-clock” care), 96 adult child caregiver respondents (3 reported “around-the-clock” care)</a:t>
            </a:r>
          </a:p>
          <a:p>
            <a:pPr marL="171450" marR="0" indent="-171450" algn="l" defTabSz="457200" rtl="0" fontAlgn="auto" latinLnBrk="0" hangingPunct="0">
              <a:lnSpc>
                <a:spcPct val="100000"/>
              </a:lnSpc>
              <a:spcBef>
                <a:spcPts val="0"/>
              </a:spcBef>
              <a:spcAft>
                <a:spcPts val="0"/>
              </a:spcAft>
              <a:buClrTx/>
              <a:buSzTx/>
              <a:buFont typeface="Arial" panose="020B0604020202020204" pitchFamily="34" charset="0"/>
              <a:buChar char="•"/>
              <a:tabLst/>
            </a:pPr>
            <a:r>
              <a:rPr kumimoji="0" lang="en-US" sz="750" b="0" i="0" u="none" strike="noStrike" cap="none" spc="0" normalizeH="0" baseline="0" dirty="0">
                <a:ln>
                  <a:noFill/>
                </a:ln>
                <a:solidFill>
                  <a:srgbClr val="000000"/>
                </a:solidFill>
                <a:effectLst/>
                <a:uFillTx/>
                <a:latin typeface="+mj-lt"/>
                <a:ea typeface="+mj-ea"/>
                <a:cs typeface="+mj-cs"/>
                <a:sym typeface="Calibri"/>
              </a:rPr>
              <a:t>“Around-the</a:t>
            </a:r>
            <a:r>
              <a:rPr lang="en-US" sz="750" dirty="0"/>
              <a:t>-clock” responses were excluded from means</a:t>
            </a:r>
          </a:p>
          <a:p>
            <a:pPr marL="171450" marR="0" indent="-171450" algn="l" defTabSz="457200" rtl="0" fontAlgn="auto" latinLnBrk="0" hangingPunct="0">
              <a:lnSpc>
                <a:spcPct val="100000"/>
              </a:lnSpc>
              <a:spcBef>
                <a:spcPts val="0"/>
              </a:spcBef>
              <a:spcAft>
                <a:spcPts val="0"/>
              </a:spcAft>
              <a:buClrTx/>
              <a:buSzTx/>
              <a:buFont typeface="Arial" panose="020B0604020202020204" pitchFamily="34" charset="0"/>
              <a:buChar char="•"/>
              <a:tabLst/>
            </a:pPr>
            <a:r>
              <a:rPr kumimoji="0" lang="en-US" sz="750" b="0" i="0" u="none" strike="noStrike" cap="none" spc="0" normalizeH="0" baseline="0" dirty="0">
                <a:ln>
                  <a:noFill/>
                </a:ln>
                <a:solidFill>
                  <a:srgbClr val="000000"/>
                </a:solidFill>
                <a:effectLst/>
                <a:uFillTx/>
                <a:latin typeface="+mj-lt"/>
                <a:ea typeface="+mj-ea"/>
                <a:cs typeface="+mj-cs"/>
                <a:sym typeface="Calibri"/>
              </a:rPr>
              <a:t>ZBI </a:t>
            </a:r>
            <a:r>
              <a:rPr lang="en-US" sz="750" dirty="0"/>
              <a:t>is scored on a 0-48 scale (48 indicating the most burden)</a:t>
            </a:r>
          </a:p>
          <a:p>
            <a:pPr marL="171450" marR="0" indent="-171450" algn="l" defTabSz="457200" rtl="0" fontAlgn="auto" latinLnBrk="0" hangingPunct="0">
              <a:lnSpc>
                <a:spcPct val="100000"/>
              </a:lnSpc>
              <a:spcBef>
                <a:spcPts val="0"/>
              </a:spcBef>
              <a:spcAft>
                <a:spcPts val="0"/>
              </a:spcAft>
              <a:buClrTx/>
              <a:buSzTx/>
              <a:buFont typeface="Arial" panose="020B0604020202020204" pitchFamily="34" charset="0"/>
              <a:buChar char="•"/>
              <a:tabLst/>
            </a:pPr>
            <a:r>
              <a:rPr kumimoji="0" lang="en-US" sz="750" b="0" i="0" u="none" strike="noStrike" cap="none" spc="0" normalizeH="0" baseline="0" dirty="0">
                <a:ln>
                  <a:noFill/>
                </a:ln>
                <a:solidFill>
                  <a:srgbClr val="000000"/>
                </a:solidFill>
                <a:effectLst/>
                <a:uFillTx/>
                <a:latin typeface="+mj-lt"/>
                <a:ea typeface="+mj-ea"/>
                <a:cs typeface="+mj-cs"/>
                <a:sym typeface="Calibri"/>
              </a:rPr>
              <a:t>HADS is scored</a:t>
            </a:r>
            <a:r>
              <a:rPr lang="en-US" sz="750" dirty="0"/>
              <a:t> from 0-21 for each measure (21 indicating highest degree of anxiety/depression</a:t>
            </a:r>
            <a:endParaRPr kumimoji="0" lang="en-US" sz="750" b="0" i="0" u="none" strike="noStrike" cap="none" spc="0" normalizeH="0" baseline="0" dirty="0">
              <a:ln>
                <a:noFill/>
              </a:ln>
              <a:solidFill>
                <a:srgbClr val="000000"/>
              </a:solidFill>
              <a:effectLst/>
              <a:uFillTx/>
              <a:latin typeface="+mj-lt"/>
              <a:ea typeface="+mj-ea"/>
              <a:cs typeface="+mj-cs"/>
              <a:sym typeface="Calibri"/>
            </a:endParaRPr>
          </a:p>
        </p:txBody>
      </p:sp>
      <p:sp>
        <p:nvSpPr>
          <p:cNvPr id="5" name="TextBox 17">
            <a:extLst>
              <a:ext uri="{FF2B5EF4-FFF2-40B4-BE49-F238E27FC236}">
                <a16:creationId xmlns:a16="http://schemas.microsoft.com/office/drawing/2014/main" id="{6B67F2E5-457F-E00F-A191-705FA173E42E}"/>
              </a:ext>
            </a:extLst>
          </p:cNvPr>
          <p:cNvSpPr txBox="1"/>
          <p:nvPr/>
        </p:nvSpPr>
        <p:spPr>
          <a:xfrm>
            <a:off x="8498890" y="4480405"/>
            <a:ext cx="3456714" cy="15696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a:defRPr sz="800">
                <a:latin typeface="Arial Black"/>
                <a:ea typeface="Arial Black"/>
                <a:cs typeface="Arial Black"/>
                <a:sym typeface="Arial Black"/>
              </a:defRPr>
            </a:pPr>
            <a:r>
              <a:rPr sz="1200" dirty="0"/>
              <a:t>Next Steps</a:t>
            </a:r>
            <a:endParaRPr lang="en-US" sz="1200" dirty="0"/>
          </a:p>
          <a:p>
            <a:pPr marL="270387" indent="-103332">
              <a:buSzPct val="100000"/>
              <a:buFont typeface="Arial"/>
              <a:buChar char="•"/>
              <a:defRPr sz="1000"/>
            </a:pPr>
            <a:r>
              <a:rPr lang="en-US" sz="1200" dirty="0"/>
              <a:t>Continued analysis of additional caregiver and patient data to better understand the relationship between caregiver risk status and dyadic outcomes.</a:t>
            </a:r>
          </a:p>
          <a:p>
            <a:pPr marL="270387" indent="-103332">
              <a:buSzPct val="100000"/>
              <a:buFont typeface="Arial"/>
              <a:buChar char="•"/>
              <a:defRPr sz="1000"/>
            </a:pPr>
            <a:r>
              <a:rPr lang="en-US" sz="1200" dirty="0"/>
              <a:t>Identify factors that predispose cancer caregivers to worse outcomes to help build targeted supportive care interventions</a:t>
            </a:r>
          </a:p>
        </p:txBody>
      </p:sp>
      <p:sp>
        <p:nvSpPr>
          <p:cNvPr id="7" name="TextBox 17">
            <a:extLst>
              <a:ext uri="{FF2B5EF4-FFF2-40B4-BE49-F238E27FC236}">
                <a16:creationId xmlns:a16="http://schemas.microsoft.com/office/drawing/2014/main" id="{11ABF9F8-740E-748A-39E3-F6A4297BA679}"/>
              </a:ext>
            </a:extLst>
          </p:cNvPr>
          <p:cNvSpPr txBox="1"/>
          <p:nvPr/>
        </p:nvSpPr>
        <p:spPr>
          <a:xfrm>
            <a:off x="8534399" y="1283669"/>
            <a:ext cx="3413709" cy="19543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a:defRPr sz="800">
                <a:latin typeface="Arial Black"/>
                <a:ea typeface="Arial Black"/>
                <a:cs typeface="Arial Black"/>
                <a:sym typeface="Arial Black"/>
              </a:defRPr>
            </a:pPr>
            <a:r>
              <a:rPr lang="en-US" sz="1100" dirty="0"/>
              <a:t>Conclusions</a:t>
            </a:r>
          </a:p>
          <a:p>
            <a:pPr marL="270387" indent="-103332">
              <a:buSzPct val="100000"/>
              <a:buFont typeface="Arial"/>
              <a:buChar char="•"/>
              <a:defRPr sz="1000"/>
            </a:pPr>
            <a:r>
              <a:rPr lang="en-US" sz="1100" dirty="0"/>
              <a:t>Adult child caregivers report spending much less time per week on caregiving activities, but also indicate elevated burden scores (ZBI) and comparable anxiety and depression scores (HADS-A,-D) as compared to spouse caregivers.</a:t>
            </a:r>
          </a:p>
          <a:p>
            <a:pPr marL="270387" indent="-103332">
              <a:buSzPct val="100000"/>
              <a:buFont typeface="Arial"/>
              <a:buChar char="•"/>
              <a:defRPr sz="1000"/>
            </a:pPr>
            <a:r>
              <a:rPr lang="en-US" sz="1100" dirty="0"/>
              <a:t>Although there may be additional factors at play that impact caregiver and patient reported outcomes (age of caregiver, severity of patient illness, etc.) it is useful to understand how these variables can have an impact on the dyad.</a:t>
            </a:r>
          </a:p>
        </p:txBody>
      </p:sp>
      <p:sp>
        <p:nvSpPr>
          <p:cNvPr id="8" name="TextBox 1">
            <a:extLst>
              <a:ext uri="{FF2B5EF4-FFF2-40B4-BE49-F238E27FC236}">
                <a16:creationId xmlns:a16="http://schemas.microsoft.com/office/drawing/2014/main" id="{4D54CFAD-A0E5-2E3B-2375-671383F05042}"/>
              </a:ext>
            </a:extLst>
          </p:cNvPr>
          <p:cNvSpPr txBox="1"/>
          <p:nvPr/>
        </p:nvSpPr>
        <p:spPr>
          <a:xfrm>
            <a:off x="8607549" y="6241534"/>
            <a:ext cx="3456715" cy="823440"/>
          </a:xfrm>
          <a:prstGeom prst="rect">
            <a:avLst/>
          </a:prstGeom>
          <a:solidFill>
            <a:srgbClr val="E7E6E6"/>
          </a:solidFill>
          <a:ln w="9525">
            <a:solidFill>
              <a:srgbClr val="000000"/>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algn="ctr">
              <a:defRPr sz="300">
                <a:latin typeface="Arial"/>
                <a:ea typeface="Arial"/>
                <a:cs typeface="Arial"/>
                <a:sym typeface="Arial"/>
              </a:defRPr>
            </a:pPr>
            <a:endParaRPr dirty="0"/>
          </a:p>
        </p:txBody>
      </p:sp>
      <p:sp>
        <p:nvSpPr>
          <p:cNvPr id="10" name="TextBox 17">
            <a:extLst>
              <a:ext uri="{FF2B5EF4-FFF2-40B4-BE49-F238E27FC236}">
                <a16:creationId xmlns:a16="http://schemas.microsoft.com/office/drawing/2014/main" id="{6F281F38-BA91-E858-5DAA-7A27DE910713}"/>
              </a:ext>
            </a:extLst>
          </p:cNvPr>
          <p:cNvSpPr txBox="1"/>
          <p:nvPr/>
        </p:nvSpPr>
        <p:spPr>
          <a:xfrm>
            <a:off x="8541895" y="3195043"/>
            <a:ext cx="3413709" cy="110799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a:defRPr sz="800">
                <a:latin typeface="Arial Black"/>
                <a:ea typeface="Arial Black"/>
                <a:cs typeface="Arial Black"/>
                <a:sym typeface="Arial Black"/>
              </a:defRPr>
            </a:pPr>
            <a:r>
              <a:rPr lang="en-US" sz="1100" dirty="0"/>
              <a:t>Implications</a:t>
            </a:r>
          </a:p>
          <a:p>
            <a:pPr marL="338505" indent="-171450">
              <a:buSzPct val="100000"/>
              <a:buFont typeface="Arial" panose="020B0604020202020204" pitchFamily="34" charset="0"/>
              <a:buChar char="•"/>
              <a:defRPr sz="1000"/>
            </a:pPr>
            <a:r>
              <a:rPr lang="en-US" sz="1100" dirty="0"/>
              <a:t>Through identification of factors that predispose caregivers and patients to increased risk, targeted primary palliative care interventions can be designed to mitigate strain and improve outcomes for caregivers and patients alike.</a:t>
            </a:r>
          </a:p>
        </p:txBody>
      </p:sp>
      <p:pic>
        <p:nvPicPr>
          <p:cNvPr id="1026" name="Picture 2" descr="Home | Living Our Brand | University of Pittsburgh">
            <a:extLst>
              <a:ext uri="{FF2B5EF4-FFF2-40B4-BE49-F238E27FC236}">
                <a16:creationId xmlns:a16="http://schemas.microsoft.com/office/drawing/2014/main" id="{CE7A6C03-F421-EDEE-8E97-303CDFE6747A}"/>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749482" y="6452840"/>
            <a:ext cx="936742" cy="41326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Msm Logo - Morehouse School Of Medicine Logo, HD Png Download - kindpng">
            <a:extLst>
              <a:ext uri="{FF2B5EF4-FFF2-40B4-BE49-F238E27FC236}">
                <a16:creationId xmlns:a16="http://schemas.microsoft.com/office/drawing/2014/main" id="{C85EAE79-935E-782F-E8B8-C3B029BE05A4}"/>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916707" y="6502953"/>
            <a:ext cx="1144482" cy="30209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Palliative Research Center (@PittPalCare) / Twitter">
            <a:extLst>
              <a:ext uri="{FF2B5EF4-FFF2-40B4-BE49-F238E27FC236}">
                <a16:creationId xmlns:a16="http://schemas.microsoft.com/office/drawing/2014/main" id="{3C3FBED5-0862-6D41-9041-00798FC0E86F}"/>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1293140" y="6342104"/>
            <a:ext cx="622300" cy="6223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94</TotalTime>
  <Words>494</Words>
  <Application>Microsoft Macintosh PowerPoint</Application>
  <PresentationFormat>Custom</PresentationFormat>
  <Paragraphs>44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Black</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Evelyn Castillo</cp:lastModifiedBy>
  <cp:revision>2</cp:revision>
  <dcterms:modified xsi:type="dcterms:W3CDTF">2022-09-16T22:12:57Z</dcterms:modified>
</cp:coreProperties>
</file>