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4"/>
  </p:sldMasterIdLst>
  <p:notesMasterIdLst>
    <p:notesMasterId r:id="rId6"/>
  </p:notesMasterIdLst>
  <p:sldIdLst>
    <p:sldId id="319" r:id="rId5"/>
  </p:sldIdLst>
  <p:sldSz cx="34137600" cy="19202400"/>
  <p:notesSz cx="9601200" cy="73152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69" userDrawn="1">
          <p15:clr>
            <a:srgbClr val="A4A3A4"/>
          </p15:clr>
        </p15:guide>
        <p15:guide id="3" pos="4165" userDrawn="1">
          <p15:clr>
            <a:srgbClr val="A4A3A4"/>
          </p15:clr>
        </p15:guide>
        <p15:guide id="4" pos="183" userDrawn="1">
          <p15:clr>
            <a:srgbClr val="A4A3A4"/>
          </p15:clr>
        </p15:guide>
        <p15:guide id="5" pos="514" userDrawn="1">
          <p15:clr>
            <a:srgbClr val="A4A3A4"/>
          </p15:clr>
        </p15:guide>
        <p15:guide id="6" orient="horz" pos="60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Herr" initials="LH" lastIdx="1" clrIdx="0">
    <p:extLst>
      <p:ext uri="{19B8F6BF-5375-455C-9EA6-DF929625EA0E}">
        <p15:presenceInfo xmlns:p15="http://schemas.microsoft.com/office/powerpoint/2012/main" userId="S::Lindsay.Herr@asco.org::2d679bad-8c1c-43f8-9b76-32e18ee1ecc8" providerId="AD"/>
      </p:ext>
    </p:extLst>
  </p:cmAuthor>
  <p:cmAuthor id="2" name="Arnold, R. M." initials="ARM" lastIdx="12" clrIdx="1">
    <p:extLst>
      <p:ext uri="{19B8F6BF-5375-455C-9EA6-DF929625EA0E}">
        <p15:presenceInfo xmlns:p15="http://schemas.microsoft.com/office/powerpoint/2012/main" userId="S::arnoldrm@upmc.edu::71d7cddb-fb7c-46f9-a968-40c8415df66e" providerId="AD"/>
      </p:ext>
    </p:extLst>
  </p:cmAuthor>
  <p:cmAuthor id="3" name="Yael Schenker" initials="YS" lastIdx="6" clrIdx="2">
    <p:extLst>
      <p:ext uri="{19B8F6BF-5375-455C-9EA6-DF929625EA0E}">
        <p15:presenceInfo xmlns:p15="http://schemas.microsoft.com/office/powerpoint/2012/main" userId="Yael Schen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238"/>
    <a:srgbClr val="EEEBE9"/>
    <a:srgbClr val="EA4C89"/>
    <a:srgbClr val="FFF59D"/>
    <a:srgbClr val="FFFFFF"/>
    <a:srgbClr val="EFF8F3"/>
    <a:srgbClr val="874A4C"/>
    <a:srgbClr val="FFA726"/>
    <a:srgbClr val="80DEEA"/>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829" autoAdjust="0"/>
    <p:restoredTop sz="95714" autoAdjust="0"/>
  </p:normalViewPr>
  <p:slideViewPr>
    <p:cSldViewPr snapToGrid="0" showGuides="1">
      <p:cViewPr varScale="1">
        <p:scale>
          <a:sx n="43" d="100"/>
          <a:sy n="43" d="100"/>
        </p:scale>
        <p:origin x="1896" y="288"/>
      </p:cViewPr>
      <p:guideLst>
        <p:guide pos="10769"/>
        <p:guide pos="4165"/>
        <p:guide pos="183"/>
        <p:guide pos="514"/>
        <p:guide orient="horz" pos="60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BD1CB04D-1C75-43E0-9B64-B7DDAA42BB2C}" type="datetimeFigureOut">
              <a:rPr lang="en-US" smtClean="0"/>
              <a:t>9/15/22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566471" rtl="0" eaLnBrk="1" latinLnBrk="0" hangingPunct="1">
      <a:defRPr sz="743" kern="1200">
        <a:solidFill>
          <a:schemeClr val="tx1"/>
        </a:solidFill>
        <a:latin typeface="+mn-lt"/>
        <a:ea typeface="+mn-ea"/>
        <a:cs typeface="+mn-cs"/>
      </a:defRPr>
    </a:lvl1pPr>
    <a:lvl2pPr marL="283235" algn="l" defTabSz="566471" rtl="0" eaLnBrk="1" latinLnBrk="0" hangingPunct="1">
      <a:defRPr sz="743" kern="1200">
        <a:solidFill>
          <a:schemeClr val="tx1"/>
        </a:solidFill>
        <a:latin typeface="+mn-lt"/>
        <a:ea typeface="+mn-ea"/>
        <a:cs typeface="+mn-cs"/>
      </a:defRPr>
    </a:lvl2pPr>
    <a:lvl3pPr marL="566471" algn="l" defTabSz="566471" rtl="0" eaLnBrk="1" latinLnBrk="0" hangingPunct="1">
      <a:defRPr sz="743" kern="1200">
        <a:solidFill>
          <a:schemeClr val="tx1"/>
        </a:solidFill>
        <a:latin typeface="+mn-lt"/>
        <a:ea typeface="+mn-ea"/>
        <a:cs typeface="+mn-cs"/>
      </a:defRPr>
    </a:lvl3pPr>
    <a:lvl4pPr marL="849706" algn="l" defTabSz="566471" rtl="0" eaLnBrk="1" latinLnBrk="0" hangingPunct="1">
      <a:defRPr sz="743" kern="1200">
        <a:solidFill>
          <a:schemeClr val="tx1"/>
        </a:solidFill>
        <a:latin typeface="+mn-lt"/>
        <a:ea typeface="+mn-ea"/>
        <a:cs typeface="+mn-cs"/>
      </a:defRPr>
    </a:lvl4pPr>
    <a:lvl5pPr marL="1132942" algn="l" defTabSz="566471" rtl="0" eaLnBrk="1" latinLnBrk="0" hangingPunct="1">
      <a:defRPr sz="743" kern="1200">
        <a:solidFill>
          <a:schemeClr val="tx1"/>
        </a:solidFill>
        <a:latin typeface="+mn-lt"/>
        <a:ea typeface="+mn-ea"/>
        <a:cs typeface="+mn-cs"/>
      </a:defRPr>
    </a:lvl5pPr>
    <a:lvl6pPr marL="1416177" algn="l" defTabSz="566471" rtl="0" eaLnBrk="1" latinLnBrk="0" hangingPunct="1">
      <a:defRPr sz="743" kern="1200">
        <a:solidFill>
          <a:schemeClr val="tx1"/>
        </a:solidFill>
        <a:latin typeface="+mn-lt"/>
        <a:ea typeface="+mn-ea"/>
        <a:cs typeface="+mn-cs"/>
      </a:defRPr>
    </a:lvl6pPr>
    <a:lvl7pPr marL="1699412" algn="l" defTabSz="566471" rtl="0" eaLnBrk="1" latinLnBrk="0" hangingPunct="1">
      <a:defRPr sz="743" kern="1200">
        <a:solidFill>
          <a:schemeClr val="tx1"/>
        </a:solidFill>
        <a:latin typeface="+mn-lt"/>
        <a:ea typeface="+mn-ea"/>
        <a:cs typeface="+mn-cs"/>
      </a:defRPr>
    </a:lvl7pPr>
    <a:lvl8pPr marL="1982648" algn="l" defTabSz="566471" rtl="0" eaLnBrk="1" latinLnBrk="0" hangingPunct="1">
      <a:defRPr sz="743" kern="1200">
        <a:solidFill>
          <a:schemeClr val="tx1"/>
        </a:solidFill>
        <a:latin typeface="+mn-lt"/>
        <a:ea typeface="+mn-ea"/>
        <a:cs typeface="+mn-cs"/>
      </a:defRPr>
    </a:lvl8pPr>
    <a:lvl9pPr marL="2265883" algn="l" defTabSz="566471" rtl="0" eaLnBrk="1" latinLnBrk="0" hangingPunct="1">
      <a:defRPr sz="7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r>
              <a:rPr lang="en-US" sz="600" dirty="0"/>
              <a:t>Questions:</a:t>
            </a:r>
          </a:p>
          <a:p>
            <a:r>
              <a:rPr lang="en-US" sz="600" dirty="0"/>
              <a:t>[ ] QR code </a:t>
            </a:r>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148385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3142616"/>
            <a:ext cx="25603200" cy="6685280"/>
          </a:xfrm>
        </p:spPr>
        <p:txBody>
          <a:bodyPr anchor="b"/>
          <a:lstStyle>
            <a:lvl1pPr algn="ctr">
              <a:defRPr sz="16800"/>
            </a:lvl1pPr>
          </a:lstStyle>
          <a:p>
            <a:r>
              <a:rPr lang="en-US"/>
              <a:t>Click to edit Master title style</a:t>
            </a:r>
            <a:endParaRPr lang="en-US" dirty="0"/>
          </a:p>
        </p:txBody>
      </p:sp>
      <p:sp>
        <p:nvSpPr>
          <p:cNvPr id="3" name="Subtitle 2"/>
          <p:cNvSpPr>
            <a:spLocks noGrp="1"/>
          </p:cNvSpPr>
          <p:nvPr>
            <p:ph type="subTitle" idx="1"/>
          </p:nvPr>
        </p:nvSpPr>
        <p:spPr>
          <a:xfrm>
            <a:off x="4267200" y="10085706"/>
            <a:ext cx="25603200" cy="4636134"/>
          </a:xfrm>
        </p:spPr>
        <p:txBody>
          <a:bodyPr/>
          <a:lstStyle>
            <a:lvl1pPr marL="0" indent="0" algn="ctr">
              <a:buNone/>
              <a:defRPr sz="6720"/>
            </a:lvl1pPr>
            <a:lvl2pPr marL="1280160" indent="0" algn="ctr">
              <a:buNone/>
              <a:defRPr sz="5600"/>
            </a:lvl2pPr>
            <a:lvl3pPr marL="2560320" indent="0" algn="ctr">
              <a:buNone/>
              <a:defRPr sz="5040"/>
            </a:lvl3pPr>
            <a:lvl4pPr marL="3840480" indent="0" algn="ctr">
              <a:buNone/>
              <a:defRPr sz="4480"/>
            </a:lvl4pPr>
            <a:lvl5pPr marL="5120640" indent="0" algn="ctr">
              <a:buNone/>
              <a:defRPr sz="4480"/>
            </a:lvl5pPr>
            <a:lvl6pPr marL="6400800" indent="0" algn="ctr">
              <a:buNone/>
              <a:defRPr sz="4480"/>
            </a:lvl6pPr>
            <a:lvl7pPr marL="7680960" indent="0" algn="ctr">
              <a:buNone/>
              <a:defRPr sz="4480"/>
            </a:lvl7pPr>
            <a:lvl8pPr marL="8961120" indent="0" algn="ctr">
              <a:buNone/>
              <a:defRPr sz="4480"/>
            </a:lvl8pPr>
            <a:lvl9pPr marL="10241280" indent="0" algn="ctr">
              <a:buNone/>
              <a:defRPr sz="4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34066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8577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429720" y="1022350"/>
            <a:ext cx="7360920" cy="16273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46960" y="1022350"/>
            <a:ext cx="21656040" cy="16273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11347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14064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29180" y="4787268"/>
            <a:ext cx="29443680" cy="7987664"/>
          </a:xfrm>
        </p:spPr>
        <p:txBody>
          <a:bodyPr anchor="b"/>
          <a:lstStyle>
            <a:lvl1pPr>
              <a:defRPr sz="16800"/>
            </a:lvl1pPr>
          </a:lstStyle>
          <a:p>
            <a:r>
              <a:rPr lang="en-US"/>
              <a:t>Click to edit Master title style</a:t>
            </a:r>
            <a:endParaRPr lang="en-US" dirty="0"/>
          </a:p>
        </p:txBody>
      </p:sp>
      <p:sp>
        <p:nvSpPr>
          <p:cNvPr id="3" name="Text Placeholder 2"/>
          <p:cNvSpPr>
            <a:spLocks noGrp="1"/>
          </p:cNvSpPr>
          <p:nvPr>
            <p:ph type="body" idx="1"/>
          </p:nvPr>
        </p:nvSpPr>
        <p:spPr>
          <a:xfrm>
            <a:off x="2329180" y="12850498"/>
            <a:ext cx="29443680" cy="4200524"/>
          </a:xfrm>
        </p:spPr>
        <p:txBody>
          <a:bodyPr/>
          <a:lstStyle>
            <a:lvl1pPr marL="0" indent="0">
              <a:buNone/>
              <a:defRPr sz="6720">
                <a:solidFill>
                  <a:schemeClr val="tx1">
                    <a:tint val="75000"/>
                  </a:schemeClr>
                </a:solidFill>
              </a:defRPr>
            </a:lvl1pPr>
            <a:lvl2pPr marL="1280160" indent="0">
              <a:buNone/>
              <a:defRPr sz="5600">
                <a:solidFill>
                  <a:schemeClr val="tx1">
                    <a:tint val="75000"/>
                  </a:schemeClr>
                </a:solidFill>
              </a:defRPr>
            </a:lvl2pPr>
            <a:lvl3pPr marL="2560320" indent="0">
              <a:buNone/>
              <a:defRPr sz="5040">
                <a:solidFill>
                  <a:schemeClr val="tx1">
                    <a:tint val="75000"/>
                  </a:schemeClr>
                </a:solidFill>
              </a:defRPr>
            </a:lvl3pPr>
            <a:lvl4pPr marL="3840480" indent="0">
              <a:buNone/>
              <a:defRPr sz="4480">
                <a:solidFill>
                  <a:schemeClr val="tx1">
                    <a:tint val="75000"/>
                  </a:schemeClr>
                </a:solidFill>
              </a:defRPr>
            </a:lvl4pPr>
            <a:lvl5pPr marL="5120640" indent="0">
              <a:buNone/>
              <a:defRPr sz="4480">
                <a:solidFill>
                  <a:schemeClr val="tx1">
                    <a:tint val="75000"/>
                  </a:schemeClr>
                </a:solidFill>
              </a:defRPr>
            </a:lvl5pPr>
            <a:lvl6pPr marL="6400800" indent="0">
              <a:buNone/>
              <a:defRPr sz="4480">
                <a:solidFill>
                  <a:schemeClr val="tx1">
                    <a:tint val="75000"/>
                  </a:schemeClr>
                </a:solidFill>
              </a:defRPr>
            </a:lvl6pPr>
            <a:lvl7pPr marL="7680960" indent="0">
              <a:buNone/>
              <a:defRPr sz="4480">
                <a:solidFill>
                  <a:schemeClr val="tx1">
                    <a:tint val="75000"/>
                  </a:schemeClr>
                </a:solidFill>
              </a:defRPr>
            </a:lvl7pPr>
            <a:lvl8pPr marL="8961120" indent="0">
              <a:buNone/>
              <a:defRPr sz="4480">
                <a:solidFill>
                  <a:schemeClr val="tx1">
                    <a:tint val="75000"/>
                  </a:schemeClr>
                </a:solidFill>
              </a:defRPr>
            </a:lvl8pPr>
            <a:lvl9pPr marL="1024128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9/15/22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17587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46960" y="5111750"/>
            <a:ext cx="1450848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282160" y="5111750"/>
            <a:ext cx="1450848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9/15/22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10568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51406" y="1022352"/>
            <a:ext cx="29443680" cy="3711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351408" y="4707256"/>
            <a:ext cx="14441804"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Click to edit Master text styles</a:t>
            </a:r>
          </a:p>
        </p:txBody>
      </p:sp>
      <p:sp>
        <p:nvSpPr>
          <p:cNvPr id="4" name="Content Placeholder 3"/>
          <p:cNvSpPr>
            <a:spLocks noGrp="1"/>
          </p:cNvSpPr>
          <p:nvPr>
            <p:ph sz="half" idx="2"/>
          </p:nvPr>
        </p:nvSpPr>
        <p:spPr>
          <a:xfrm>
            <a:off x="2351408" y="7014210"/>
            <a:ext cx="14441804"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282160" y="4707256"/>
            <a:ext cx="14512926"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Click to edit Master text styles</a:t>
            </a:r>
          </a:p>
        </p:txBody>
      </p:sp>
      <p:sp>
        <p:nvSpPr>
          <p:cNvPr id="6" name="Content Placeholder 5"/>
          <p:cNvSpPr>
            <a:spLocks noGrp="1"/>
          </p:cNvSpPr>
          <p:nvPr>
            <p:ph sz="quarter" idx="4"/>
          </p:nvPr>
        </p:nvSpPr>
        <p:spPr>
          <a:xfrm>
            <a:off x="17282160" y="7014210"/>
            <a:ext cx="14512926"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9/15/22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4307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9/15/22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70860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9/15/22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6107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1408" y="1280160"/>
            <a:ext cx="11010264" cy="4480560"/>
          </a:xfrm>
        </p:spPr>
        <p:txBody>
          <a:bodyPr anchor="b"/>
          <a:lstStyle>
            <a:lvl1pPr>
              <a:defRPr sz="8960"/>
            </a:lvl1pPr>
          </a:lstStyle>
          <a:p>
            <a:r>
              <a:rPr lang="en-US"/>
              <a:t>Click to edit Master title style</a:t>
            </a:r>
            <a:endParaRPr lang="en-US" dirty="0"/>
          </a:p>
        </p:txBody>
      </p:sp>
      <p:sp>
        <p:nvSpPr>
          <p:cNvPr id="3" name="Content Placeholder 2"/>
          <p:cNvSpPr>
            <a:spLocks noGrp="1"/>
          </p:cNvSpPr>
          <p:nvPr>
            <p:ph idx="1"/>
          </p:nvPr>
        </p:nvSpPr>
        <p:spPr>
          <a:xfrm>
            <a:off x="14512926" y="2764791"/>
            <a:ext cx="17282160" cy="13646150"/>
          </a:xfrm>
        </p:spPr>
        <p:txBody>
          <a:bodyPr/>
          <a:lstStyle>
            <a:lvl1pPr>
              <a:defRPr sz="8960"/>
            </a:lvl1pPr>
            <a:lvl2pPr>
              <a:defRPr sz="7840"/>
            </a:lvl2pPr>
            <a:lvl3pPr>
              <a:defRPr sz="672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51408" y="5760720"/>
            <a:ext cx="11010264"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9/15/22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71560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1408" y="1280160"/>
            <a:ext cx="11010264" cy="4480560"/>
          </a:xfrm>
        </p:spPr>
        <p:txBody>
          <a:bodyPr anchor="b"/>
          <a:lstStyle>
            <a:lvl1pPr>
              <a:defRPr sz="89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512926" y="2764791"/>
            <a:ext cx="17282160" cy="13646150"/>
          </a:xfrm>
        </p:spPr>
        <p:txBody>
          <a:bodyPr anchor="t"/>
          <a:lstStyle>
            <a:lvl1pPr marL="0" indent="0">
              <a:buNone/>
              <a:defRPr sz="8960"/>
            </a:lvl1pPr>
            <a:lvl2pPr marL="1280160" indent="0">
              <a:buNone/>
              <a:defRPr sz="7840"/>
            </a:lvl2pPr>
            <a:lvl3pPr marL="2560320" indent="0">
              <a:buNone/>
              <a:defRPr sz="672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r>
              <a:rPr lang="en-US"/>
              <a:t>Click icon to add picture</a:t>
            </a:r>
            <a:endParaRPr lang="en-US" dirty="0"/>
          </a:p>
        </p:txBody>
      </p:sp>
      <p:sp>
        <p:nvSpPr>
          <p:cNvPr id="4" name="Text Placeholder 3"/>
          <p:cNvSpPr>
            <a:spLocks noGrp="1"/>
          </p:cNvSpPr>
          <p:nvPr>
            <p:ph type="body" sz="half" idx="2"/>
          </p:nvPr>
        </p:nvSpPr>
        <p:spPr>
          <a:xfrm>
            <a:off x="2351408" y="5760720"/>
            <a:ext cx="11010264"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9/15/22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87198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6960" y="1022352"/>
            <a:ext cx="29443680" cy="3711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46960" y="5111750"/>
            <a:ext cx="29443680" cy="12183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6960" y="17797781"/>
            <a:ext cx="7680960" cy="1022350"/>
          </a:xfrm>
          <a:prstGeom prst="rect">
            <a:avLst/>
          </a:prstGeom>
        </p:spPr>
        <p:txBody>
          <a:bodyPr vert="horz" lIns="91440" tIns="45720" rIns="91440" bIns="45720" rtlCol="0" anchor="ctr"/>
          <a:lstStyle>
            <a:lvl1pPr algn="l">
              <a:defRPr sz="3360">
                <a:solidFill>
                  <a:schemeClr val="tx1">
                    <a:tint val="75000"/>
                  </a:schemeClr>
                </a:solidFill>
              </a:defRPr>
            </a:lvl1pPr>
          </a:lstStyle>
          <a:p>
            <a:fld id="{3F135061-2F74-46D4-9F8F-C77EF304855D}" type="datetimeFigureOut">
              <a:rPr lang="en-US" smtClean="0"/>
              <a:t>9/15/22</a:t>
            </a:fld>
            <a:endParaRPr lang="en-US"/>
          </a:p>
        </p:txBody>
      </p:sp>
      <p:sp>
        <p:nvSpPr>
          <p:cNvPr id="5" name="Footer Placeholder 4"/>
          <p:cNvSpPr>
            <a:spLocks noGrp="1"/>
          </p:cNvSpPr>
          <p:nvPr>
            <p:ph type="ftr" sz="quarter" idx="3"/>
          </p:nvPr>
        </p:nvSpPr>
        <p:spPr>
          <a:xfrm>
            <a:off x="11308080" y="17797781"/>
            <a:ext cx="11521440" cy="1022350"/>
          </a:xfrm>
          <a:prstGeom prst="rect">
            <a:avLst/>
          </a:prstGeom>
        </p:spPr>
        <p:txBody>
          <a:bodyPr vert="horz" lIns="91440" tIns="45720" rIns="91440" bIns="45720" rtlCol="0" anchor="ctr"/>
          <a:lstStyle>
            <a:lvl1pPr algn="ctr">
              <a:defRPr sz="3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4109680" y="17797781"/>
            <a:ext cx="7680960" cy="1022350"/>
          </a:xfrm>
          <a:prstGeom prst="rect">
            <a:avLst/>
          </a:prstGeom>
        </p:spPr>
        <p:txBody>
          <a:bodyPr vert="horz" lIns="91440" tIns="45720" rIns="91440" bIns="45720" rtlCol="0" anchor="ctr"/>
          <a:lstStyle>
            <a:lvl1pPr algn="r">
              <a:defRPr sz="33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3233229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560320" rtl="0" eaLnBrk="1" latinLnBrk="0" hangingPunct="1">
        <a:lnSpc>
          <a:spcPct val="90000"/>
        </a:lnSpc>
        <a:spcBef>
          <a:spcPct val="0"/>
        </a:spcBef>
        <a:buNone/>
        <a:defRPr sz="12320" kern="1200">
          <a:solidFill>
            <a:schemeClr val="tx1"/>
          </a:solidFill>
          <a:latin typeface="+mj-lt"/>
          <a:ea typeface="+mj-ea"/>
          <a:cs typeface="+mj-cs"/>
        </a:defRPr>
      </a:lvl1pPr>
    </p:titleStyle>
    <p:bodyStyle>
      <a:lvl1pPr marL="640080" indent="-640080" algn="l" defTabSz="2560320"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240" indent="-640080" algn="l" defTabSz="2560320"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400" indent="-640080" algn="l" defTabSz="2560320"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5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72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88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104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120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13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320" rtl="0" eaLnBrk="1" latinLnBrk="0" hangingPunct="1">
        <a:defRPr sz="5040" kern="1200">
          <a:solidFill>
            <a:schemeClr val="tx1"/>
          </a:solidFill>
          <a:latin typeface="+mn-lt"/>
          <a:ea typeface="+mn-ea"/>
          <a:cs typeface="+mn-cs"/>
        </a:defRPr>
      </a:lvl1pPr>
      <a:lvl2pPr marL="1280160" algn="l" defTabSz="2560320" rtl="0" eaLnBrk="1" latinLnBrk="0" hangingPunct="1">
        <a:defRPr sz="5040" kern="1200">
          <a:solidFill>
            <a:schemeClr val="tx1"/>
          </a:solidFill>
          <a:latin typeface="+mn-lt"/>
          <a:ea typeface="+mn-ea"/>
          <a:cs typeface="+mn-cs"/>
        </a:defRPr>
      </a:lvl2pPr>
      <a:lvl3pPr marL="2560320" algn="l" defTabSz="2560320" rtl="0" eaLnBrk="1" latinLnBrk="0" hangingPunct="1">
        <a:defRPr sz="5040" kern="1200">
          <a:solidFill>
            <a:schemeClr val="tx1"/>
          </a:solidFill>
          <a:latin typeface="+mn-lt"/>
          <a:ea typeface="+mn-ea"/>
          <a:cs typeface="+mn-cs"/>
        </a:defRPr>
      </a:lvl3pPr>
      <a:lvl4pPr marL="3840480" algn="l" defTabSz="2560320" rtl="0" eaLnBrk="1" latinLnBrk="0" hangingPunct="1">
        <a:defRPr sz="5040" kern="1200">
          <a:solidFill>
            <a:schemeClr val="tx1"/>
          </a:solidFill>
          <a:latin typeface="+mn-lt"/>
          <a:ea typeface="+mn-ea"/>
          <a:cs typeface="+mn-cs"/>
        </a:defRPr>
      </a:lvl4pPr>
      <a:lvl5pPr marL="5120640" algn="l" defTabSz="2560320" rtl="0" eaLnBrk="1" latinLnBrk="0" hangingPunct="1">
        <a:defRPr sz="5040" kern="1200">
          <a:solidFill>
            <a:schemeClr val="tx1"/>
          </a:solidFill>
          <a:latin typeface="+mn-lt"/>
          <a:ea typeface="+mn-ea"/>
          <a:cs typeface="+mn-cs"/>
        </a:defRPr>
      </a:lvl5pPr>
      <a:lvl6pPr marL="6400800" algn="l" defTabSz="2560320" rtl="0" eaLnBrk="1" latinLnBrk="0" hangingPunct="1">
        <a:defRPr sz="5040" kern="1200">
          <a:solidFill>
            <a:schemeClr val="tx1"/>
          </a:solidFill>
          <a:latin typeface="+mn-lt"/>
          <a:ea typeface="+mn-ea"/>
          <a:cs typeface="+mn-cs"/>
        </a:defRPr>
      </a:lvl6pPr>
      <a:lvl7pPr marL="7680960" algn="l" defTabSz="2560320" rtl="0" eaLnBrk="1" latinLnBrk="0" hangingPunct="1">
        <a:defRPr sz="5040" kern="1200">
          <a:solidFill>
            <a:schemeClr val="tx1"/>
          </a:solidFill>
          <a:latin typeface="+mn-lt"/>
          <a:ea typeface="+mn-ea"/>
          <a:cs typeface="+mn-cs"/>
        </a:defRPr>
      </a:lvl7pPr>
      <a:lvl8pPr marL="8961120" algn="l" defTabSz="2560320" rtl="0" eaLnBrk="1" latinLnBrk="0" hangingPunct="1">
        <a:defRPr sz="5040" kern="1200">
          <a:solidFill>
            <a:schemeClr val="tx1"/>
          </a:solidFill>
          <a:latin typeface="+mn-lt"/>
          <a:ea typeface="+mn-ea"/>
          <a:cs typeface="+mn-cs"/>
        </a:defRPr>
      </a:lvl8pPr>
      <a:lvl9pPr marL="10241280" algn="l" defTabSz="2560320" rtl="0" eaLnBrk="1" latinLnBrk="0" hangingPunct="1">
        <a:defRPr sz="5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twitter.com/PittPalCare" TargetMode="External"/><Relationship Id="rId10" Type="http://schemas.openxmlformats.org/officeDocument/2006/relationships/image" Target="../media/image6.tiff"/><Relationship Id="rId4" Type="http://schemas.openxmlformats.org/officeDocument/2006/relationships/hyperlink" Target="https://www.palcare.pitt.edu/"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0B4E9D-4C3F-5748-C758-8F3180D611A9}"/>
              </a:ext>
            </a:extLst>
          </p:cNvPr>
          <p:cNvSpPr/>
          <p:nvPr/>
        </p:nvSpPr>
        <p:spPr>
          <a:xfrm>
            <a:off x="0" y="1"/>
            <a:ext cx="34137600" cy="43009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2AD944-7D57-4665-971F-668A33F598C8}"/>
              </a:ext>
            </a:extLst>
          </p:cNvPr>
          <p:cNvSpPr txBox="1"/>
          <p:nvPr/>
        </p:nvSpPr>
        <p:spPr>
          <a:xfrm>
            <a:off x="0" y="99655"/>
            <a:ext cx="34137600" cy="4288353"/>
          </a:xfrm>
          <a:prstGeom prst="rect">
            <a:avLst/>
          </a:prstGeom>
          <a:noFill/>
        </p:spPr>
        <p:txBody>
          <a:bodyPr wrap="square" rtlCol="0">
            <a:spAutoFit/>
          </a:bodyPr>
          <a:lstStyle/>
          <a:p>
            <a:pPr algn="ctr"/>
            <a:r>
              <a:rPr lang="en-US" sz="6600" b="1" dirty="0">
                <a:solidFill>
                  <a:srgbClr val="7030A0"/>
                </a:solidFill>
              </a:rPr>
              <a:t>Depression Screening and Use of Supportive Care Services in Prostate Cancer</a:t>
            </a:r>
          </a:p>
          <a:p>
            <a:pPr algn="ctr"/>
            <a:endParaRPr lang="en-US" sz="3200" dirty="0">
              <a:solidFill>
                <a:srgbClr val="0070C0"/>
              </a:solidFill>
            </a:endParaRPr>
          </a:p>
          <a:p>
            <a:pPr algn="ctr"/>
            <a:r>
              <a:rPr lang="en-US" sz="3600" b="1" dirty="0">
                <a:solidFill>
                  <a:srgbClr val="0070C0"/>
                </a:solidFill>
              </a:rPr>
              <a:t>Risa L. Wong, MD</a:t>
            </a:r>
            <a:r>
              <a:rPr lang="en-US" sz="3600" b="1" baseline="30000" dirty="0">
                <a:solidFill>
                  <a:srgbClr val="0070C0"/>
                </a:solidFill>
              </a:rPr>
              <a:t>1,2,3,4</a:t>
            </a:r>
            <a:r>
              <a:rPr lang="en-US" sz="3600" b="1" dirty="0">
                <a:solidFill>
                  <a:srgbClr val="0070C0"/>
                </a:solidFill>
              </a:rPr>
              <a:t>; Heather H. Cheng, MD</a:t>
            </a:r>
            <a:r>
              <a:rPr lang="en-US" sz="3600" b="1" baseline="30000" dirty="0">
                <a:solidFill>
                  <a:srgbClr val="0070C0"/>
                </a:solidFill>
              </a:rPr>
              <a:t>1,2</a:t>
            </a:r>
            <a:r>
              <a:rPr lang="en-US" sz="3600" b="1" dirty="0">
                <a:solidFill>
                  <a:srgbClr val="0070C0"/>
                </a:solidFill>
              </a:rPr>
              <a:t>; Jesse R. </a:t>
            </a:r>
            <a:r>
              <a:rPr lang="en-US" sz="3600" b="1" dirty="0" err="1">
                <a:solidFill>
                  <a:srgbClr val="0070C0"/>
                </a:solidFill>
              </a:rPr>
              <a:t>Fann</a:t>
            </a:r>
            <a:r>
              <a:rPr lang="en-US" sz="3600" b="1" dirty="0">
                <a:solidFill>
                  <a:srgbClr val="0070C0"/>
                </a:solidFill>
              </a:rPr>
              <a:t>, MD, MPH</a:t>
            </a:r>
            <a:r>
              <a:rPr lang="en-US" sz="3600" b="1" baseline="30000" dirty="0">
                <a:solidFill>
                  <a:srgbClr val="0070C0"/>
                </a:solidFill>
              </a:rPr>
              <a:t>1,2</a:t>
            </a:r>
            <a:r>
              <a:rPr lang="en-US" sz="3600" b="1" dirty="0">
                <a:solidFill>
                  <a:srgbClr val="0070C0"/>
                </a:solidFill>
              </a:rPr>
              <a:t>; James </a:t>
            </a:r>
            <a:r>
              <a:rPr lang="en-US" sz="3600" b="1" dirty="0" err="1">
                <a:solidFill>
                  <a:srgbClr val="0070C0"/>
                </a:solidFill>
              </a:rPr>
              <a:t>Hnida</a:t>
            </a:r>
            <a:r>
              <a:rPr lang="en-US" sz="3600" b="1" dirty="0">
                <a:solidFill>
                  <a:srgbClr val="0070C0"/>
                </a:solidFill>
              </a:rPr>
              <a:t>, MSW, LICSW</a:t>
            </a:r>
            <a:r>
              <a:rPr lang="en-US" sz="3600" b="1" baseline="30000" dirty="0">
                <a:solidFill>
                  <a:srgbClr val="0070C0"/>
                </a:solidFill>
              </a:rPr>
              <a:t>2</a:t>
            </a:r>
            <a:r>
              <a:rPr lang="en-US" sz="3600" b="1" dirty="0">
                <a:solidFill>
                  <a:srgbClr val="0070C0"/>
                </a:solidFill>
              </a:rPr>
              <a:t>; </a:t>
            </a:r>
            <a:br>
              <a:rPr lang="en-US" sz="3600" b="1" dirty="0">
                <a:solidFill>
                  <a:srgbClr val="0070C0"/>
                </a:solidFill>
              </a:rPr>
            </a:br>
            <a:r>
              <a:rPr lang="en-US" sz="3600" b="1" dirty="0">
                <a:solidFill>
                  <a:srgbClr val="0070C0"/>
                </a:solidFill>
              </a:rPr>
              <a:t>Marty </a:t>
            </a:r>
            <a:r>
              <a:rPr lang="en-US" sz="3600" b="1" dirty="0" err="1">
                <a:solidFill>
                  <a:srgbClr val="0070C0"/>
                </a:solidFill>
              </a:rPr>
              <a:t>Chakoian</a:t>
            </a:r>
            <a:r>
              <a:rPr lang="en-US" sz="3600" b="1" dirty="0">
                <a:solidFill>
                  <a:srgbClr val="0070C0"/>
                </a:solidFill>
              </a:rPr>
              <a:t>, MA</a:t>
            </a:r>
            <a:r>
              <a:rPr lang="en-US" sz="3600" b="1" baseline="30000" dirty="0">
                <a:solidFill>
                  <a:srgbClr val="0070C0"/>
                </a:solidFill>
              </a:rPr>
              <a:t>5</a:t>
            </a:r>
            <a:r>
              <a:rPr lang="en-US" sz="3600" b="1" dirty="0">
                <a:solidFill>
                  <a:srgbClr val="0070C0"/>
                </a:solidFill>
              </a:rPr>
              <a:t>; </a:t>
            </a:r>
            <a:r>
              <a:rPr lang="en-US" sz="3600" b="1" dirty="0" err="1">
                <a:solidFill>
                  <a:srgbClr val="0070C0"/>
                </a:solidFill>
              </a:rPr>
              <a:t>Samia</a:t>
            </a:r>
            <a:r>
              <a:rPr lang="en-US" sz="3600" b="1" dirty="0">
                <a:solidFill>
                  <a:srgbClr val="0070C0"/>
                </a:solidFill>
              </a:rPr>
              <a:t> Jannat, BS, MPH</a:t>
            </a:r>
            <a:r>
              <a:rPr lang="en-US" sz="3600" b="1" baseline="30000" dirty="0">
                <a:solidFill>
                  <a:srgbClr val="0070C0"/>
                </a:solidFill>
              </a:rPr>
              <a:t>1</a:t>
            </a:r>
            <a:r>
              <a:rPr lang="en-US" sz="3600" b="1" dirty="0">
                <a:solidFill>
                  <a:srgbClr val="0070C0"/>
                </a:solidFill>
              </a:rPr>
              <a:t>; Yael Schenker, MD, MAS</a:t>
            </a:r>
            <a:r>
              <a:rPr lang="en-US" sz="3600" b="1" baseline="30000" dirty="0">
                <a:solidFill>
                  <a:srgbClr val="0070C0"/>
                </a:solidFill>
              </a:rPr>
              <a:t>3</a:t>
            </a:r>
            <a:r>
              <a:rPr lang="en-US" sz="3600" b="1" dirty="0">
                <a:solidFill>
                  <a:srgbClr val="0070C0"/>
                </a:solidFill>
              </a:rPr>
              <a:t>; Evan Y. Yu, MD</a:t>
            </a:r>
            <a:r>
              <a:rPr lang="en-US" sz="3600" b="1" baseline="30000" dirty="0">
                <a:solidFill>
                  <a:srgbClr val="0070C0"/>
                </a:solidFill>
              </a:rPr>
              <a:t>1,2</a:t>
            </a:r>
            <a:r>
              <a:rPr lang="en-US" sz="3600" b="1" dirty="0">
                <a:solidFill>
                  <a:srgbClr val="0070C0"/>
                </a:solidFill>
              </a:rPr>
              <a:t>; John L. Gore, MD, MS</a:t>
            </a:r>
            <a:r>
              <a:rPr lang="en-US" sz="3600" b="1" baseline="30000" dirty="0">
                <a:solidFill>
                  <a:srgbClr val="0070C0"/>
                </a:solidFill>
              </a:rPr>
              <a:t>1,2</a:t>
            </a:r>
            <a:endParaRPr lang="en-US" sz="3600" baseline="30000" dirty="0"/>
          </a:p>
          <a:p>
            <a:pPr algn="ctr"/>
            <a:endParaRPr lang="en-US" sz="4400" b="1" baseline="30000" dirty="0"/>
          </a:p>
          <a:p>
            <a:pPr algn="ctr"/>
            <a:r>
              <a:rPr lang="en-US" sz="4400" b="1" baseline="30000" dirty="0">
                <a:solidFill>
                  <a:srgbClr val="002060"/>
                </a:solidFill>
              </a:rPr>
              <a:t>1. University of Washington, Seattle WA; 2. Fred Hutchinson Cancer Center, Seattle, WA; </a:t>
            </a:r>
            <a:br>
              <a:rPr lang="en-US" sz="4400" b="1" baseline="30000" dirty="0">
                <a:solidFill>
                  <a:srgbClr val="002060"/>
                </a:solidFill>
              </a:rPr>
            </a:br>
            <a:r>
              <a:rPr lang="en-US" sz="4400" b="1" baseline="30000" dirty="0">
                <a:solidFill>
                  <a:srgbClr val="002060"/>
                </a:solidFill>
              </a:rPr>
              <a:t>3. University of Pittsburgh, Pittsburgh, PA; 4. UPMC Hillman Cancer Center, Pittsburgh, PA; 5. ZERO—the End of Prostate Cancer, Alexandria, VA</a:t>
            </a:r>
            <a:endParaRPr lang="en-US" sz="4400" b="1" dirty="0">
              <a:solidFill>
                <a:srgbClr val="002060"/>
              </a:solidFill>
            </a:endParaRPr>
          </a:p>
        </p:txBody>
      </p:sp>
      <p:sp>
        <p:nvSpPr>
          <p:cNvPr id="4" name="TextBox 3">
            <a:extLst>
              <a:ext uri="{FF2B5EF4-FFF2-40B4-BE49-F238E27FC236}">
                <a16:creationId xmlns:a16="http://schemas.microsoft.com/office/drawing/2014/main" id="{217E0184-1599-4CA6-A246-A096FD37DD48}"/>
              </a:ext>
            </a:extLst>
          </p:cNvPr>
          <p:cNvSpPr txBox="1"/>
          <p:nvPr/>
        </p:nvSpPr>
        <p:spPr>
          <a:xfrm>
            <a:off x="445137" y="4466949"/>
            <a:ext cx="12882931" cy="5139869"/>
          </a:xfrm>
          <a:prstGeom prst="rect">
            <a:avLst/>
          </a:prstGeom>
          <a:noFill/>
        </p:spPr>
        <p:txBody>
          <a:bodyPr wrap="square" rtlCol="0">
            <a:spAutoFit/>
          </a:bodyPr>
          <a:lstStyle/>
          <a:p>
            <a:r>
              <a:rPr lang="en-US" sz="4000" u="sng" dirty="0"/>
              <a:t>BACKGROUND</a:t>
            </a:r>
            <a:endParaRPr lang="en-US" sz="3200" dirty="0"/>
          </a:p>
          <a:p>
            <a:pPr marL="571500" indent="-571500">
              <a:buFont typeface="Arial" panose="020B0604020202020204" pitchFamily="34" charset="0"/>
              <a:buChar char="•"/>
            </a:pPr>
            <a:r>
              <a:rPr lang="en-US" sz="3200" dirty="0"/>
              <a:t>Depression is associated with worse oncologic outcomes.</a:t>
            </a:r>
          </a:p>
          <a:p>
            <a:pPr marL="571500" indent="-571500">
              <a:buFont typeface="Arial" panose="020B0604020202020204" pitchFamily="34" charset="0"/>
              <a:buChar char="•"/>
            </a:pPr>
            <a:r>
              <a:rPr lang="en-US" sz="3200" dirty="0"/>
              <a:t>Men with prostate cancer (PC) have high rates of depression (~15-20%).</a:t>
            </a:r>
          </a:p>
          <a:p>
            <a:pPr marL="571500" indent="-571500">
              <a:buFont typeface="Arial" panose="020B0604020202020204" pitchFamily="34" charset="0"/>
              <a:buChar char="•"/>
            </a:pPr>
            <a:r>
              <a:rPr lang="en-US" sz="3200" dirty="0"/>
              <a:t>The PHQ-9 is a commonly used depression screening tool.</a:t>
            </a:r>
          </a:p>
          <a:p>
            <a:pPr marL="571500" indent="-571500">
              <a:buFont typeface="Arial" panose="020B0604020202020204" pitchFamily="34" charset="0"/>
              <a:buChar char="•"/>
            </a:pPr>
            <a:r>
              <a:rPr lang="en-US" sz="3200" dirty="0"/>
              <a:t>Men may manifest depression differently than women. In addition to the PHQ-9, male-specific depression screening tools have been developed and validated, such as the Gotland Male Depression Scale (GMDS).</a:t>
            </a:r>
          </a:p>
          <a:p>
            <a:pPr marL="571500" indent="-571500">
              <a:buFont typeface="Arial" panose="020B0604020202020204" pitchFamily="34" charset="0"/>
              <a:buChar char="•"/>
            </a:pPr>
            <a:r>
              <a:rPr lang="en-US" sz="3200" dirty="0"/>
              <a:t>Use of supportive care services in men with PC and depression is not well-described.</a:t>
            </a:r>
          </a:p>
          <a:p>
            <a:pPr marL="571500" indent="-571500">
              <a:buFont typeface="Arial" panose="020B0604020202020204" pitchFamily="34" charset="0"/>
              <a:buChar char="•"/>
            </a:pPr>
            <a:endParaRPr lang="en-US" sz="3200" dirty="0"/>
          </a:p>
        </p:txBody>
      </p:sp>
      <p:sp>
        <p:nvSpPr>
          <p:cNvPr id="5" name="TextBox 4">
            <a:extLst>
              <a:ext uri="{FF2B5EF4-FFF2-40B4-BE49-F238E27FC236}">
                <a16:creationId xmlns:a16="http://schemas.microsoft.com/office/drawing/2014/main" id="{1719C1F6-3D38-4E5E-A734-7BC16958D47A}"/>
              </a:ext>
            </a:extLst>
          </p:cNvPr>
          <p:cNvSpPr txBox="1"/>
          <p:nvPr/>
        </p:nvSpPr>
        <p:spPr>
          <a:xfrm>
            <a:off x="445138" y="11371833"/>
            <a:ext cx="12469378" cy="6124754"/>
          </a:xfrm>
          <a:prstGeom prst="rect">
            <a:avLst/>
          </a:prstGeom>
          <a:noFill/>
        </p:spPr>
        <p:txBody>
          <a:bodyPr wrap="square" rtlCol="0">
            <a:spAutoFit/>
          </a:bodyPr>
          <a:lstStyle/>
          <a:p>
            <a:r>
              <a:rPr lang="en-US" sz="4000" u="sng" dirty="0"/>
              <a:t>METHODS</a:t>
            </a:r>
            <a:endParaRPr lang="en-US" sz="3200" dirty="0"/>
          </a:p>
          <a:p>
            <a:pPr marL="457200" indent="-457200">
              <a:buFont typeface="Arial" panose="020B0604020202020204" pitchFamily="34" charset="0"/>
              <a:buChar char="•"/>
            </a:pPr>
            <a:r>
              <a:rPr lang="en-US" sz="3200" dirty="0"/>
              <a:t>PHQ-9 and GMDS depression screening tools were emailed every 60 days to men with PC and ≥1 Urology or Medical Oncology visit in the preceding 6 months.</a:t>
            </a:r>
          </a:p>
          <a:p>
            <a:pPr marL="457200" indent="-457200">
              <a:buFont typeface="Arial" panose="020B0604020202020204" pitchFamily="34" charset="0"/>
              <a:buChar char="•"/>
            </a:pPr>
            <a:r>
              <a:rPr lang="en-US" sz="3200" dirty="0"/>
              <a:t>Patients with PHQ-9 score ≥10 or GMDS score ≥13 (moderate to severe depression) were considered to have a positive screen and were contacted by phone to discuss. During that conversation, offer was made of referral to an oncology social worker for formal needs assessment and connection to supportive care services.</a:t>
            </a:r>
          </a:p>
          <a:p>
            <a:pPr marL="457200" indent="-457200">
              <a:buFont typeface="Arial" panose="020B0604020202020204" pitchFamily="34" charset="0"/>
              <a:buChar char="•"/>
            </a:pPr>
            <a:r>
              <a:rPr lang="en-US" sz="3200" dirty="0"/>
              <a:t>Baseline patient characteristics and use of supportive care services (palliative care, psychiatry, counseling, support groups, or spiritual health) were collected by survey and chart review.</a:t>
            </a:r>
          </a:p>
        </p:txBody>
      </p:sp>
      <p:sp>
        <p:nvSpPr>
          <p:cNvPr id="6" name="TextBox 5">
            <a:extLst>
              <a:ext uri="{FF2B5EF4-FFF2-40B4-BE49-F238E27FC236}">
                <a16:creationId xmlns:a16="http://schemas.microsoft.com/office/drawing/2014/main" id="{89A34632-24C8-466A-83D9-E07601553C0D}"/>
              </a:ext>
            </a:extLst>
          </p:cNvPr>
          <p:cNvSpPr txBox="1"/>
          <p:nvPr/>
        </p:nvSpPr>
        <p:spPr>
          <a:xfrm>
            <a:off x="21465125" y="4468992"/>
            <a:ext cx="12227337" cy="10679847"/>
          </a:xfrm>
          <a:prstGeom prst="rect">
            <a:avLst/>
          </a:prstGeom>
          <a:noFill/>
        </p:spPr>
        <p:txBody>
          <a:bodyPr wrap="square" rtlCol="0">
            <a:spAutoFit/>
          </a:bodyPr>
          <a:lstStyle/>
          <a:p>
            <a:r>
              <a:rPr lang="en-US" sz="4000" u="sng" dirty="0"/>
              <a:t>RESULTS</a:t>
            </a:r>
            <a:endParaRPr lang="en-US" sz="3200" dirty="0"/>
          </a:p>
          <a:p>
            <a:pPr marL="457200" indent="-457200">
              <a:buFont typeface="Arial" panose="020B0604020202020204" pitchFamily="34" charset="0"/>
              <a:buChar char="•"/>
            </a:pPr>
            <a:r>
              <a:rPr lang="en-US" sz="3200" dirty="0"/>
              <a:t>From 6/2021-12/2021, 201 men enrolled with baseline characteristics and use of supportive care services as reported in Table.</a:t>
            </a:r>
          </a:p>
          <a:p>
            <a:pPr marL="457200" indent="-457200">
              <a:buFont typeface="Arial" panose="020B0604020202020204" pitchFamily="34" charset="0"/>
              <a:buChar char="•"/>
            </a:pPr>
            <a:r>
              <a:rPr lang="en-US" sz="3200" dirty="0"/>
              <a:t>184 men completed ≥2 screens; mean follow-up 6.5 months (SD 1.3).</a:t>
            </a:r>
          </a:p>
          <a:p>
            <a:pPr marL="457200" indent="-457200">
              <a:buFont typeface="Arial" panose="020B0604020202020204" pitchFamily="34" charset="0"/>
              <a:buChar char="•"/>
            </a:pPr>
            <a:r>
              <a:rPr lang="en-US" sz="3200" dirty="0"/>
              <a:t>31 men (15.4%) had ≥1 positive PHQ-9 screen. </a:t>
            </a:r>
          </a:p>
          <a:p>
            <a:pPr marL="457200" indent="-457200">
              <a:buFont typeface="Arial" panose="020B0604020202020204" pitchFamily="34" charset="0"/>
              <a:buChar char="•"/>
            </a:pPr>
            <a:r>
              <a:rPr lang="en-US" sz="3200" dirty="0"/>
              <a:t>11 men (5.5%) had ≥1 positive GMDS screen; of those men, 9 also screened positive on the PHQ-9.</a:t>
            </a:r>
          </a:p>
          <a:p>
            <a:pPr marL="457200" indent="-457200">
              <a:buFont typeface="Arial" panose="020B0604020202020204" pitchFamily="34" charset="0"/>
              <a:buChar char="•"/>
            </a:pPr>
            <a:r>
              <a:rPr lang="en-US" sz="3200" dirty="0"/>
              <a:t>Of 33 men offered oncology social work referrals as a result of depression screening, 12 (36%) initially accepted, and 7 (21%) ultimately met with the social worker.</a:t>
            </a:r>
          </a:p>
          <a:p>
            <a:pPr marL="457200" indent="-457200">
              <a:buFont typeface="Arial" panose="020B0604020202020204" pitchFamily="34" charset="0"/>
              <a:buChar char="•"/>
            </a:pPr>
            <a:r>
              <a:rPr lang="en-US" sz="3200" dirty="0"/>
              <a:t>Of those 7 men who met with the social worker:</a:t>
            </a:r>
          </a:p>
          <a:p>
            <a:pPr marL="914400" lvl="1" indent="-457200">
              <a:buFont typeface="Wingdings" pitchFamily="2" charset="2"/>
              <a:buChar char="Ø"/>
            </a:pPr>
            <a:r>
              <a:rPr lang="en-US" sz="3200" dirty="0"/>
              <a:t>2 received ongoing supportive counseling from social work.</a:t>
            </a:r>
          </a:p>
          <a:p>
            <a:pPr marL="914400" lvl="1" indent="-457200">
              <a:buFont typeface="Wingdings" pitchFamily="2" charset="2"/>
              <a:buChar char="Ø"/>
            </a:pPr>
            <a:r>
              <a:rPr lang="en-US" sz="3200" dirty="0"/>
              <a:t>2 were referred to support groups or peers in the community.</a:t>
            </a:r>
          </a:p>
          <a:p>
            <a:pPr marL="914400" lvl="1" indent="-457200">
              <a:buFont typeface="Wingdings" pitchFamily="2" charset="2"/>
              <a:buChar char="Ø"/>
            </a:pPr>
            <a:r>
              <a:rPr lang="en-US" sz="3200" dirty="0"/>
              <a:t>1 was referred to financial services.</a:t>
            </a:r>
          </a:p>
          <a:p>
            <a:pPr marL="914400" lvl="1" indent="-457200">
              <a:buFont typeface="Wingdings" pitchFamily="2" charset="2"/>
              <a:buChar char="Ø"/>
            </a:pPr>
            <a:r>
              <a:rPr lang="en-US" sz="3200" dirty="0"/>
              <a:t>2 were not followed longitudinally or referred to any services, but were given the option to re-contact the social worker as needed.</a:t>
            </a:r>
          </a:p>
          <a:p>
            <a:pPr marL="457200" indent="-457200">
              <a:buFont typeface="Arial" panose="020B0604020202020204" pitchFamily="34" charset="0"/>
              <a:buChar char="•"/>
            </a:pPr>
            <a:r>
              <a:rPr lang="en-US" sz="3200" dirty="0"/>
              <a:t>Of the 2 men who screened positive on the GMDS without screening positive on the PHQ-9:</a:t>
            </a:r>
          </a:p>
          <a:p>
            <a:pPr marL="914400" lvl="1" indent="-457200">
              <a:buFont typeface="Wingdings" pitchFamily="2" charset="2"/>
              <a:buChar char="Ø"/>
            </a:pPr>
            <a:r>
              <a:rPr lang="en-US" sz="3200" dirty="0"/>
              <a:t>1 declined referral to social work.</a:t>
            </a:r>
          </a:p>
          <a:p>
            <a:pPr marL="914400" lvl="1" indent="-457200">
              <a:buFont typeface="Wingdings" pitchFamily="2" charset="2"/>
              <a:buChar char="Ø"/>
            </a:pPr>
            <a:r>
              <a:rPr lang="en-US" sz="3200" dirty="0"/>
              <a:t>1 accepted referral, but never scheduled an appointment.</a:t>
            </a:r>
            <a:endParaRPr lang="en-US" sz="4000" dirty="0"/>
          </a:p>
          <a:p>
            <a:pPr marL="571500" indent="-571500">
              <a:buFont typeface="Arial" panose="020B0604020202020204" pitchFamily="34" charset="0"/>
              <a:buChar char="•"/>
            </a:pPr>
            <a:endParaRPr lang="en-US" sz="4000" dirty="0"/>
          </a:p>
        </p:txBody>
      </p:sp>
      <p:sp>
        <p:nvSpPr>
          <p:cNvPr id="7" name="TextBox 6">
            <a:extLst>
              <a:ext uri="{FF2B5EF4-FFF2-40B4-BE49-F238E27FC236}">
                <a16:creationId xmlns:a16="http://schemas.microsoft.com/office/drawing/2014/main" id="{21A0672C-393D-4C8C-BD57-83F777616BF2}"/>
              </a:ext>
            </a:extLst>
          </p:cNvPr>
          <p:cNvSpPr txBox="1"/>
          <p:nvPr/>
        </p:nvSpPr>
        <p:spPr>
          <a:xfrm>
            <a:off x="21465125" y="14801335"/>
            <a:ext cx="12227337" cy="3662541"/>
          </a:xfrm>
          <a:prstGeom prst="rect">
            <a:avLst/>
          </a:prstGeom>
          <a:noFill/>
        </p:spPr>
        <p:txBody>
          <a:bodyPr wrap="square" rtlCol="0">
            <a:spAutoFit/>
          </a:bodyPr>
          <a:lstStyle/>
          <a:p>
            <a:r>
              <a:rPr lang="en-US" sz="4000" u="sng" dirty="0"/>
              <a:t>CONCLUSIONS</a:t>
            </a:r>
            <a:endParaRPr lang="en-US" sz="3200" dirty="0"/>
          </a:p>
          <a:p>
            <a:pPr marL="457200" indent="-457200">
              <a:buFont typeface="Arial" panose="020B0604020202020204" pitchFamily="34" charset="0"/>
              <a:buChar char="•"/>
            </a:pPr>
            <a:r>
              <a:rPr lang="en-US" sz="3200" dirty="0"/>
              <a:t>Use of supportive care services in men with PC was low, including when actively offered as a result of depression screening.</a:t>
            </a:r>
          </a:p>
          <a:p>
            <a:pPr marL="457200" indent="-457200">
              <a:buFont typeface="Arial" panose="020B0604020202020204" pitchFamily="34" charset="0"/>
              <a:buChar char="•"/>
            </a:pPr>
            <a:r>
              <a:rPr lang="en-US" sz="3200" dirty="0"/>
              <a:t>Beyond the PHQ-9, the GMDS did not identify any men who engaged in supportive care services.</a:t>
            </a:r>
          </a:p>
          <a:p>
            <a:pPr marL="457200" indent="-457200">
              <a:buFont typeface="Arial" panose="020B0604020202020204" pitchFamily="34" charset="0"/>
              <a:buChar char="•"/>
            </a:pPr>
            <a:r>
              <a:rPr lang="en-US" sz="3200" dirty="0"/>
              <a:t>More work is needed to optimally identify men with PC who may benefit from supportive care services, and barriers to use.</a:t>
            </a:r>
          </a:p>
        </p:txBody>
      </p:sp>
      <p:sp>
        <p:nvSpPr>
          <p:cNvPr id="19" name="TextBox 18">
            <a:extLst>
              <a:ext uri="{FF2B5EF4-FFF2-40B4-BE49-F238E27FC236}">
                <a16:creationId xmlns:a16="http://schemas.microsoft.com/office/drawing/2014/main" id="{F777C1B5-B76E-4891-94E7-C0B1C3DCC5EF}"/>
              </a:ext>
            </a:extLst>
          </p:cNvPr>
          <p:cNvSpPr txBox="1"/>
          <p:nvPr/>
        </p:nvSpPr>
        <p:spPr>
          <a:xfrm>
            <a:off x="445138" y="9294341"/>
            <a:ext cx="12882930" cy="2185214"/>
          </a:xfrm>
          <a:prstGeom prst="rect">
            <a:avLst/>
          </a:prstGeom>
          <a:noFill/>
        </p:spPr>
        <p:txBody>
          <a:bodyPr wrap="square" rtlCol="0">
            <a:spAutoFit/>
          </a:bodyPr>
          <a:lstStyle/>
          <a:p>
            <a:r>
              <a:rPr lang="en-US" sz="4000" u="sng" dirty="0"/>
              <a:t>OBJECTIVE</a:t>
            </a:r>
            <a:endParaRPr lang="en-US" sz="3200" dirty="0"/>
          </a:p>
          <a:p>
            <a:pPr marL="457200" indent="-457200">
              <a:buFont typeface="Arial" panose="020B0604020202020204" pitchFamily="34" charset="0"/>
              <a:buChar char="•"/>
            </a:pPr>
            <a:r>
              <a:rPr lang="en-US" sz="3200" dirty="0"/>
              <a:t>To describe baseline use of supportive care services in men with PC, and uptake of services when offered as a result of depression screening.</a:t>
            </a:r>
          </a:p>
          <a:p>
            <a:pPr marL="457200" indent="-457200">
              <a:buFont typeface="Arial" panose="020B0604020202020204" pitchFamily="34" charset="0"/>
              <a:buChar char="•"/>
            </a:pPr>
            <a:endParaRPr lang="en-US" sz="3200" dirty="0"/>
          </a:p>
        </p:txBody>
      </p:sp>
      <p:grpSp>
        <p:nvGrpSpPr>
          <p:cNvPr id="21" name="Group 20">
            <a:extLst>
              <a:ext uri="{FF2B5EF4-FFF2-40B4-BE49-F238E27FC236}">
                <a16:creationId xmlns:a16="http://schemas.microsoft.com/office/drawing/2014/main" id="{4283891F-9EF4-72C7-9D82-E9902828426E}"/>
              </a:ext>
            </a:extLst>
          </p:cNvPr>
          <p:cNvGrpSpPr/>
          <p:nvPr/>
        </p:nvGrpSpPr>
        <p:grpSpPr>
          <a:xfrm>
            <a:off x="5641976" y="16503304"/>
            <a:ext cx="7787693" cy="3158343"/>
            <a:chOff x="5092956" y="16397617"/>
            <a:chExt cx="7787693" cy="315834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956" y="16397617"/>
              <a:ext cx="7787693" cy="3158343"/>
            </a:xfrm>
            <a:prstGeom prst="rect">
              <a:avLst/>
            </a:prstGeom>
          </p:spPr>
        </p:pic>
        <p:sp>
          <p:nvSpPr>
            <p:cNvPr id="11" name="TextBox 10">
              <a:extLst>
                <a:ext uri="{FF2B5EF4-FFF2-40B4-BE49-F238E27FC236}">
                  <a16:creationId xmlns:a16="http://schemas.microsoft.com/office/drawing/2014/main" id="{08B22729-FDF2-4ECE-B2E5-5F3903442F9C}"/>
                </a:ext>
              </a:extLst>
            </p:cNvPr>
            <p:cNvSpPr txBox="1"/>
            <p:nvPr/>
          </p:nvSpPr>
          <p:spPr>
            <a:xfrm>
              <a:off x="5961204" y="18070571"/>
              <a:ext cx="3430722" cy="707886"/>
            </a:xfrm>
            <a:prstGeom prst="rect">
              <a:avLst/>
            </a:prstGeom>
            <a:noFill/>
          </p:spPr>
          <p:txBody>
            <a:bodyPr wrap="square" rtlCol="0">
              <a:spAutoFit/>
            </a:bodyPr>
            <a:lstStyle/>
            <a:p>
              <a:pPr algn="r"/>
              <a:r>
                <a:rPr lang="en-US" sz="2000" dirty="0"/>
                <a:t>Website: </a:t>
              </a:r>
              <a:r>
                <a:rPr lang="en-US" sz="2000" dirty="0">
                  <a:hlinkClick r:id="rId4"/>
                </a:rPr>
                <a:t>palcare.pitt.edu </a:t>
              </a:r>
              <a:endParaRPr lang="en-US" sz="2000" dirty="0"/>
            </a:p>
            <a:p>
              <a:pPr algn="r"/>
              <a:r>
                <a:rPr lang="en-US" sz="2000" dirty="0"/>
                <a:t>Twitter: </a:t>
              </a:r>
              <a:r>
                <a:rPr lang="en-US" sz="2000" dirty="0">
                  <a:hlinkClick r:id="rId5"/>
                </a:rPr>
                <a:t>@PittPalCare</a:t>
              </a:r>
              <a:endParaRPr lang="en-US" sz="2000" dirty="0"/>
            </a:p>
          </p:txBody>
        </p:sp>
      </p:grpSp>
      <p:pic>
        <p:nvPicPr>
          <p:cNvPr id="10" name="Picture 9">
            <a:extLst>
              <a:ext uri="{FF2B5EF4-FFF2-40B4-BE49-F238E27FC236}">
                <a16:creationId xmlns:a16="http://schemas.microsoft.com/office/drawing/2014/main" id="{5F24615C-2ADE-4F91-A556-90CC675C062F}"/>
              </a:ext>
            </a:extLst>
          </p:cNvPr>
          <p:cNvPicPr>
            <a:picLocks noChangeAspect="1"/>
          </p:cNvPicPr>
          <p:nvPr/>
        </p:nvPicPr>
        <p:blipFill>
          <a:blip r:embed="rId6"/>
          <a:stretch>
            <a:fillRect/>
          </a:stretch>
        </p:blipFill>
        <p:spPr>
          <a:xfrm>
            <a:off x="28501682" y="2418020"/>
            <a:ext cx="3960635" cy="1645481"/>
          </a:xfrm>
          <a:prstGeom prst="rect">
            <a:avLst/>
          </a:prstGeom>
        </p:spPr>
      </p:pic>
      <p:pic>
        <p:nvPicPr>
          <p:cNvPr id="12" name="Picture 956">
            <a:extLst>
              <a:ext uri="{FF2B5EF4-FFF2-40B4-BE49-F238E27FC236}">
                <a16:creationId xmlns:a16="http://schemas.microsoft.com/office/drawing/2014/main" id="{8766EEE7-E9EE-686E-C49E-EEB23BF67679}"/>
              </a:ext>
            </a:extLst>
          </p:cNvPr>
          <p:cNvPicPr>
            <a:picLocks noChangeAspect="1" noChangeArrowheads="1"/>
          </p:cNvPicPr>
          <p:nvPr/>
        </p:nvPicPr>
        <p:blipFill>
          <a:blip r:embed="rId7"/>
          <a:srcRect/>
          <a:stretch>
            <a:fillRect/>
          </a:stretch>
        </p:blipFill>
        <p:spPr bwMode="auto">
          <a:xfrm>
            <a:off x="103688" y="133481"/>
            <a:ext cx="2572583" cy="2531390"/>
          </a:xfrm>
          <a:prstGeom prst="rect">
            <a:avLst/>
          </a:prstGeom>
          <a:noFill/>
          <a:ln w="9525">
            <a:noFill/>
            <a:miter lim="800000"/>
            <a:headEnd/>
            <a:tailEnd/>
          </a:ln>
        </p:spPr>
      </p:pic>
      <p:pic>
        <p:nvPicPr>
          <p:cNvPr id="13" name="Picture 957">
            <a:extLst>
              <a:ext uri="{FF2B5EF4-FFF2-40B4-BE49-F238E27FC236}">
                <a16:creationId xmlns:a16="http://schemas.microsoft.com/office/drawing/2014/main" id="{E3BE6AF0-BA9F-9003-A612-DE4E76047BC0}"/>
              </a:ext>
            </a:extLst>
          </p:cNvPr>
          <p:cNvPicPr>
            <a:picLocks noChangeAspect="1" noChangeArrowheads="1"/>
          </p:cNvPicPr>
          <p:nvPr/>
        </p:nvPicPr>
        <p:blipFill>
          <a:blip r:embed="rId8"/>
          <a:srcRect/>
          <a:stretch>
            <a:fillRect/>
          </a:stretch>
        </p:blipFill>
        <p:spPr bwMode="auto">
          <a:xfrm>
            <a:off x="2795962" y="1602873"/>
            <a:ext cx="2198441" cy="2445095"/>
          </a:xfrm>
          <a:prstGeom prst="rect">
            <a:avLst/>
          </a:prstGeom>
          <a:noFill/>
          <a:ln w="9525">
            <a:noFill/>
            <a:miter lim="800000"/>
            <a:headEnd/>
            <a:tailEnd/>
          </a:ln>
        </p:spPr>
      </p:pic>
      <p:graphicFrame>
        <p:nvGraphicFramePr>
          <p:cNvPr id="9" name="Table 8">
            <a:extLst>
              <a:ext uri="{FF2B5EF4-FFF2-40B4-BE49-F238E27FC236}">
                <a16:creationId xmlns:a16="http://schemas.microsoft.com/office/drawing/2014/main" id="{E85DA70F-FE18-436B-0114-8C819DFD66A2}"/>
              </a:ext>
            </a:extLst>
          </p:cNvPr>
          <p:cNvGraphicFramePr>
            <a:graphicFrameLocks noGrp="1"/>
          </p:cNvGraphicFramePr>
          <p:nvPr>
            <p:extLst>
              <p:ext uri="{D42A27DB-BD31-4B8C-83A1-F6EECF244321}">
                <p14:modId xmlns:p14="http://schemas.microsoft.com/office/powerpoint/2010/main" val="2737075800"/>
              </p:ext>
            </p:extLst>
          </p:nvPr>
        </p:nvGraphicFramePr>
        <p:xfrm>
          <a:off x="13328069" y="4392955"/>
          <a:ext cx="7946968" cy="14173200"/>
        </p:xfrm>
        <a:graphic>
          <a:graphicData uri="http://schemas.openxmlformats.org/drawingml/2006/table">
            <a:tbl>
              <a:tblPr firstRow="1" firstCol="1" bandRow="1">
                <a:tableStyleId>{5C22544A-7EE6-4342-B048-85BDC9FD1C3A}</a:tableStyleId>
              </a:tblPr>
              <a:tblGrid>
                <a:gridCol w="5915895">
                  <a:extLst>
                    <a:ext uri="{9D8B030D-6E8A-4147-A177-3AD203B41FA5}">
                      <a16:colId xmlns:a16="http://schemas.microsoft.com/office/drawing/2014/main" val="2171745868"/>
                    </a:ext>
                  </a:extLst>
                </a:gridCol>
                <a:gridCol w="2031073">
                  <a:extLst>
                    <a:ext uri="{9D8B030D-6E8A-4147-A177-3AD203B41FA5}">
                      <a16:colId xmlns:a16="http://schemas.microsoft.com/office/drawing/2014/main" val="385034602"/>
                    </a:ext>
                  </a:extLst>
                </a:gridCol>
              </a:tblGrid>
              <a:tr h="457200">
                <a:tc>
                  <a:txBody>
                    <a:bodyPr/>
                    <a:lstStyle/>
                    <a:p>
                      <a:pPr marL="0" marR="0" algn="ctr">
                        <a:spcBef>
                          <a:spcPts val="0"/>
                        </a:spcBef>
                        <a:spcAft>
                          <a:spcPts val="0"/>
                        </a:spcAft>
                      </a:pPr>
                      <a:r>
                        <a:rPr lang="en-US" sz="2400" dirty="0">
                          <a:solidFill>
                            <a:schemeClr val="accent4"/>
                          </a:solidFill>
                          <a:effectLst/>
                        </a:rPr>
                        <a:t>Baseline Characteristic</a:t>
                      </a:r>
                      <a:endParaRPr lang="en-US" sz="2400" dirty="0">
                        <a:solidFill>
                          <a:schemeClr val="accent4"/>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solidFill>
                            <a:schemeClr val="accent4"/>
                          </a:solidFill>
                          <a:effectLst/>
                          <a:latin typeface="Calibri" panose="020F0502020204030204" pitchFamily="34" charset="0"/>
                          <a:ea typeface="DengXian" panose="02010600030101010101" pitchFamily="2" charset="-122"/>
                          <a:cs typeface="Times New Roman" panose="02020603050405020304" pitchFamily="18" charset="0"/>
                        </a:rPr>
                        <a:t>N (%)</a:t>
                      </a:r>
                      <a:r>
                        <a:rPr lang="en-US" sz="2400" baseline="30000" dirty="0">
                          <a:solidFill>
                            <a:schemeClr val="accent4"/>
                          </a:solidFill>
                          <a:effectLst/>
                          <a:latin typeface="Calibri" panose="020F0502020204030204" pitchFamily="34" charset="0"/>
                          <a:ea typeface="DengXian" panose="02010600030101010101" pitchFamily="2" charset="-122"/>
                          <a:cs typeface="Times New Roman" panose="02020603050405020304" pitchFamily="18" charset="0"/>
                        </a:rPr>
                        <a:t>a</a:t>
                      </a:r>
                    </a:p>
                  </a:txBody>
                  <a:tcPr marL="68580" marR="68580" marT="0" marB="0" anchor="ctr"/>
                </a:tc>
                <a:extLst>
                  <a:ext uri="{0D108BD9-81ED-4DB2-BD59-A6C34878D82A}">
                    <a16:rowId xmlns:a16="http://schemas.microsoft.com/office/drawing/2014/main" val="2541024510"/>
                  </a:ext>
                </a:extLst>
              </a:tr>
              <a:tr h="457200">
                <a:tc>
                  <a:txBody>
                    <a:bodyPr/>
                    <a:lstStyle/>
                    <a:p>
                      <a:pPr marL="0" marR="0">
                        <a:spcBef>
                          <a:spcPts val="0"/>
                        </a:spcBef>
                        <a:spcAft>
                          <a:spcPts val="0"/>
                        </a:spcAft>
                      </a:pPr>
                      <a:r>
                        <a:rPr lang="en-US" sz="2400" dirty="0">
                          <a:solidFill>
                            <a:srgbClr val="92D050"/>
                          </a:solidFill>
                          <a:effectLst/>
                        </a:rPr>
                        <a:t>Median Age, </a:t>
                      </a:r>
                      <a:r>
                        <a:rPr lang="en-US" sz="2400" dirty="0" err="1">
                          <a:solidFill>
                            <a:srgbClr val="92D050"/>
                          </a:solidFill>
                          <a:effectLst/>
                        </a:rPr>
                        <a:t>yrs</a:t>
                      </a:r>
                      <a:r>
                        <a:rPr lang="en-US" sz="2400" dirty="0">
                          <a:solidFill>
                            <a:srgbClr val="92D050"/>
                          </a:solidFill>
                          <a:effectLst/>
                        </a:rPr>
                        <a:t> (Interquartile Range [IQR])</a:t>
                      </a:r>
                      <a:endParaRPr lang="en-US" sz="2400" dirty="0">
                        <a:solidFill>
                          <a:srgbClr val="92D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69 (63-79)</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59099855"/>
                  </a:ext>
                </a:extLst>
              </a:tr>
              <a:tr h="457200">
                <a:tc>
                  <a:txBody>
                    <a:bodyPr/>
                    <a:lstStyle/>
                    <a:p>
                      <a:pPr marL="0" marR="0">
                        <a:spcBef>
                          <a:spcPts val="0"/>
                        </a:spcBef>
                        <a:spcAft>
                          <a:spcPts val="0"/>
                        </a:spcAft>
                      </a:pPr>
                      <a:r>
                        <a:rPr lang="en-US" sz="2400" dirty="0">
                          <a:solidFill>
                            <a:srgbClr val="92D050"/>
                          </a:solidFill>
                          <a:effectLst/>
                        </a:rPr>
                        <a:t>Race/Ethnicity</a:t>
                      </a:r>
                      <a:endParaRPr lang="en-US" sz="2400" dirty="0">
                        <a:solidFill>
                          <a:srgbClr val="92D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42507843"/>
                  </a:ext>
                </a:extLst>
              </a:tr>
              <a:tr h="457200">
                <a:tc>
                  <a:txBody>
                    <a:bodyPr/>
                    <a:lstStyle/>
                    <a:p>
                      <a:pPr marL="0" marR="0">
                        <a:spcBef>
                          <a:spcPts val="0"/>
                        </a:spcBef>
                        <a:spcAft>
                          <a:spcPts val="0"/>
                        </a:spcAft>
                      </a:pPr>
                      <a:r>
                        <a:rPr lang="en-US" sz="2400" b="0" dirty="0">
                          <a:effectLst/>
                          <a:latin typeface="Calibri" panose="020F0502020204030204" pitchFamily="34" charset="0"/>
                          <a:ea typeface="DengXian" panose="02010600030101010101" pitchFamily="2" charset="-122"/>
                          <a:cs typeface="Times New Roman" panose="02020603050405020304" pitchFamily="18" charset="0"/>
                        </a:rPr>
                        <a:t>     White</a:t>
                      </a: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182 (90.5%)</a:t>
                      </a:r>
                    </a:p>
                  </a:txBody>
                  <a:tcPr marL="68580" marR="68580" marT="0" marB="0"/>
                </a:tc>
                <a:extLst>
                  <a:ext uri="{0D108BD9-81ED-4DB2-BD59-A6C34878D82A}">
                    <a16:rowId xmlns:a16="http://schemas.microsoft.com/office/drawing/2014/main" val="1393846600"/>
                  </a:ext>
                </a:extLst>
              </a:tr>
              <a:tr h="457200">
                <a:tc>
                  <a:txBody>
                    <a:bodyPr/>
                    <a:lstStyle/>
                    <a:p>
                      <a:pPr marL="0" marR="0">
                        <a:spcBef>
                          <a:spcPts val="0"/>
                        </a:spcBef>
                        <a:spcAft>
                          <a:spcPts val="0"/>
                        </a:spcAft>
                      </a:pPr>
                      <a:r>
                        <a:rPr lang="en-US" sz="2400" b="0" dirty="0">
                          <a:effectLst/>
                          <a:latin typeface="Calibri" panose="020F0502020204030204" pitchFamily="34" charset="0"/>
                          <a:ea typeface="DengXian" panose="02010600030101010101" pitchFamily="2" charset="-122"/>
                          <a:cs typeface="Times New Roman" panose="02020603050405020304" pitchFamily="18" charset="0"/>
                        </a:rPr>
                        <a:t>     Black</a:t>
                      </a: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7 (3.5%)</a:t>
                      </a:r>
                    </a:p>
                  </a:txBody>
                  <a:tcPr marL="68580" marR="68580" marT="0" marB="0"/>
                </a:tc>
                <a:extLst>
                  <a:ext uri="{0D108BD9-81ED-4DB2-BD59-A6C34878D82A}">
                    <a16:rowId xmlns:a16="http://schemas.microsoft.com/office/drawing/2014/main" val="2965018624"/>
                  </a:ext>
                </a:extLst>
              </a:tr>
              <a:tr h="457200">
                <a:tc>
                  <a:txBody>
                    <a:bodyPr/>
                    <a:lstStyle/>
                    <a:p>
                      <a:pPr marL="0" marR="0">
                        <a:spcBef>
                          <a:spcPts val="0"/>
                        </a:spcBef>
                        <a:spcAft>
                          <a:spcPts val="0"/>
                        </a:spcAft>
                      </a:pPr>
                      <a:r>
                        <a:rPr lang="en-US" sz="2400" b="0" dirty="0">
                          <a:effectLst/>
                          <a:latin typeface="Calibri" panose="020F0502020204030204" pitchFamily="34" charset="0"/>
                          <a:ea typeface="DengXian" panose="02010600030101010101" pitchFamily="2" charset="-122"/>
                          <a:cs typeface="Times New Roman" panose="02020603050405020304" pitchFamily="18" charset="0"/>
                        </a:rPr>
                        <a:t>     Other or Mixed Race</a:t>
                      </a: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12 (6.0%)</a:t>
                      </a:r>
                    </a:p>
                  </a:txBody>
                  <a:tcPr marL="68580" marR="68580" marT="0" marB="0"/>
                </a:tc>
                <a:extLst>
                  <a:ext uri="{0D108BD9-81ED-4DB2-BD59-A6C34878D82A}">
                    <a16:rowId xmlns:a16="http://schemas.microsoft.com/office/drawing/2014/main" val="191308441"/>
                  </a:ext>
                </a:extLst>
              </a:tr>
              <a:tr h="457200">
                <a:tc>
                  <a:txBody>
                    <a:bodyPr/>
                    <a:lstStyle/>
                    <a:p>
                      <a:pPr algn="l" rtl="0" fontAlgn="base"/>
                      <a:r>
                        <a:rPr lang="en-US" sz="2400" b="1" i="0" dirty="0">
                          <a:solidFill>
                            <a:srgbClr val="92D050"/>
                          </a:solidFill>
                          <a:effectLst/>
                          <a:latin typeface="+mn-lt"/>
                        </a:rPr>
                        <a:t>Combined Household Annual Income, $ </a:t>
                      </a:r>
                    </a:p>
                  </a:txBody>
                  <a:tcPr/>
                </a:tc>
                <a:tc>
                  <a:txBody>
                    <a:bodyPr/>
                    <a:lstStyle/>
                    <a:p>
                      <a:pPr algn="ctr" rtl="0" fontAlgn="base"/>
                      <a:r>
                        <a:rPr lang="en-US" sz="2400" b="0" i="0" dirty="0">
                          <a:effectLst/>
                          <a:latin typeface="+mn-lt"/>
                        </a:rPr>
                        <a:t> </a:t>
                      </a:r>
                    </a:p>
                  </a:txBody>
                  <a:tcPr anchor="ctr"/>
                </a:tc>
                <a:extLst>
                  <a:ext uri="{0D108BD9-81ED-4DB2-BD59-A6C34878D82A}">
                    <a16:rowId xmlns:a16="http://schemas.microsoft.com/office/drawing/2014/main" val="3929647627"/>
                  </a:ext>
                </a:extLst>
              </a:tr>
              <a:tr h="457200">
                <a:tc>
                  <a:txBody>
                    <a:bodyPr/>
                    <a:lstStyle/>
                    <a:p>
                      <a:pPr algn="l" rtl="0" fontAlgn="base"/>
                      <a:r>
                        <a:rPr lang="en-US" sz="2400" b="0" i="0" dirty="0">
                          <a:effectLst/>
                          <a:latin typeface="+mn-lt"/>
                        </a:rPr>
                        <a:t>     &lt;40k </a:t>
                      </a:r>
                    </a:p>
                  </a:txBody>
                  <a:tcPr/>
                </a:tc>
                <a:tc>
                  <a:txBody>
                    <a:bodyPr/>
                    <a:lstStyle/>
                    <a:p>
                      <a:pPr algn="ctr" rtl="0" fontAlgn="base"/>
                      <a:r>
                        <a:rPr lang="en-US" sz="2400" b="0" i="0" dirty="0">
                          <a:effectLst/>
                          <a:latin typeface="+mn-lt"/>
                        </a:rPr>
                        <a:t>16 (8.2%) </a:t>
                      </a:r>
                    </a:p>
                  </a:txBody>
                  <a:tcPr anchor="ctr"/>
                </a:tc>
                <a:extLst>
                  <a:ext uri="{0D108BD9-81ED-4DB2-BD59-A6C34878D82A}">
                    <a16:rowId xmlns:a16="http://schemas.microsoft.com/office/drawing/2014/main" val="4136693548"/>
                  </a:ext>
                </a:extLst>
              </a:tr>
              <a:tr h="457200">
                <a:tc>
                  <a:txBody>
                    <a:bodyPr/>
                    <a:lstStyle/>
                    <a:p>
                      <a:pPr algn="l" rtl="0" fontAlgn="base"/>
                      <a:r>
                        <a:rPr lang="en-US" sz="2400" b="0" i="0" dirty="0">
                          <a:effectLst/>
                          <a:latin typeface="+mn-lt"/>
                        </a:rPr>
                        <a:t>     40-79k </a:t>
                      </a:r>
                    </a:p>
                  </a:txBody>
                  <a:tcPr/>
                </a:tc>
                <a:tc>
                  <a:txBody>
                    <a:bodyPr/>
                    <a:lstStyle/>
                    <a:p>
                      <a:pPr algn="ctr" rtl="0" fontAlgn="base"/>
                      <a:r>
                        <a:rPr lang="en-US" sz="2400" b="0" i="0" dirty="0">
                          <a:effectLst/>
                          <a:latin typeface="+mn-lt"/>
                        </a:rPr>
                        <a:t>42 (21.4%) </a:t>
                      </a:r>
                    </a:p>
                  </a:txBody>
                  <a:tcPr anchor="ctr"/>
                </a:tc>
                <a:extLst>
                  <a:ext uri="{0D108BD9-81ED-4DB2-BD59-A6C34878D82A}">
                    <a16:rowId xmlns:a16="http://schemas.microsoft.com/office/drawing/2014/main" val="2391431719"/>
                  </a:ext>
                </a:extLst>
              </a:tr>
              <a:tr h="457200">
                <a:tc>
                  <a:txBody>
                    <a:bodyPr/>
                    <a:lstStyle/>
                    <a:p>
                      <a:pPr algn="l" rtl="0" fontAlgn="base"/>
                      <a:r>
                        <a:rPr lang="en-US" sz="2400" b="0" i="0" dirty="0">
                          <a:effectLst/>
                          <a:latin typeface="+mn-lt"/>
                        </a:rPr>
                        <a:t>     80-119k </a:t>
                      </a:r>
                    </a:p>
                  </a:txBody>
                  <a:tcPr/>
                </a:tc>
                <a:tc>
                  <a:txBody>
                    <a:bodyPr/>
                    <a:lstStyle/>
                    <a:p>
                      <a:pPr algn="ctr" rtl="0" fontAlgn="base"/>
                      <a:r>
                        <a:rPr lang="en-US" sz="2400" b="0" i="0" dirty="0">
                          <a:effectLst/>
                          <a:latin typeface="+mn-lt"/>
                        </a:rPr>
                        <a:t>43 (21.9%) </a:t>
                      </a:r>
                    </a:p>
                  </a:txBody>
                  <a:tcPr anchor="ctr"/>
                </a:tc>
                <a:extLst>
                  <a:ext uri="{0D108BD9-81ED-4DB2-BD59-A6C34878D82A}">
                    <a16:rowId xmlns:a16="http://schemas.microsoft.com/office/drawing/2014/main" val="4159253615"/>
                  </a:ext>
                </a:extLst>
              </a:tr>
              <a:tr h="457200">
                <a:tc>
                  <a:txBody>
                    <a:bodyPr/>
                    <a:lstStyle/>
                    <a:p>
                      <a:pPr algn="l" rtl="0" fontAlgn="base"/>
                      <a:r>
                        <a:rPr lang="en-US" sz="2400" b="0" i="0" dirty="0">
                          <a:effectLst/>
                          <a:latin typeface="+mn-lt"/>
                        </a:rPr>
                        <a:t>     &gt;120k </a:t>
                      </a:r>
                    </a:p>
                  </a:txBody>
                  <a:tcPr/>
                </a:tc>
                <a:tc>
                  <a:txBody>
                    <a:bodyPr/>
                    <a:lstStyle/>
                    <a:p>
                      <a:pPr algn="ctr" rtl="0" fontAlgn="base"/>
                      <a:r>
                        <a:rPr lang="en-US" sz="2400" b="0" i="0" dirty="0">
                          <a:effectLst/>
                          <a:latin typeface="+mn-lt"/>
                        </a:rPr>
                        <a:t>95 (48.5%) </a:t>
                      </a:r>
                    </a:p>
                  </a:txBody>
                  <a:tcPr anchor="ctr"/>
                </a:tc>
                <a:extLst>
                  <a:ext uri="{0D108BD9-81ED-4DB2-BD59-A6C34878D82A}">
                    <a16:rowId xmlns:a16="http://schemas.microsoft.com/office/drawing/2014/main" val="1223134752"/>
                  </a:ext>
                </a:extLst>
              </a:tr>
              <a:tr h="457200">
                <a:tc>
                  <a:txBody>
                    <a:bodyPr/>
                    <a:lstStyle/>
                    <a:p>
                      <a:pPr algn="l" rtl="0" fontAlgn="base"/>
                      <a:r>
                        <a:rPr lang="en-US" sz="2400" b="1" i="0" dirty="0">
                          <a:solidFill>
                            <a:srgbClr val="92D050"/>
                          </a:solidFill>
                          <a:effectLst/>
                          <a:latin typeface="+mn-lt"/>
                        </a:rPr>
                        <a:t>History of Psychiatric Disorder*  </a:t>
                      </a:r>
                    </a:p>
                  </a:txBody>
                  <a:tcPr/>
                </a:tc>
                <a:tc>
                  <a:txBody>
                    <a:bodyPr/>
                    <a:lstStyle/>
                    <a:p>
                      <a:pPr algn="ctr" rtl="0" fontAlgn="base"/>
                      <a:r>
                        <a:rPr lang="en-US" sz="2400" b="0" i="0" dirty="0">
                          <a:effectLst/>
                          <a:latin typeface="+mn-lt"/>
                        </a:rPr>
                        <a:t>62 (30.8%) </a:t>
                      </a:r>
                    </a:p>
                  </a:txBody>
                  <a:tcPr anchor="ctr"/>
                </a:tc>
                <a:extLst>
                  <a:ext uri="{0D108BD9-81ED-4DB2-BD59-A6C34878D82A}">
                    <a16:rowId xmlns:a16="http://schemas.microsoft.com/office/drawing/2014/main" val="1837150667"/>
                  </a:ext>
                </a:extLst>
              </a:tr>
              <a:tr h="457200">
                <a:tc>
                  <a:txBody>
                    <a:bodyPr/>
                    <a:lstStyle/>
                    <a:p>
                      <a:pPr algn="l" rtl="0" fontAlgn="base"/>
                      <a:r>
                        <a:rPr lang="en-US" sz="2400" b="0" i="0" dirty="0">
                          <a:effectLst/>
                          <a:latin typeface="+mn-lt"/>
                        </a:rPr>
                        <a:t>     Depression </a:t>
                      </a:r>
                    </a:p>
                  </a:txBody>
                  <a:tcPr/>
                </a:tc>
                <a:tc>
                  <a:txBody>
                    <a:bodyPr/>
                    <a:lstStyle/>
                    <a:p>
                      <a:pPr algn="ctr" rtl="0" fontAlgn="base"/>
                      <a:r>
                        <a:rPr lang="en-US" sz="2400" b="0" i="0" dirty="0">
                          <a:effectLst/>
                          <a:latin typeface="+mn-lt"/>
                        </a:rPr>
                        <a:t>46 (22.9%) </a:t>
                      </a:r>
                    </a:p>
                  </a:txBody>
                  <a:tcPr anchor="ctr"/>
                </a:tc>
                <a:extLst>
                  <a:ext uri="{0D108BD9-81ED-4DB2-BD59-A6C34878D82A}">
                    <a16:rowId xmlns:a16="http://schemas.microsoft.com/office/drawing/2014/main" val="1998470848"/>
                  </a:ext>
                </a:extLst>
              </a:tr>
              <a:tr h="457200">
                <a:tc>
                  <a:txBody>
                    <a:bodyPr/>
                    <a:lstStyle/>
                    <a:p>
                      <a:pPr algn="l" rtl="0" fontAlgn="base"/>
                      <a:r>
                        <a:rPr lang="en-US" sz="2400" b="0" i="0" dirty="0">
                          <a:effectLst/>
                          <a:latin typeface="+mn-lt"/>
                        </a:rPr>
                        <a:t>     Anxiety </a:t>
                      </a:r>
                    </a:p>
                  </a:txBody>
                  <a:tcPr/>
                </a:tc>
                <a:tc>
                  <a:txBody>
                    <a:bodyPr/>
                    <a:lstStyle/>
                    <a:p>
                      <a:pPr algn="ctr" rtl="0" fontAlgn="base"/>
                      <a:r>
                        <a:rPr lang="en-US" sz="2400" b="0" i="0">
                          <a:effectLst/>
                          <a:latin typeface="+mn-lt"/>
                        </a:rPr>
                        <a:t>40 (19.9%) </a:t>
                      </a:r>
                    </a:p>
                  </a:txBody>
                  <a:tcPr anchor="ctr"/>
                </a:tc>
                <a:extLst>
                  <a:ext uri="{0D108BD9-81ED-4DB2-BD59-A6C34878D82A}">
                    <a16:rowId xmlns:a16="http://schemas.microsoft.com/office/drawing/2014/main" val="440583852"/>
                  </a:ext>
                </a:extLst>
              </a:tr>
              <a:tr h="457200">
                <a:tc>
                  <a:txBody>
                    <a:bodyPr/>
                    <a:lstStyle/>
                    <a:p>
                      <a:pPr algn="l" rtl="0" fontAlgn="base"/>
                      <a:r>
                        <a:rPr lang="en-US" sz="2400" b="0" i="0" dirty="0">
                          <a:effectLst/>
                          <a:latin typeface="+mn-lt"/>
                        </a:rPr>
                        <a:t>     Other </a:t>
                      </a:r>
                    </a:p>
                  </a:txBody>
                  <a:tcPr/>
                </a:tc>
                <a:tc>
                  <a:txBody>
                    <a:bodyPr/>
                    <a:lstStyle/>
                    <a:p>
                      <a:pPr algn="ctr" rtl="0" fontAlgn="base"/>
                      <a:r>
                        <a:rPr lang="en-US" sz="2400" b="0" i="0" dirty="0">
                          <a:effectLst/>
                          <a:latin typeface="+mn-lt"/>
                        </a:rPr>
                        <a:t>18 (9.0%) </a:t>
                      </a:r>
                    </a:p>
                  </a:txBody>
                  <a:tcPr anchor="ctr"/>
                </a:tc>
                <a:extLst>
                  <a:ext uri="{0D108BD9-81ED-4DB2-BD59-A6C34878D82A}">
                    <a16:rowId xmlns:a16="http://schemas.microsoft.com/office/drawing/2014/main" val="4010081618"/>
                  </a:ext>
                </a:extLst>
              </a:tr>
              <a:tr h="457200">
                <a:tc>
                  <a:txBody>
                    <a:bodyPr/>
                    <a:lstStyle/>
                    <a:p>
                      <a:pPr algn="l" rtl="0" fontAlgn="base"/>
                      <a:r>
                        <a:rPr lang="en-US" sz="2400" b="1" i="0" dirty="0">
                          <a:solidFill>
                            <a:srgbClr val="92D050"/>
                          </a:solidFill>
                          <a:effectLst/>
                          <a:latin typeface="+mn-lt"/>
                        </a:rPr>
                        <a:t>Use of Psychoactive Medication*  </a:t>
                      </a:r>
                    </a:p>
                  </a:txBody>
                  <a:tcPr/>
                </a:tc>
                <a:tc>
                  <a:txBody>
                    <a:bodyPr/>
                    <a:lstStyle/>
                    <a:p>
                      <a:pPr algn="ctr" rtl="0" fontAlgn="base"/>
                      <a:r>
                        <a:rPr lang="en-US" sz="2400" b="0" i="0">
                          <a:effectLst/>
                          <a:latin typeface="+mn-lt"/>
                        </a:rPr>
                        <a:t>50 (24.9%) </a:t>
                      </a:r>
                    </a:p>
                  </a:txBody>
                  <a:tcPr anchor="ctr"/>
                </a:tc>
                <a:extLst>
                  <a:ext uri="{0D108BD9-81ED-4DB2-BD59-A6C34878D82A}">
                    <a16:rowId xmlns:a16="http://schemas.microsoft.com/office/drawing/2014/main" val="1491027967"/>
                  </a:ext>
                </a:extLst>
              </a:tr>
              <a:tr h="457200">
                <a:tc>
                  <a:txBody>
                    <a:bodyPr/>
                    <a:lstStyle/>
                    <a:p>
                      <a:pPr algn="l" rtl="0" fontAlgn="base"/>
                      <a:r>
                        <a:rPr lang="en-US" sz="2400" b="0" i="0" dirty="0">
                          <a:effectLst/>
                          <a:latin typeface="+mn-lt"/>
                        </a:rPr>
                        <a:t>     Antidepressant </a:t>
                      </a:r>
                    </a:p>
                  </a:txBody>
                  <a:tcPr/>
                </a:tc>
                <a:tc>
                  <a:txBody>
                    <a:bodyPr/>
                    <a:lstStyle/>
                    <a:p>
                      <a:pPr algn="ctr" rtl="0" fontAlgn="base"/>
                      <a:r>
                        <a:rPr lang="en-US" sz="2400" b="0" i="0" dirty="0">
                          <a:effectLst/>
                          <a:latin typeface="+mn-lt"/>
                        </a:rPr>
                        <a:t>40 (19.9%) </a:t>
                      </a:r>
                    </a:p>
                  </a:txBody>
                  <a:tcPr anchor="ctr"/>
                </a:tc>
                <a:extLst>
                  <a:ext uri="{0D108BD9-81ED-4DB2-BD59-A6C34878D82A}">
                    <a16:rowId xmlns:a16="http://schemas.microsoft.com/office/drawing/2014/main" val="2993792344"/>
                  </a:ext>
                </a:extLst>
              </a:tr>
              <a:tr h="457200">
                <a:tc>
                  <a:txBody>
                    <a:bodyPr/>
                    <a:lstStyle/>
                    <a:p>
                      <a:pPr algn="l" rtl="0" fontAlgn="base"/>
                      <a:r>
                        <a:rPr lang="en-US" sz="2400" b="0" i="0" dirty="0">
                          <a:effectLst/>
                          <a:latin typeface="+mn-lt"/>
                        </a:rPr>
                        <a:t>     Anxiolytic </a:t>
                      </a:r>
                    </a:p>
                  </a:txBody>
                  <a:tcPr/>
                </a:tc>
                <a:tc>
                  <a:txBody>
                    <a:bodyPr/>
                    <a:lstStyle/>
                    <a:p>
                      <a:pPr algn="ctr" rtl="0" fontAlgn="base"/>
                      <a:r>
                        <a:rPr lang="en-US" sz="2400" b="0" i="0" dirty="0">
                          <a:effectLst/>
                          <a:latin typeface="+mn-lt"/>
                        </a:rPr>
                        <a:t>17 (8.5%) </a:t>
                      </a:r>
                    </a:p>
                  </a:txBody>
                  <a:tcPr anchor="ctr"/>
                </a:tc>
                <a:extLst>
                  <a:ext uri="{0D108BD9-81ED-4DB2-BD59-A6C34878D82A}">
                    <a16:rowId xmlns:a16="http://schemas.microsoft.com/office/drawing/2014/main" val="1756417952"/>
                  </a:ext>
                </a:extLst>
              </a:tr>
              <a:tr h="457200">
                <a:tc>
                  <a:txBody>
                    <a:bodyPr/>
                    <a:lstStyle/>
                    <a:p>
                      <a:pPr algn="l" rtl="0" fontAlgn="base"/>
                      <a:r>
                        <a:rPr lang="en-US" sz="2400" b="0" i="0" dirty="0">
                          <a:effectLst/>
                          <a:latin typeface="+mn-lt"/>
                        </a:rPr>
                        <a:t>     Antipsychotic </a:t>
                      </a:r>
                    </a:p>
                  </a:txBody>
                  <a:tcPr/>
                </a:tc>
                <a:tc>
                  <a:txBody>
                    <a:bodyPr/>
                    <a:lstStyle/>
                    <a:p>
                      <a:pPr algn="ctr" rtl="0" fontAlgn="base"/>
                      <a:r>
                        <a:rPr lang="en-US" sz="2400" b="0" i="0" dirty="0">
                          <a:effectLst/>
                          <a:latin typeface="+mn-lt"/>
                        </a:rPr>
                        <a:t>4 (2.0%) </a:t>
                      </a:r>
                    </a:p>
                  </a:txBody>
                  <a:tcPr anchor="ctr"/>
                </a:tc>
                <a:extLst>
                  <a:ext uri="{0D108BD9-81ED-4DB2-BD59-A6C34878D82A}">
                    <a16:rowId xmlns:a16="http://schemas.microsoft.com/office/drawing/2014/main" val="694183497"/>
                  </a:ext>
                </a:extLst>
              </a:tr>
              <a:tr h="457200">
                <a:tc>
                  <a:txBody>
                    <a:bodyPr/>
                    <a:lstStyle/>
                    <a:p>
                      <a:pPr marL="0" marR="0">
                        <a:spcBef>
                          <a:spcPts val="0"/>
                        </a:spcBef>
                        <a:spcAft>
                          <a:spcPts val="0"/>
                        </a:spcAft>
                      </a:pPr>
                      <a:r>
                        <a:rPr lang="en-US" sz="2400" dirty="0">
                          <a:solidFill>
                            <a:srgbClr val="92D050"/>
                          </a:solidFill>
                          <a:effectLst/>
                        </a:rPr>
                        <a:t>Median </a:t>
                      </a:r>
                      <a:r>
                        <a:rPr lang="en-US" sz="2400" dirty="0" err="1">
                          <a:solidFill>
                            <a:srgbClr val="92D050"/>
                          </a:solidFill>
                          <a:effectLst/>
                        </a:rPr>
                        <a:t>Yrs</a:t>
                      </a:r>
                      <a:r>
                        <a:rPr lang="en-US" sz="2400" dirty="0">
                          <a:solidFill>
                            <a:srgbClr val="92D050"/>
                          </a:solidFill>
                          <a:effectLst/>
                        </a:rPr>
                        <a:t> Since Diagnosis (IQR)</a:t>
                      </a:r>
                      <a:endParaRPr lang="en-US" sz="2400" dirty="0">
                        <a:solidFill>
                          <a:srgbClr val="92D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2.8 (1.7-6.8)</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29994438"/>
                  </a:ext>
                </a:extLst>
              </a:tr>
              <a:tr h="457200">
                <a:tc>
                  <a:txBody>
                    <a:bodyPr/>
                    <a:lstStyle/>
                    <a:p>
                      <a:pPr algn="l" rtl="0" fontAlgn="base"/>
                      <a:r>
                        <a:rPr lang="en-US" sz="2400" b="1" i="0" dirty="0">
                          <a:solidFill>
                            <a:srgbClr val="92D050"/>
                          </a:solidFill>
                          <a:effectLst/>
                          <a:latin typeface="+mn-lt"/>
                        </a:rPr>
                        <a:t>Disease Classification  </a:t>
                      </a:r>
                    </a:p>
                  </a:txBody>
                  <a:tcPr/>
                </a:tc>
                <a:tc>
                  <a:txBody>
                    <a:bodyPr/>
                    <a:lstStyle/>
                    <a:p>
                      <a:pPr algn="ctr" rtl="0" fontAlgn="base"/>
                      <a:r>
                        <a:rPr lang="en-US" sz="2400" b="0" i="0" dirty="0">
                          <a:effectLst/>
                          <a:latin typeface="+mn-lt"/>
                        </a:rPr>
                        <a:t> </a:t>
                      </a:r>
                    </a:p>
                  </a:txBody>
                  <a:tcPr anchor="ctr"/>
                </a:tc>
                <a:extLst>
                  <a:ext uri="{0D108BD9-81ED-4DB2-BD59-A6C34878D82A}">
                    <a16:rowId xmlns:a16="http://schemas.microsoft.com/office/drawing/2014/main" val="699639508"/>
                  </a:ext>
                </a:extLst>
              </a:tr>
              <a:tr h="457200">
                <a:tc>
                  <a:txBody>
                    <a:bodyPr/>
                    <a:lstStyle/>
                    <a:p>
                      <a:pPr algn="l" rtl="0" fontAlgn="base"/>
                      <a:r>
                        <a:rPr lang="en-US" sz="2400" b="0" i="0" dirty="0">
                          <a:effectLst/>
                          <a:latin typeface="+mn-lt"/>
                        </a:rPr>
                        <a:t>     Localized </a:t>
                      </a:r>
                    </a:p>
                  </a:txBody>
                  <a:tcPr/>
                </a:tc>
                <a:tc>
                  <a:txBody>
                    <a:bodyPr/>
                    <a:lstStyle/>
                    <a:p>
                      <a:pPr algn="ctr" rtl="0" fontAlgn="base"/>
                      <a:r>
                        <a:rPr lang="en-US" sz="2400" b="0" i="0" dirty="0">
                          <a:effectLst/>
                          <a:latin typeface="+mn-lt"/>
                        </a:rPr>
                        <a:t>102 (50.7%) </a:t>
                      </a:r>
                    </a:p>
                  </a:txBody>
                  <a:tcPr anchor="ctr"/>
                </a:tc>
                <a:extLst>
                  <a:ext uri="{0D108BD9-81ED-4DB2-BD59-A6C34878D82A}">
                    <a16:rowId xmlns:a16="http://schemas.microsoft.com/office/drawing/2014/main" val="1056369006"/>
                  </a:ext>
                </a:extLst>
              </a:tr>
              <a:tr h="457200">
                <a:tc>
                  <a:txBody>
                    <a:bodyPr/>
                    <a:lstStyle/>
                    <a:p>
                      <a:pPr algn="l" rtl="0" fontAlgn="base"/>
                      <a:r>
                        <a:rPr lang="en-US" sz="2400" b="0" i="0" dirty="0">
                          <a:effectLst/>
                          <a:latin typeface="+mn-lt"/>
                        </a:rPr>
                        <a:t>     Biochemically Recurrent </a:t>
                      </a:r>
                    </a:p>
                  </a:txBody>
                  <a:tcPr/>
                </a:tc>
                <a:tc>
                  <a:txBody>
                    <a:bodyPr/>
                    <a:lstStyle/>
                    <a:p>
                      <a:pPr algn="ctr" rtl="0" fontAlgn="base"/>
                      <a:r>
                        <a:rPr lang="en-US" sz="2400" b="0" i="0" dirty="0">
                          <a:effectLst/>
                          <a:latin typeface="+mn-lt"/>
                        </a:rPr>
                        <a:t>38 (18.9%) </a:t>
                      </a:r>
                    </a:p>
                  </a:txBody>
                  <a:tcPr anchor="ctr"/>
                </a:tc>
                <a:extLst>
                  <a:ext uri="{0D108BD9-81ED-4DB2-BD59-A6C34878D82A}">
                    <a16:rowId xmlns:a16="http://schemas.microsoft.com/office/drawing/2014/main" val="3745216856"/>
                  </a:ext>
                </a:extLst>
              </a:tr>
              <a:tr h="457200">
                <a:tc>
                  <a:txBody>
                    <a:bodyPr/>
                    <a:lstStyle/>
                    <a:p>
                      <a:pPr algn="l" rtl="0" fontAlgn="base"/>
                      <a:r>
                        <a:rPr lang="en-US" sz="2400" b="0" i="0" dirty="0">
                          <a:effectLst/>
                          <a:latin typeface="+mn-lt"/>
                        </a:rPr>
                        <a:t>     Metastatic </a:t>
                      </a:r>
                    </a:p>
                  </a:txBody>
                  <a:tcPr/>
                </a:tc>
                <a:tc>
                  <a:txBody>
                    <a:bodyPr/>
                    <a:lstStyle/>
                    <a:p>
                      <a:pPr algn="ctr" rtl="0" fontAlgn="base"/>
                      <a:r>
                        <a:rPr lang="en-US" sz="2400" b="0" i="0" dirty="0">
                          <a:effectLst/>
                          <a:latin typeface="+mn-lt"/>
                        </a:rPr>
                        <a:t>61 (30.3%) </a:t>
                      </a:r>
                    </a:p>
                  </a:txBody>
                  <a:tcPr anchor="ctr"/>
                </a:tc>
                <a:extLst>
                  <a:ext uri="{0D108BD9-81ED-4DB2-BD59-A6C34878D82A}">
                    <a16:rowId xmlns:a16="http://schemas.microsoft.com/office/drawing/2014/main" val="2845904332"/>
                  </a:ext>
                </a:extLst>
              </a:tr>
              <a:tr h="457200">
                <a:tc>
                  <a:txBody>
                    <a:bodyPr/>
                    <a:lstStyle/>
                    <a:p>
                      <a:pPr marL="0" marR="0">
                        <a:spcBef>
                          <a:spcPts val="0"/>
                        </a:spcBef>
                        <a:spcAft>
                          <a:spcPts val="0"/>
                        </a:spcAft>
                      </a:pPr>
                      <a:r>
                        <a:rPr lang="en-US" sz="2400" dirty="0">
                          <a:solidFill>
                            <a:srgbClr val="92D050"/>
                          </a:solidFill>
                          <a:effectLst/>
                        </a:rPr>
                        <a:t>Systemic Therapy with ADT</a:t>
                      </a:r>
                      <a:endParaRPr lang="en-US" sz="2400" dirty="0">
                        <a:solidFill>
                          <a:srgbClr val="92D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82 (40.8%)</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13182907"/>
                  </a:ext>
                </a:extLst>
              </a:tr>
              <a:tr h="457200">
                <a:tc>
                  <a:txBody>
                    <a:bodyPr/>
                    <a:lstStyle/>
                    <a:p>
                      <a:pPr marL="0" marR="0">
                        <a:spcBef>
                          <a:spcPts val="0"/>
                        </a:spcBef>
                        <a:spcAft>
                          <a:spcPts val="0"/>
                        </a:spcAft>
                      </a:pPr>
                      <a:r>
                        <a:rPr lang="en-US" sz="2400" dirty="0">
                          <a:solidFill>
                            <a:srgbClr val="92D050"/>
                          </a:solidFill>
                          <a:effectLst/>
                          <a:latin typeface="Calibri" panose="020F0502020204030204" pitchFamily="34" charset="0"/>
                          <a:ea typeface="DengXian" panose="02010600030101010101" pitchFamily="2" charset="-122"/>
                          <a:cs typeface="Times New Roman" panose="02020603050405020304" pitchFamily="18" charset="0"/>
                        </a:rPr>
                        <a:t>Use of Supportive Care Services*</a:t>
                      </a: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18 (9.0%)</a:t>
                      </a:r>
                    </a:p>
                  </a:txBody>
                  <a:tcPr marL="68580" marR="68580" marT="0" marB="0"/>
                </a:tc>
                <a:extLst>
                  <a:ext uri="{0D108BD9-81ED-4DB2-BD59-A6C34878D82A}">
                    <a16:rowId xmlns:a16="http://schemas.microsoft.com/office/drawing/2014/main" val="2270175322"/>
                  </a:ext>
                </a:extLst>
              </a:tr>
              <a:tr h="457200">
                <a:tc>
                  <a:txBody>
                    <a:bodyPr/>
                    <a:lstStyle/>
                    <a:p>
                      <a:pPr algn="l" rtl="0" fontAlgn="base"/>
                      <a:r>
                        <a:rPr lang="en-US" sz="2400" b="0" i="0" dirty="0">
                          <a:effectLst/>
                          <a:latin typeface="+mn-lt"/>
                        </a:rPr>
                        <a:t>     Support Groups </a:t>
                      </a:r>
                    </a:p>
                  </a:txBody>
                  <a:tcPr/>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9 (4.5%)</a:t>
                      </a:r>
                    </a:p>
                  </a:txBody>
                  <a:tcPr marL="68580" marR="68580" marT="0" marB="0"/>
                </a:tc>
                <a:extLst>
                  <a:ext uri="{0D108BD9-81ED-4DB2-BD59-A6C34878D82A}">
                    <a16:rowId xmlns:a16="http://schemas.microsoft.com/office/drawing/2014/main" val="3889379323"/>
                  </a:ext>
                </a:extLst>
              </a:tr>
              <a:tr h="457200">
                <a:tc>
                  <a:txBody>
                    <a:bodyPr/>
                    <a:lstStyle/>
                    <a:p>
                      <a:pPr algn="l" rtl="0" fontAlgn="base"/>
                      <a:r>
                        <a:rPr lang="en-US" sz="2400" b="0" i="0" dirty="0">
                          <a:effectLst/>
                          <a:latin typeface="+mn-lt"/>
                        </a:rPr>
                        <a:t>     Psychiatry </a:t>
                      </a:r>
                    </a:p>
                  </a:txBody>
                  <a:tcPr/>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6 (3.0%)</a:t>
                      </a:r>
                    </a:p>
                  </a:txBody>
                  <a:tcPr marL="68580" marR="68580" marT="0" marB="0"/>
                </a:tc>
                <a:extLst>
                  <a:ext uri="{0D108BD9-81ED-4DB2-BD59-A6C34878D82A}">
                    <a16:rowId xmlns:a16="http://schemas.microsoft.com/office/drawing/2014/main" val="9689247"/>
                  </a:ext>
                </a:extLst>
              </a:tr>
              <a:tr h="457200">
                <a:tc>
                  <a:txBody>
                    <a:bodyPr/>
                    <a:lstStyle/>
                    <a:p>
                      <a:pPr algn="l" rtl="0" fontAlgn="base"/>
                      <a:r>
                        <a:rPr lang="en-US" sz="2400" b="0" i="0" dirty="0">
                          <a:effectLst/>
                          <a:latin typeface="+mn-lt"/>
                        </a:rPr>
                        <a:t>     Counseling</a:t>
                      </a:r>
                    </a:p>
                  </a:txBody>
                  <a:tcPr/>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3 (1.5%)</a:t>
                      </a:r>
                    </a:p>
                  </a:txBody>
                  <a:tcPr marL="68580" marR="68580" marT="0" marB="0"/>
                </a:tc>
                <a:extLst>
                  <a:ext uri="{0D108BD9-81ED-4DB2-BD59-A6C34878D82A}">
                    <a16:rowId xmlns:a16="http://schemas.microsoft.com/office/drawing/2014/main" val="1738573506"/>
                  </a:ext>
                </a:extLst>
              </a:tr>
              <a:tr h="457200">
                <a:tc>
                  <a:txBody>
                    <a:bodyPr/>
                    <a:lstStyle/>
                    <a:p>
                      <a:pPr algn="l" rtl="0" fontAlgn="base"/>
                      <a:r>
                        <a:rPr lang="en-US" sz="2400" b="0" i="0" dirty="0">
                          <a:effectLst/>
                          <a:latin typeface="+mn-lt"/>
                        </a:rPr>
                        <a:t>     Palliative Care </a:t>
                      </a:r>
                    </a:p>
                  </a:txBody>
                  <a:tcPr/>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2 (1.0%)</a:t>
                      </a:r>
                    </a:p>
                  </a:txBody>
                  <a:tcPr marL="68580" marR="68580" marT="0" marB="0"/>
                </a:tc>
                <a:extLst>
                  <a:ext uri="{0D108BD9-81ED-4DB2-BD59-A6C34878D82A}">
                    <a16:rowId xmlns:a16="http://schemas.microsoft.com/office/drawing/2014/main" val="671786669"/>
                  </a:ext>
                </a:extLst>
              </a:tr>
              <a:tr h="457200">
                <a:tc>
                  <a:txBody>
                    <a:bodyPr/>
                    <a:lstStyle/>
                    <a:p>
                      <a:pPr algn="l" rtl="0" fontAlgn="base"/>
                      <a:r>
                        <a:rPr lang="en-US" sz="2400" b="0" i="0" dirty="0">
                          <a:effectLst/>
                          <a:latin typeface="+mn-lt"/>
                        </a:rPr>
                        <a:t>     Spiritual Health</a:t>
                      </a:r>
                    </a:p>
                  </a:txBody>
                  <a:tcPr/>
                </a:tc>
                <a:tc>
                  <a:txBody>
                    <a:bodyPr/>
                    <a:lstStyle/>
                    <a:p>
                      <a:pPr marL="0" marR="0" algn="ctr">
                        <a:spcBef>
                          <a:spcPts val="0"/>
                        </a:spcBef>
                        <a:spcAft>
                          <a:spcPts val="0"/>
                        </a:spcAft>
                      </a:pPr>
                      <a:r>
                        <a:rPr lang="en-US" sz="2400" dirty="0">
                          <a:effectLst/>
                          <a:latin typeface="Calibri" panose="020F0502020204030204" pitchFamily="34" charset="0"/>
                          <a:ea typeface="DengXian" panose="02010600030101010101" pitchFamily="2" charset="-122"/>
                          <a:cs typeface="Times New Roman" panose="02020603050405020304" pitchFamily="18" charset="0"/>
                        </a:rPr>
                        <a:t>1 (0.5%)</a:t>
                      </a:r>
                    </a:p>
                  </a:txBody>
                  <a:tcPr marL="68580" marR="68580" marT="0" marB="0"/>
                </a:tc>
                <a:extLst>
                  <a:ext uri="{0D108BD9-81ED-4DB2-BD59-A6C34878D82A}">
                    <a16:rowId xmlns:a16="http://schemas.microsoft.com/office/drawing/2014/main" val="2410575509"/>
                  </a:ext>
                </a:extLst>
              </a:tr>
            </a:tbl>
          </a:graphicData>
        </a:graphic>
      </p:graphicFrame>
      <p:sp>
        <p:nvSpPr>
          <p:cNvPr id="17" name="TextBox 16">
            <a:extLst>
              <a:ext uri="{FF2B5EF4-FFF2-40B4-BE49-F238E27FC236}">
                <a16:creationId xmlns:a16="http://schemas.microsoft.com/office/drawing/2014/main" id="{716345A4-3D81-3298-40DF-74547FC3880F}"/>
              </a:ext>
            </a:extLst>
          </p:cNvPr>
          <p:cNvSpPr txBox="1"/>
          <p:nvPr/>
        </p:nvSpPr>
        <p:spPr>
          <a:xfrm>
            <a:off x="13328069" y="18584443"/>
            <a:ext cx="7800541" cy="923330"/>
          </a:xfrm>
          <a:prstGeom prst="rect">
            <a:avLst/>
          </a:prstGeom>
          <a:noFill/>
        </p:spPr>
        <p:txBody>
          <a:bodyPr wrap="square" rtlCol="0">
            <a:spAutoFit/>
          </a:bodyPr>
          <a:lstStyle/>
          <a:p>
            <a:pPr fontAlgn="base"/>
            <a:r>
              <a:rPr lang="en-US" baseline="30000" dirty="0" err="1"/>
              <a:t>a</a:t>
            </a:r>
            <a:r>
              <a:rPr lang="en-US" dirty="0" err="1"/>
              <a:t>Total</a:t>
            </a:r>
            <a:r>
              <a:rPr lang="en-US" dirty="0"/>
              <a:t> N may be less than 201 for some items due to missing values. </a:t>
            </a:r>
          </a:p>
          <a:p>
            <a:pPr fontAlgn="base"/>
            <a:r>
              <a:rPr lang="en-US" dirty="0"/>
              <a:t>*Indicates non-mutually exclusive categories. </a:t>
            </a:r>
          </a:p>
          <a:p>
            <a:endParaRPr lang="en-US" dirty="0"/>
          </a:p>
        </p:txBody>
      </p:sp>
      <p:pic>
        <p:nvPicPr>
          <p:cNvPr id="18" name="Picture 17">
            <a:extLst>
              <a:ext uri="{FF2B5EF4-FFF2-40B4-BE49-F238E27FC236}">
                <a16:creationId xmlns:a16="http://schemas.microsoft.com/office/drawing/2014/main" id="{85EE535E-C624-33BA-D614-24AA110ED647}"/>
              </a:ext>
            </a:extLst>
          </p:cNvPr>
          <p:cNvPicPr>
            <a:picLocks noChangeAspect="1"/>
          </p:cNvPicPr>
          <p:nvPr/>
        </p:nvPicPr>
        <p:blipFill>
          <a:blip r:embed="rId9"/>
          <a:stretch>
            <a:fillRect/>
          </a:stretch>
        </p:blipFill>
        <p:spPr>
          <a:xfrm>
            <a:off x="361111" y="17593517"/>
            <a:ext cx="6066290" cy="1450036"/>
          </a:xfrm>
          <a:prstGeom prst="rect">
            <a:avLst/>
          </a:prstGeom>
        </p:spPr>
      </p:pic>
      <p:pic>
        <p:nvPicPr>
          <p:cNvPr id="15" name="Picture 14">
            <a:extLst>
              <a:ext uri="{FF2B5EF4-FFF2-40B4-BE49-F238E27FC236}">
                <a16:creationId xmlns:a16="http://schemas.microsoft.com/office/drawing/2014/main" id="{CDC30069-C0D7-4F6F-B335-A4FC423BC9DA}"/>
              </a:ext>
            </a:extLst>
          </p:cNvPr>
          <p:cNvPicPr>
            <a:picLocks noChangeAspect="1"/>
          </p:cNvPicPr>
          <p:nvPr/>
        </p:nvPicPr>
        <p:blipFill>
          <a:blip r:embed="rId10"/>
          <a:stretch>
            <a:fillRect/>
          </a:stretch>
        </p:blipFill>
        <p:spPr>
          <a:xfrm>
            <a:off x="31504896" y="140502"/>
            <a:ext cx="2529016" cy="2531390"/>
          </a:xfrm>
          <a:prstGeom prst="rect">
            <a:avLst/>
          </a:prstGeom>
        </p:spPr>
      </p:pic>
      <p:sp>
        <p:nvSpPr>
          <p:cNvPr id="22" name="TextBox 21">
            <a:extLst>
              <a:ext uri="{FF2B5EF4-FFF2-40B4-BE49-F238E27FC236}">
                <a16:creationId xmlns:a16="http://schemas.microsoft.com/office/drawing/2014/main" id="{8932F7BB-4EBA-ADB5-94DE-F1605277E8C3}"/>
              </a:ext>
            </a:extLst>
          </p:cNvPr>
          <p:cNvSpPr txBox="1"/>
          <p:nvPr/>
        </p:nvSpPr>
        <p:spPr>
          <a:xfrm>
            <a:off x="29612977" y="18498421"/>
            <a:ext cx="4524623" cy="523220"/>
          </a:xfrm>
          <a:prstGeom prst="rect">
            <a:avLst/>
          </a:prstGeom>
          <a:noFill/>
        </p:spPr>
        <p:txBody>
          <a:bodyPr wrap="square" rtlCol="0">
            <a:spAutoFit/>
          </a:bodyPr>
          <a:lstStyle/>
          <a:p>
            <a:r>
              <a:rPr lang="en-US" sz="2800" b="1" dirty="0">
                <a:solidFill>
                  <a:schemeClr val="accent1"/>
                </a:solidFill>
              </a:rPr>
              <a:t>Contact: </a:t>
            </a:r>
            <a:r>
              <a:rPr lang="en-US" sz="2800" b="1" u="sng" dirty="0">
                <a:solidFill>
                  <a:schemeClr val="accent1"/>
                </a:solidFill>
              </a:rPr>
              <a:t>rlw90@pitt.edu</a:t>
            </a:r>
          </a:p>
        </p:txBody>
      </p:sp>
    </p:spTree>
    <p:extLst>
      <p:ext uri="{BB962C8B-B14F-4D97-AF65-F5344CB8AC3E}">
        <p14:creationId xmlns:p14="http://schemas.microsoft.com/office/powerpoint/2010/main" val="19129211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24C4ACFCE9A48B8FB24D317AF858B" ma:contentTypeVersion="12" ma:contentTypeDescription="Create a new document." ma:contentTypeScope="" ma:versionID="57617d509fbf826dc059d49637aea493">
  <xsd:schema xmlns:xsd="http://www.w3.org/2001/XMLSchema" xmlns:xs="http://www.w3.org/2001/XMLSchema" xmlns:p="http://schemas.microsoft.com/office/2006/metadata/properties" xmlns:ns2="7c3013fe-70f9-4ff4-8610-8d1cdb634c0d" xmlns:ns3="c358cfc3-f71e-41a5-9d77-25d9b3a30863" targetNamespace="http://schemas.microsoft.com/office/2006/metadata/properties" ma:root="true" ma:fieldsID="20a276d81431d8b95807eb994ce1c865" ns2:_="" ns3:_="">
    <xsd:import namespace="7c3013fe-70f9-4ff4-8610-8d1cdb634c0d"/>
    <xsd:import namespace="c358cfc3-f71e-41a5-9d77-25d9b3a308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013fe-70f9-4ff4-8610-8d1cdb634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58cfc3-f71e-41a5-9d77-25d9b3a308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1A6537-1BFF-4A37-BC53-1AE7D3FE1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013fe-70f9-4ff4-8610-8d1cdb634c0d"/>
    <ds:schemaRef ds:uri="c358cfc3-f71e-41a5-9d77-25d9b3a308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3943FB-B30E-4EA8-AC49-4555611B5CF2}">
  <ds:schemaRefs>
    <ds:schemaRef ds:uri="http://schemas.microsoft.com/sharepoint/v3/contenttype/forms"/>
  </ds:schemaRefs>
</ds:datastoreItem>
</file>

<file path=customXml/itemProps3.xml><?xml version="1.0" encoding="utf-8"?>
<ds:datastoreItem xmlns:ds="http://schemas.openxmlformats.org/officeDocument/2006/customXml" ds:itemID="{8FDF4B4D-E2FB-4D27-8E56-E0FB6F9C2260}">
  <ds:schemaRefs>
    <ds:schemaRef ds:uri="http://schemas.openxmlformats.org/package/2006/metadata/core-properties"/>
    <ds:schemaRef ds:uri="http://purl.org/dc/terms/"/>
    <ds:schemaRef ds:uri="http://www.w3.org/XML/1998/namespace"/>
    <ds:schemaRef ds:uri="http://schemas.microsoft.com/office/2006/documentManagement/types"/>
    <ds:schemaRef ds:uri="c358cfc3-f71e-41a5-9d77-25d9b3a30863"/>
    <ds:schemaRef ds:uri="http://schemas.microsoft.com/office/infopath/2007/PartnerControls"/>
    <ds:schemaRef ds:uri="7c3013fe-70f9-4ff4-8610-8d1cdb634c0d"/>
    <ds:schemaRef ds:uri="http://purl.org/dc/dcmityp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4242</TotalTime>
  <Words>888</Words>
  <Application>Microsoft Macintosh PowerPoint</Application>
  <PresentationFormat>Custom</PresentationFormat>
  <Paragraphs>104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Wingdings</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 goes here, translated into plain English. Emphasize the important words.</dc:title>
  <dc:creator>Lisa Greaves</dc:creator>
  <cp:lastModifiedBy>Evelyn Castillo</cp:lastModifiedBy>
  <cp:revision>105</cp:revision>
  <dcterms:created xsi:type="dcterms:W3CDTF">2019-07-25T20:43:26Z</dcterms:created>
  <dcterms:modified xsi:type="dcterms:W3CDTF">2022-09-15T14:44:43Z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0x010100B1C24C4ACFCE9A48B8FB24D317AF858B</vt:lpwstr>
  </property>
</Properties>
</file>